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1"/>
  </p:notesMasterIdLst>
  <p:sldIdLst>
    <p:sldId id="257" r:id="rId2"/>
    <p:sldId id="1367" r:id="rId3"/>
    <p:sldId id="1039" r:id="rId4"/>
    <p:sldId id="1106" r:id="rId5"/>
    <p:sldId id="1105" r:id="rId6"/>
    <p:sldId id="1059" r:id="rId7"/>
    <p:sldId id="1200" r:id="rId8"/>
    <p:sldId id="1261" r:id="rId9"/>
    <p:sldId id="1111" r:id="rId10"/>
    <p:sldId id="1272" r:id="rId11"/>
    <p:sldId id="1368" r:id="rId12"/>
    <p:sldId id="1241" r:id="rId13"/>
    <p:sldId id="1110" r:id="rId14"/>
    <p:sldId id="1473" r:id="rId15"/>
    <p:sldId id="1475" r:id="rId16"/>
    <p:sldId id="1344" r:id="rId17"/>
    <p:sldId id="1372" r:id="rId18"/>
    <p:sldId id="1282" r:id="rId19"/>
    <p:sldId id="1243" r:id="rId20"/>
    <p:sldId id="1333" r:id="rId21"/>
    <p:sldId id="1255" r:id="rId22"/>
    <p:sldId id="1451" r:id="rId23"/>
    <p:sldId id="1112" r:id="rId24"/>
    <p:sldId id="1217" r:id="rId25"/>
    <p:sldId id="1263" r:id="rId26"/>
    <p:sldId id="1115" r:id="rId27"/>
    <p:sldId id="1369" r:id="rId28"/>
    <p:sldId id="1113" r:id="rId29"/>
    <p:sldId id="1131" r:id="rId30"/>
    <p:sldId id="1252" r:id="rId31"/>
    <p:sldId id="1262" r:id="rId32"/>
    <p:sldId id="1130" r:id="rId33"/>
    <p:sldId id="1376" r:id="rId34"/>
    <p:sldId id="1377" r:id="rId35"/>
    <p:sldId id="1175" r:id="rId36"/>
    <p:sldId id="1176" r:id="rId37"/>
    <p:sldId id="1259" r:id="rId38"/>
    <p:sldId id="1258" r:id="rId39"/>
    <p:sldId id="1132" r:id="rId40"/>
    <p:sldId id="1249" r:id="rId41"/>
    <p:sldId id="1264" r:id="rId42"/>
    <p:sldId id="1296" r:id="rId43"/>
    <p:sldId id="1133" r:id="rId44"/>
    <p:sldId id="1378" r:id="rId45"/>
    <p:sldId id="1339" r:id="rId46"/>
    <p:sldId id="1265" r:id="rId47"/>
    <p:sldId id="1136" r:id="rId48"/>
    <p:sldId id="1363" r:id="rId49"/>
    <p:sldId id="1118" r:id="rId50"/>
    <p:sldId id="1380" r:id="rId51"/>
    <p:sldId id="1381" r:id="rId52"/>
    <p:sldId id="1436" r:id="rId53"/>
    <p:sldId id="1379" r:id="rId54"/>
    <p:sldId id="1163" r:id="rId55"/>
    <p:sldId id="1244" r:id="rId56"/>
    <p:sldId id="1383" r:id="rId57"/>
    <p:sldId id="1117" r:id="rId58"/>
    <p:sldId id="1283" r:id="rId59"/>
    <p:sldId id="1269" r:id="rId60"/>
    <p:sldId id="1389" r:id="rId61"/>
    <p:sldId id="1364" r:id="rId62"/>
    <p:sldId id="1384" r:id="rId63"/>
    <p:sldId id="1216" r:id="rId64"/>
    <p:sldId id="1385" r:id="rId65"/>
    <p:sldId id="1119" r:id="rId66"/>
    <p:sldId id="1287" r:id="rId67"/>
    <p:sldId id="1386" r:id="rId68"/>
    <p:sldId id="1266" r:id="rId69"/>
    <p:sldId id="1414" r:id="rId70"/>
    <p:sldId id="1413" r:id="rId71"/>
    <p:sldId id="1415" r:id="rId72"/>
    <p:sldId id="1416" r:id="rId73"/>
    <p:sldId id="1417" r:id="rId74"/>
    <p:sldId id="1418" r:id="rId75"/>
    <p:sldId id="1419" r:id="rId76"/>
    <p:sldId id="1420" r:id="rId77"/>
    <p:sldId id="1232" r:id="rId78"/>
    <p:sldId id="1182" r:id="rId79"/>
    <p:sldId id="1197" r:id="rId80"/>
    <p:sldId id="1123" r:id="rId81"/>
    <p:sldId id="1187" r:id="rId82"/>
    <p:sldId id="1293" r:id="rId83"/>
    <p:sldId id="1188" r:id="rId84"/>
    <p:sldId id="1313" r:id="rId85"/>
    <p:sldId id="1185" r:id="rId86"/>
    <p:sldId id="1267" r:id="rId87"/>
    <p:sldId id="1336" r:id="rId88"/>
    <p:sldId id="1273" r:id="rId89"/>
    <p:sldId id="1268" r:id="rId90"/>
    <p:sldId id="1274" r:id="rId91"/>
    <p:sldId id="1375" r:id="rId92"/>
    <p:sldId id="1449" r:id="rId93"/>
    <p:sldId id="1387" r:id="rId94"/>
    <p:sldId id="1294" r:id="rId95"/>
    <p:sldId id="1394" r:id="rId96"/>
    <p:sldId id="1340" r:id="rId97"/>
    <p:sldId id="1395" r:id="rId98"/>
    <p:sldId id="1396" r:id="rId99"/>
    <p:sldId id="1388" r:id="rId100"/>
    <p:sldId id="1382" r:id="rId101"/>
    <p:sldId id="1270" r:id="rId102"/>
    <p:sldId id="1186" r:id="rId103"/>
    <p:sldId id="1199" r:id="rId104"/>
    <p:sldId id="1198" r:id="rId105"/>
    <p:sldId id="1142" r:id="rId106"/>
    <p:sldId id="1329" r:id="rId107"/>
    <p:sldId id="1439" r:id="rId108"/>
    <p:sldId id="1201" r:id="rId109"/>
    <p:sldId id="1343" r:id="rId110"/>
    <p:sldId id="1254" r:id="rId111"/>
    <p:sldId id="1472" r:id="rId112"/>
    <p:sldId id="1390" r:id="rId113"/>
    <p:sldId id="1393" r:id="rId114"/>
    <p:sldId id="1155" r:id="rId115"/>
    <p:sldId id="1288" r:id="rId116"/>
    <p:sldId id="1289" r:id="rId117"/>
    <p:sldId id="1341" r:id="rId118"/>
    <p:sldId id="1392" r:id="rId119"/>
    <p:sldId id="1391" r:id="rId120"/>
    <p:sldId id="1373" r:id="rId121"/>
    <p:sldId id="1295" r:id="rId122"/>
    <p:sldId id="1342" r:id="rId123"/>
    <p:sldId id="1330" r:id="rId124"/>
    <p:sldId id="1202" r:id="rId125"/>
    <p:sldId id="1124" r:id="rId126"/>
    <p:sldId id="1224" r:id="rId127"/>
    <p:sldId id="1362" r:id="rId128"/>
    <p:sldId id="1403" r:id="rId129"/>
    <p:sldId id="1397" r:id="rId130"/>
    <p:sldId id="1398" r:id="rId131"/>
    <p:sldId id="1399" r:id="rId132"/>
    <p:sldId id="1400" r:id="rId133"/>
    <p:sldId id="1401" r:id="rId134"/>
    <p:sldId id="1334" r:id="rId135"/>
    <p:sldId id="1404" r:id="rId136"/>
    <p:sldId id="1346" r:id="rId137"/>
    <p:sldId id="1347" r:id="rId138"/>
    <p:sldId id="1348" r:id="rId139"/>
    <p:sldId id="1349" r:id="rId140"/>
    <p:sldId id="1350" r:id="rId141"/>
    <p:sldId id="1411" r:id="rId142"/>
    <p:sldId id="1402" r:id="rId143"/>
    <p:sldId id="1230" r:id="rId144"/>
    <p:sldId id="1271" r:id="rId145"/>
    <p:sldId id="1275" r:id="rId146"/>
    <p:sldId id="1290" r:id="rId147"/>
    <p:sldId id="1291" r:id="rId148"/>
    <p:sldId id="1370" r:id="rId149"/>
    <p:sldId id="1292" r:id="rId150"/>
    <p:sldId id="1407" r:id="rId151"/>
    <p:sldId id="1345" r:id="rId152"/>
    <p:sldId id="1408" r:id="rId153"/>
    <p:sldId id="1309" r:id="rId154"/>
    <p:sldId id="1122" r:id="rId155"/>
    <p:sldId id="1405" r:id="rId156"/>
    <p:sldId id="1409" r:id="rId157"/>
    <p:sldId id="1233" r:id="rId158"/>
    <p:sldId id="1167" r:id="rId159"/>
    <p:sldId id="1203" r:id="rId160"/>
    <p:sldId id="1305" r:id="rId161"/>
    <p:sldId id="1307" r:id="rId162"/>
    <p:sldId id="1304" r:id="rId163"/>
    <p:sldId id="1245" r:id="rId164"/>
    <p:sldId id="1351" r:id="rId165"/>
    <p:sldId id="1172" r:id="rId166"/>
    <p:sldId id="1311" r:id="rId167"/>
    <p:sldId id="1310" r:id="rId168"/>
    <p:sldId id="1312" r:id="rId169"/>
    <p:sldId id="1352" r:id="rId170"/>
    <p:sldId id="1353" r:id="rId171"/>
    <p:sldId id="1354" r:id="rId172"/>
    <p:sldId id="1315" r:id="rId173"/>
    <p:sldId id="1301" r:id="rId174"/>
    <p:sldId id="1298" r:id="rId175"/>
    <p:sldId id="1299" r:id="rId176"/>
    <p:sldId id="1412" r:id="rId177"/>
    <p:sldId id="1331" r:id="rId178"/>
    <p:sldId id="1238" r:id="rId179"/>
    <p:sldId id="1189" r:id="rId180"/>
    <p:sldId id="1177" r:id="rId181"/>
    <p:sldId id="1421" r:id="rId182"/>
    <p:sldId id="1207" r:id="rId183"/>
    <p:sldId id="1316" r:id="rId184"/>
    <p:sldId id="1319" r:id="rId185"/>
    <p:sldId id="1425" r:id="rId186"/>
    <p:sldId id="1318" r:id="rId187"/>
    <p:sldId id="1320" r:id="rId188"/>
    <p:sldId id="1173" r:id="rId189"/>
    <p:sldId id="1208" r:id="rId190"/>
    <p:sldId id="1248" r:id="rId191"/>
    <p:sldId id="1210" r:id="rId192"/>
    <p:sldId id="1211" r:id="rId193"/>
    <p:sldId id="1212" r:id="rId194"/>
    <p:sldId id="1322" r:id="rId195"/>
    <p:sldId id="1323" r:id="rId196"/>
    <p:sldId id="1430" r:id="rId197"/>
    <p:sldId id="1433" r:id="rId198"/>
    <p:sldId id="1235" r:id="rId199"/>
    <p:sldId id="1150" r:id="rId200"/>
    <p:sldId id="1121" r:id="rId201"/>
    <p:sldId id="1327" r:id="rId202"/>
    <p:sldId id="1358" r:id="rId203"/>
    <p:sldId id="1326" r:id="rId204"/>
    <p:sldId id="1471" r:id="rId205"/>
    <p:sldId id="1432" r:id="rId206"/>
    <p:sldId id="1151" r:id="rId207"/>
    <p:sldId id="1152" r:id="rId208"/>
    <p:sldId id="1434" r:id="rId209"/>
    <p:sldId id="1222" r:id="rId210"/>
    <p:sldId id="1426" r:id="rId211"/>
    <p:sldId id="1234" r:id="rId212"/>
    <p:sldId id="1194" r:id="rId213"/>
    <p:sldId id="1139" r:id="rId214"/>
    <p:sldId id="1137" r:id="rId215"/>
    <p:sldId id="1165" r:id="rId216"/>
    <p:sldId id="1195" r:id="rId217"/>
    <p:sldId id="1429" r:id="rId218"/>
    <p:sldId id="1440" r:id="rId219"/>
    <p:sldId id="1441" r:id="rId220"/>
    <p:sldId id="1443" r:id="rId221"/>
    <p:sldId id="1442" r:id="rId222"/>
    <p:sldId id="1444" r:id="rId223"/>
    <p:sldId id="1445" r:id="rId224"/>
    <p:sldId id="1446" r:id="rId225"/>
    <p:sldId id="1140" r:id="rId226"/>
    <p:sldId id="1361" r:id="rId227"/>
    <p:sldId id="1448" r:id="rId228"/>
    <p:sldId id="1447" r:id="rId229"/>
    <p:sldId id="1431" r:id="rId230"/>
    <p:sldId id="1423" r:id="rId231"/>
    <p:sldId id="1278" r:id="rId232"/>
    <p:sldId id="1463" r:id="rId233"/>
    <p:sldId id="1468" r:id="rId234"/>
    <p:sldId id="1469" r:id="rId235"/>
    <p:sldId id="1470" r:id="rId236"/>
    <p:sldId id="1464" r:id="rId237"/>
    <p:sldId id="1452" r:id="rId238"/>
    <p:sldId id="1456" r:id="rId239"/>
    <p:sldId id="1453" r:id="rId240"/>
    <p:sldId id="1454" r:id="rId241"/>
    <p:sldId id="1455" r:id="rId242"/>
    <p:sldId id="1457" r:id="rId243"/>
    <p:sldId id="1458" r:id="rId244"/>
    <p:sldId id="1465" r:id="rId245"/>
    <p:sldId id="1466" r:id="rId246"/>
    <p:sldId id="1459" r:id="rId247"/>
    <p:sldId id="1460" r:id="rId248"/>
    <p:sldId id="1467" r:id="rId249"/>
    <p:sldId id="1462" r:id="rId250"/>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5050"/>
    <a:srgbClr val="B4C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925" autoAdjust="0"/>
  </p:normalViewPr>
  <p:slideViewPr>
    <p:cSldViewPr snapToGrid="0">
      <p:cViewPr varScale="1">
        <p:scale>
          <a:sx n="137" d="100"/>
          <a:sy n="137" d="100"/>
        </p:scale>
        <p:origin x="2408" y="72"/>
      </p:cViewPr>
      <p:guideLst/>
    </p:cSldViewPr>
  </p:slid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notesMaster" Target="notesMasters/notesMaster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presProps" Target="pres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theme" Target="theme/theme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tableStyles" Target="tableStyle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FEA703-45CC-4722-8504-5033E9A592AF}" type="datetimeFigureOut">
              <a:rPr kumimoji="1" lang="ja-JP" altLang="en-US" smtClean="0"/>
              <a:t>2024/10/13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1775FF-D4ED-4275-8009-3FC395396ED6}" type="slidenum">
              <a:rPr kumimoji="1" lang="ja-JP" altLang="en-US" smtClean="0"/>
              <a:t>‹#›</a:t>
            </a:fld>
            <a:endParaRPr kumimoji="1" lang="ja-JP" altLang="en-US"/>
          </a:p>
        </p:txBody>
      </p:sp>
    </p:spTree>
    <p:extLst>
      <p:ext uri="{BB962C8B-B14F-4D97-AF65-F5344CB8AC3E}">
        <p14:creationId xmlns:p14="http://schemas.microsoft.com/office/powerpoint/2010/main" val="72581137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2</a:t>
            </a:fld>
            <a:endParaRPr kumimoji="1" lang="ja-JP" altLang="en-US"/>
          </a:p>
        </p:txBody>
      </p:sp>
    </p:spTree>
    <p:extLst>
      <p:ext uri="{BB962C8B-B14F-4D97-AF65-F5344CB8AC3E}">
        <p14:creationId xmlns:p14="http://schemas.microsoft.com/office/powerpoint/2010/main" val="16678184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50</a:t>
            </a:fld>
            <a:endParaRPr kumimoji="1" lang="ja-JP" altLang="en-US"/>
          </a:p>
        </p:txBody>
      </p:sp>
    </p:spTree>
    <p:extLst>
      <p:ext uri="{BB962C8B-B14F-4D97-AF65-F5344CB8AC3E}">
        <p14:creationId xmlns:p14="http://schemas.microsoft.com/office/powerpoint/2010/main" val="265308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51</a:t>
            </a:fld>
            <a:endParaRPr kumimoji="1" lang="ja-JP" altLang="en-US"/>
          </a:p>
        </p:txBody>
      </p:sp>
    </p:spTree>
    <p:extLst>
      <p:ext uri="{BB962C8B-B14F-4D97-AF65-F5344CB8AC3E}">
        <p14:creationId xmlns:p14="http://schemas.microsoft.com/office/powerpoint/2010/main" val="2231282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61</a:t>
            </a:fld>
            <a:endParaRPr kumimoji="1" lang="ja-JP" altLang="en-US"/>
          </a:p>
        </p:txBody>
      </p:sp>
    </p:spTree>
    <p:extLst>
      <p:ext uri="{BB962C8B-B14F-4D97-AF65-F5344CB8AC3E}">
        <p14:creationId xmlns:p14="http://schemas.microsoft.com/office/powerpoint/2010/main" val="2813313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69</a:t>
            </a:fld>
            <a:endParaRPr kumimoji="1" lang="ja-JP" altLang="en-US"/>
          </a:p>
        </p:txBody>
      </p:sp>
    </p:spTree>
    <p:extLst>
      <p:ext uri="{BB962C8B-B14F-4D97-AF65-F5344CB8AC3E}">
        <p14:creationId xmlns:p14="http://schemas.microsoft.com/office/powerpoint/2010/main" val="35869705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77</a:t>
            </a:fld>
            <a:endParaRPr kumimoji="1" lang="ja-JP" altLang="en-US"/>
          </a:p>
        </p:txBody>
      </p:sp>
    </p:spTree>
    <p:extLst>
      <p:ext uri="{BB962C8B-B14F-4D97-AF65-F5344CB8AC3E}">
        <p14:creationId xmlns:p14="http://schemas.microsoft.com/office/powerpoint/2010/main" val="12299683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101</a:t>
            </a:fld>
            <a:endParaRPr kumimoji="1" lang="ja-JP" altLang="en-US"/>
          </a:p>
        </p:txBody>
      </p:sp>
    </p:spTree>
    <p:extLst>
      <p:ext uri="{BB962C8B-B14F-4D97-AF65-F5344CB8AC3E}">
        <p14:creationId xmlns:p14="http://schemas.microsoft.com/office/powerpoint/2010/main" val="40025152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103</a:t>
            </a:fld>
            <a:endParaRPr kumimoji="1" lang="ja-JP" altLang="en-US"/>
          </a:p>
        </p:txBody>
      </p:sp>
    </p:spTree>
    <p:extLst>
      <p:ext uri="{BB962C8B-B14F-4D97-AF65-F5344CB8AC3E}">
        <p14:creationId xmlns:p14="http://schemas.microsoft.com/office/powerpoint/2010/main" val="16321644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110</a:t>
            </a:fld>
            <a:endParaRPr kumimoji="1" lang="ja-JP" altLang="en-US"/>
          </a:p>
        </p:txBody>
      </p:sp>
    </p:spTree>
    <p:extLst>
      <p:ext uri="{BB962C8B-B14F-4D97-AF65-F5344CB8AC3E}">
        <p14:creationId xmlns:p14="http://schemas.microsoft.com/office/powerpoint/2010/main" val="1576814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128</a:t>
            </a:fld>
            <a:endParaRPr kumimoji="1" lang="ja-JP" altLang="en-US"/>
          </a:p>
        </p:txBody>
      </p:sp>
    </p:spTree>
    <p:extLst>
      <p:ext uri="{BB962C8B-B14F-4D97-AF65-F5344CB8AC3E}">
        <p14:creationId xmlns:p14="http://schemas.microsoft.com/office/powerpoint/2010/main" val="13722107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142</a:t>
            </a:fld>
            <a:endParaRPr kumimoji="1" lang="ja-JP" altLang="en-US"/>
          </a:p>
        </p:txBody>
      </p:sp>
    </p:spTree>
    <p:extLst>
      <p:ext uri="{BB962C8B-B14F-4D97-AF65-F5344CB8AC3E}">
        <p14:creationId xmlns:p14="http://schemas.microsoft.com/office/powerpoint/2010/main" val="2557807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249363" y="1279525"/>
            <a:ext cx="4606925" cy="34544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79E403C-F782-4F56-868F-F24E6380BDD3}" type="slidenum">
              <a:rPr kumimoji="1" lang="ja-JP" altLang="en-US" smtClean="0"/>
              <a:t>6</a:t>
            </a:fld>
            <a:endParaRPr kumimoji="1" lang="ja-JP" altLang="en-US"/>
          </a:p>
        </p:txBody>
      </p:sp>
    </p:spTree>
    <p:extLst>
      <p:ext uri="{BB962C8B-B14F-4D97-AF65-F5344CB8AC3E}">
        <p14:creationId xmlns:p14="http://schemas.microsoft.com/office/powerpoint/2010/main" val="8585785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143</a:t>
            </a:fld>
            <a:endParaRPr kumimoji="1" lang="ja-JP" altLang="en-US"/>
          </a:p>
        </p:txBody>
      </p:sp>
    </p:spTree>
    <p:extLst>
      <p:ext uri="{BB962C8B-B14F-4D97-AF65-F5344CB8AC3E}">
        <p14:creationId xmlns:p14="http://schemas.microsoft.com/office/powerpoint/2010/main" val="38204402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147</a:t>
            </a:fld>
            <a:endParaRPr kumimoji="1" lang="ja-JP" altLang="en-US"/>
          </a:p>
        </p:txBody>
      </p:sp>
    </p:spTree>
    <p:extLst>
      <p:ext uri="{BB962C8B-B14F-4D97-AF65-F5344CB8AC3E}">
        <p14:creationId xmlns:p14="http://schemas.microsoft.com/office/powerpoint/2010/main" val="27066767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148</a:t>
            </a:fld>
            <a:endParaRPr kumimoji="1" lang="ja-JP" altLang="en-US"/>
          </a:p>
        </p:txBody>
      </p:sp>
    </p:spTree>
    <p:extLst>
      <p:ext uri="{BB962C8B-B14F-4D97-AF65-F5344CB8AC3E}">
        <p14:creationId xmlns:p14="http://schemas.microsoft.com/office/powerpoint/2010/main" val="7974230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respawn</a:t>
            </a:r>
            <a:r>
              <a:rPr kumimoji="1" lang="ja-JP" altLang="en-US" dirty="0"/>
              <a:t>はゲームパッドを途中でつないでも動作するようにするため</a:t>
            </a:r>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149</a:t>
            </a:fld>
            <a:endParaRPr kumimoji="1" lang="ja-JP" altLang="en-US"/>
          </a:p>
        </p:txBody>
      </p:sp>
    </p:spTree>
    <p:extLst>
      <p:ext uri="{BB962C8B-B14F-4D97-AF65-F5344CB8AC3E}">
        <p14:creationId xmlns:p14="http://schemas.microsoft.com/office/powerpoint/2010/main" val="1204825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150</a:t>
            </a:fld>
            <a:endParaRPr kumimoji="1" lang="ja-JP" altLang="en-US"/>
          </a:p>
        </p:txBody>
      </p:sp>
    </p:spTree>
    <p:extLst>
      <p:ext uri="{BB962C8B-B14F-4D97-AF65-F5344CB8AC3E}">
        <p14:creationId xmlns:p14="http://schemas.microsoft.com/office/powerpoint/2010/main" val="18065892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respawn</a:t>
            </a:r>
            <a:r>
              <a:rPr kumimoji="1" lang="ja-JP" altLang="en-US" dirty="0"/>
              <a:t>はゲームパッドを途中でつないでも動作するようにするため</a:t>
            </a:r>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151</a:t>
            </a:fld>
            <a:endParaRPr kumimoji="1" lang="ja-JP" altLang="en-US"/>
          </a:p>
        </p:txBody>
      </p:sp>
    </p:spTree>
    <p:extLst>
      <p:ext uri="{BB962C8B-B14F-4D97-AF65-F5344CB8AC3E}">
        <p14:creationId xmlns:p14="http://schemas.microsoft.com/office/powerpoint/2010/main" val="14031131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153</a:t>
            </a:fld>
            <a:endParaRPr kumimoji="1" lang="ja-JP" altLang="en-US"/>
          </a:p>
        </p:txBody>
      </p:sp>
    </p:spTree>
    <p:extLst>
      <p:ext uri="{BB962C8B-B14F-4D97-AF65-F5344CB8AC3E}">
        <p14:creationId xmlns:p14="http://schemas.microsoft.com/office/powerpoint/2010/main" val="24856585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154</a:t>
            </a:fld>
            <a:endParaRPr kumimoji="1" lang="ja-JP" altLang="en-US"/>
          </a:p>
        </p:txBody>
      </p:sp>
    </p:spTree>
    <p:extLst>
      <p:ext uri="{BB962C8B-B14F-4D97-AF65-F5344CB8AC3E}">
        <p14:creationId xmlns:p14="http://schemas.microsoft.com/office/powerpoint/2010/main" val="14122024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176</a:t>
            </a:fld>
            <a:endParaRPr kumimoji="1" lang="ja-JP" altLang="en-US"/>
          </a:p>
        </p:txBody>
      </p:sp>
    </p:spTree>
    <p:extLst>
      <p:ext uri="{BB962C8B-B14F-4D97-AF65-F5344CB8AC3E}">
        <p14:creationId xmlns:p14="http://schemas.microsoft.com/office/powerpoint/2010/main" val="29982246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184</a:t>
            </a:fld>
            <a:endParaRPr kumimoji="1" lang="ja-JP" altLang="en-US"/>
          </a:p>
        </p:txBody>
      </p:sp>
    </p:spTree>
    <p:extLst>
      <p:ext uri="{BB962C8B-B14F-4D97-AF65-F5344CB8AC3E}">
        <p14:creationId xmlns:p14="http://schemas.microsoft.com/office/powerpoint/2010/main" val="3304898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11</a:t>
            </a:fld>
            <a:endParaRPr kumimoji="1" lang="ja-JP" altLang="en-US"/>
          </a:p>
        </p:txBody>
      </p:sp>
    </p:spTree>
    <p:extLst>
      <p:ext uri="{BB962C8B-B14F-4D97-AF65-F5344CB8AC3E}">
        <p14:creationId xmlns:p14="http://schemas.microsoft.com/office/powerpoint/2010/main" val="26455220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模式図（単なるカメラ切り替えも含む）を入れる</a:t>
            </a:r>
          </a:p>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192</a:t>
            </a:fld>
            <a:endParaRPr kumimoji="1" lang="ja-JP" altLang="en-US"/>
          </a:p>
        </p:txBody>
      </p:sp>
    </p:spTree>
    <p:extLst>
      <p:ext uri="{BB962C8B-B14F-4D97-AF65-F5344CB8AC3E}">
        <p14:creationId xmlns:p14="http://schemas.microsoft.com/office/powerpoint/2010/main" val="20582456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196</a:t>
            </a:fld>
            <a:endParaRPr kumimoji="1" lang="ja-JP" altLang="en-US"/>
          </a:p>
        </p:txBody>
      </p:sp>
    </p:spTree>
    <p:extLst>
      <p:ext uri="{BB962C8B-B14F-4D97-AF65-F5344CB8AC3E}">
        <p14:creationId xmlns:p14="http://schemas.microsoft.com/office/powerpoint/2010/main" val="2155906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225</a:t>
            </a:fld>
            <a:endParaRPr kumimoji="1" lang="ja-JP" altLang="en-US"/>
          </a:p>
        </p:txBody>
      </p:sp>
    </p:spTree>
    <p:extLst>
      <p:ext uri="{BB962C8B-B14F-4D97-AF65-F5344CB8AC3E}">
        <p14:creationId xmlns:p14="http://schemas.microsoft.com/office/powerpoint/2010/main" val="21440208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226</a:t>
            </a:fld>
            <a:endParaRPr kumimoji="1" lang="ja-JP" altLang="en-US"/>
          </a:p>
        </p:txBody>
      </p:sp>
    </p:spTree>
    <p:extLst>
      <p:ext uri="{BB962C8B-B14F-4D97-AF65-F5344CB8AC3E}">
        <p14:creationId xmlns:p14="http://schemas.microsoft.com/office/powerpoint/2010/main" val="1270479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27</a:t>
            </a:fld>
            <a:endParaRPr kumimoji="1" lang="ja-JP" altLang="en-US"/>
          </a:p>
        </p:txBody>
      </p:sp>
    </p:spTree>
    <p:extLst>
      <p:ext uri="{BB962C8B-B14F-4D97-AF65-F5344CB8AC3E}">
        <p14:creationId xmlns:p14="http://schemas.microsoft.com/office/powerpoint/2010/main" val="2614266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36</a:t>
            </a:fld>
            <a:endParaRPr kumimoji="1" lang="ja-JP" altLang="en-US"/>
          </a:p>
        </p:txBody>
      </p:sp>
    </p:spTree>
    <p:extLst>
      <p:ext uri="{BB962C8B-B14F-4D97-AF65-F5344CB8AC3E}">
        <p14:creationId xmlns:p14="http://schemas.microsoft.com/office/powerpoint/2010/main" val="84154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37</a:t>
            </a:fld>
            <a:endParaRPr kumimoji="1" lang="ja-JP" altLang="en-US"/>
          </a:p>
        </p:txBody>
      </p:sp>
    </p:spTree>
    <p:extLst>
      <p:ext uri="{BB962C8B-B14F-4D97-AF65-F5344CB8AC3E}">
        <p14:creationId xmlns:p14="http://schemas.microsoft.com/office/powerpoint/2010/main" val="320814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38</a:t>
            </a:fld>
            <a:endParaRPr kumimoji="1" lang="ja-JP" altLang="en-US"/>
          </a:p>
        </p:txBody>
      </p:sp>
    </p:spTree>
    <p:extLst>
      <p:ext uri="{BB962C8B-B14F-4D97-AF65-F5344CB8AC3E}">
        <p14:creationId xmlns:p14="http://schemas.microsoft.com/office/powerpoint/2010/main" val="4180429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45</a:t>
            </a:fld>
            <a:endParaRPr kumimoji="1" lang="ja-JP" altLang="en-US"/>
          </a:p>
        </p:txBody>
      </p:sp>
    </p:spTree>
    <p:extLst>
      <p:ext uri="{BB962C8B-B14F-4D97-AF65-F5344CB8AC3E}">
        <p14:creationId xmlns:p14="http://schemas.microsoft.com/office/powerpoint/2010/main" val="1571987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48</a:t>
            </a:fld>
            <a:endParaRPr kumimoji="1" lang="ja-JP" altLang="en-US"/>
          </a:p>
        </p:txBody>
      </p:sp>
    </p:spTree>
    <p:extLst>
      <p:ext uri="{BB962C8B-B14F-4D97-AF65-F5344CB8AC3E}">
        <p14:creationId xmlns:p14="http://schemas.microsoft.com/office/powerpoint/2010/main" val="3212582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F0669B-7734-B212-53FD-46B61B251C86}"/>
              </a:ext>
            </a:extLst>
          </p:cNvPr>
          <p:cNvSpPr>
            <a:spLocks noGrp="1"/>
          </p:cNvSpPr>
          <p:nvPr>
            <p:ph type="ctrTitle"/>
          </p:nvPr>
        </p:nvSpPr>
        <p:spPr>
          <a:xfrm>
            <a:off x="1143000" y="1122363"/>
            <a:ext cx="6858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AEFE698A-3DA0-A818-2798-3392EF6F2C6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E5A134A7-019B-B2EC-8641-03BAE6051F00}"/>
              </a:ext>
            </a:extLst>
          </p:cNvPr>
          <p:cNvSpPr>
            <a:spLocks noGrp="1"/>
          </p:cNvSpPr>
          <p:nvPr>
            <p:ph type="dt" sz="half" idx="10"/>
          </p:nvPr>
        </p:nvSpPr>
        <p:spPr/>
        <p:txBody>
          <a:bodyPr/>
          <a:lstStyle/>
          <a:p>
            <a:fld id="{628336BB-2D09-470D-8D9A-2C2AE567F574}" type="datetimeFigureOut">
              <a:rPr kumimoji="1" lang="ja-JP" altLang="en-US" smtClean="0"/>
              <a:t>2024/10/13</a:t>
            </a:fld>
            <a:endParaRPr kumimoji="1" lang="ja-JP" altLang="en-US"/>
          </a:p>
        </p:txBody>
      </p:sp>
      <p:sp>
        <p:nvSpPr>
          <p:cNvPr id="5" name="フッター プレースホルダー 4">
            <a:extLst>
              <a:ext uri="{FF2B5EF4-FFF2-40B4-BE49-F238E27FC236}">
                <a16:creationId xmlns:a16="http://schemas.microsoft.com/office/drawing/2014/main" id="{45D5A69D-B68C-664E-3005-DB36660B799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C46A9AE-CE79-E864-18F4-24582E2EA633}"/>
              </a:ext>
            </a:extLst>
          </p:cNvPr>
          <p:cNvSpPr>
            <a:spLocks noGrp="1"/>
          </p:cNvSpPr>
          <p:nvPr>
            <p:ph type="sldNum" sz="quarter" idx="12"/>
          </p:nvPr>
        </p:nvSpPr>
        <p:spPr/>
        <p:txBody>
          <a:bodyPr/>
          <a:lstStyle/>
          <a:p>
            <a:fld id="{5A61B6A9-982A-4339-8B97-30501E700699}" type="slidenum">
              <a:rPr kumimoji="1" lang="ja-JP" altLang="en-US" smtClean="0"/>
              <a:t>‹#›</a:t>
            </a:fld>
            <a:endParaRPr kumimoji="1" lang="ja-JP" altLang="en-US"/>
          </a:p>
        </p:txBody>
      </p:sp>
    </p:spTree>
    <p:extLst>
      <p:ext uri="{BB962C8B-B14F-4D97-AF65-F5344CB8AC3E}">
        <p14:creationId xmlns:p14="http://schemas.microsoft.com/office/powerpoint/2010/main" val="26236738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23A87C-4EF5-B7DB-CF7B-CF25BBFA2F8F}"/>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AEA7A0E-AB10-A2DA-F4AD-F24539B6C770}"/>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B7C63B2-A380-EC19-2C7A-73A6B0BAB77D}"/>
              </a:ext>
            </a:extLst>
          </p:cNvPr>
          <p:cNvSpPr>
            <a:spLocks noGrp="1"/>
          </p:cNvSpPr>
          <p:nvPr>
            <p:ph type="dt" sz="half" idx="10"/>
          </p:nvPr>
        </p:nvSpPr>
        <p:spPr/>
        <p:txBody>
          <a:bodyPr/>
          <a:lstStyle/>
          <a:p>
            <a:fld id="{628336BB-2D09-470D-8D9A-2C2AE567F574}" type="datetimeFigureOut">
              <a:rPr kumimoji="1" lang="ja-JP" altLang="en-US" smtClean="0"/>
              <a:t>2024/10/13</a:t>
            </a:fld>
            <a:endParaRPr kumimoji="1" lang="ja-JP" altLang="en-US"/>
          </a:p>
        </p:txBody>
      </p:sp>
      <p:sp>
        <p:nvSpPr>
          <p:cNvPr id="5" name="フッター プレースホルダー 4">
            <a:extLst>
              <a:ext uri="{FF2B5EF4-FFF2-40B4-BE49-F238E27FC236}">
                <a16:creationId xmlns:a16="http://schemas.microsoft.com/office/drawing/2014/main" id="{765C5C7B-6720-EC0F-4DAD-BD269D90D0F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67CFD6E-C153-CDB2-06CC-0C0B888544B1}"/>
              </a:ext>
            </a:extLst>
          </p:cNvPr>
          <p:cNvSpPr>
            <a:spLocks noGrp="1"/>
          </p:cNvSpPr>
          <p:nvPr>
            <p:ph type="sldNum" sz="quarter" idx="12"/>
          </p:nvPr>
        </p:nvSpPr>
        <p:spPr/>
        <p:txBody>
          <a:bodyPr/>
          <a:lstStyle/>
          <a:p>
            <a:fld id="{5A61B6A9-982A-4339-8B97-30501E700699}" type="slidenum">
              <a:rPr kumimoji="1" lang="ja-JP" altLang="en-US" smtClean="0"/>
              <a:t>‹#›</a:t>
            </a:fld>
            <a:endParaRPr kumimoji="1" lang="ja-JP" altLang="en-US"/>
          </a:p>
        </p:txBody>
      </p:sp>
    </p:spTree>
    <p:extLst>
      <p:ext uri="{BB962C8B-B14F-4D97-AF65-F5344CB8AC3E}">
        <p14:creationId xmlns:p14="http://schemas.microsoft.com/office/powerpoint/2010/main" val="1988938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E21E26C-9E71-4045-BB2E-3BBB8D34231C}"/>
              </a:ext>
            </a:extLst>
          </p:cNvPr>
          <p:cNvSpPr>
            <a:spLocks noGrp="1"/>
          </p:cNvSpPr>
          <p:nvPr>
            <p:ph type="title" orient="vert"/>
          </p:nvPr>
        </p:nvSpPr>
        <p:spPr>
          <a:xfrm>
            <a:off x="6543675" y="365125"/>
            <a:ext cx="1971675"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3BD19AD-C30B-8FA4-4943-0679D41A002D}"/>
              </a:ext>
            </a:extLst>
          </p:cNvPr>
          <p:cNvSpPr>
            <a:spLocks noGrp="1"/>
          </p:cNvSpPr>
          <p:nvPr>
            <p:ph type="body" orient="vert" idx="1"/>
          </p:nvPr>
        </p:nvSpPr>
        <p:spPr>
          <a:xfrm>
            <a:off x="628650" y="365125"/>
            <a:ext cx="5800725"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23042A2-92EC-9E1D-4A89-81F6200441FF}"/>
              </a:ext>
            </a:extLst>
          </p:cNvPr>
          <p:cNvSpPr>
            <a:spLocks noGrp="1"/>
          </p:cNvSpPr>
          <p:nvPr>
            <p:ph type="dt" sz="half" idx="10"/>
          </p:nvPr>
        </p:nvSpPr>
        <p:spPr/>
        <p:txBody>
          <a:bodyPr/>
          <a:lstStyle/>
          <a:p>
            <a:fld id="{628336BB-2D09-470D-8D9A-2C2AE567F574}" type="datetimeFigureOut">
              <a:rPr kumimoji="1" lang="ja-JP" altLang="en-US" smtClean="0"/>
              <a:t>2024/10/13</a:t>
            </a:fld>
            <a:endParaRPr kumimoji="1" lang="ja-JP" altLang="en-US"/>
          </a:p>
        </p:txBody>
      </p:sp>
      <p:sp>
        <p:nvSpPr>
          <p:cNvPr id="5" name="フッター プレースホルダー 4">
            <a:extLst>
              <a:ext uri="{FF2B5EF4-FFF2-40B4-BE49-F238E27FC236}">
                <a16:creationId xmlns:a16="http://schemas.microsoft.com/office/drawing/2014/main" id="{22841B88-825F-9394-A3CA-7CEFEAEA4A3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04FB257-72C4-55C3-D0D9-A30B3E169F2F}"/>
              </a:ext>
            </a:extLst>
          </p:cNvPr>
          <p:cNvSpPr>
            <a:spLocks noGrp="1"/>
          </p:cNvSpPr>
          <p:nvPr>
            <p:ph type="sldNum" sz="quarter" idx="12"/>
          </p:nvPr>
        </p:nvSpPr>
        <p:spPr/>
        <p:txBody>
          <a:bodyPr/>
          <a:lstStyle/>
          <a:p>
            <a:fld id="{5A61B6A9-982A-4339-8B97-30501E700699}" type="slidenum">
              <a:rPr kumimoji="1" lang="ja-JP" altLang="en-US" smtClean="0"/>
              <a:t>‹#›</a:t>
            </a:fld>
            <a:endParaRPr kumimoji="1" lang="ja-JP" altLang="en-US"/>
          </a:p>
        </p:txBody>
      </p:sp>
    </p:spTree>
    <p:extLst>
      <p:ext uri="{BB962C8B-B14F-4D97-AF65-F5344CB8AC3E}">
        <p14:creationId xmlns:p14="http://schemas.microsoft.com/office/powerpoint/2010/main" val="3377591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77AB29-EAAC-A016-8633-0605F203438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C78C9FB-3FAB-F268-4D03-8FCA6BB73867}"/>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1C1C3A2-47BD-9A8F-ADDA-FAD1DA0DC500}"/>
              </a:ext>
            </a:extLst>
          </p:cNvPr>
          <p:cNvSpPr>
            <a:spLocks noGrp="1"/>
          </p:cNvSpPr>
          <p:nvPr>
            <p:ph type="dt" sz="half" idx="10"/>
          </p:nvPr>
        </p:nvSpPr>
        <p:spPr/>
        <p:txBody>
          <a:bodyPr/>
          <a:lstStyle/>
          <a:p>
            <a:fld id="{628336BB-2D09-470D-8D9A-2C2AE567F574}" type="datetimeFigureOut">
              <a:rPr kumimoji="1" lang="ja-JP" altLang="en-US" smtClean="0"/>
              <a:t>2024/10/13</a:t>
            </a:fld>
            <a:endParaRPr kumimoji="1" lang="ja-JP" altLang="en-US"/>
          </a:p>
        </p:txBody>
      </p:sp>
      <p:sp>
        <p:nvSpPr>
          <p:cNvPr id="5" name="フッター プレースホルダー 4">
            <a:extLst>
              <a:ext uri="{FF2B5EF4-FFF2-40B4-BE49-F238E27FC236}">
                <a16:creationId xmlns:a16="http://schemas.microsoft.com/office/drawing/2014/main" id="{B6A84AA5-AC31-BF90-2D0D-16546139E99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D42FED6-02E4-5C19-4103-E8B0F4177990}"/>
              </a:ext>
            </a:extLst>
          </p:cNvPr>
          <p:cNvSpPr>
            <a:spLocks noGrp="1"/>
          </p:cNvSpPr>
          <p:nvPr>
            <p:ph type="sldNum" sz="quarter" idx="12"/>
          </p:nvPr>
        </p:nvSpPr>
        <p:spPr/>
        <p:txBody>
          <a:bodyPr/>
          <a:lstStyle/>
          <a:p>
            <a:fld id="{5A61B6A9-982A-4339-8B97-30501E700699}" type="slidenum">
              <a:rPr kumimoji="1" lang="ja-JP" altLang="en-US" smtClean="0"/>
              <a:t>‹#›</a:t>
            </a:fld>
            <a:endParaRPr kumimoji="1" lang="ja-JP" altLang="en-US"/>
          </a:p>
        </p:txBody>
      </p:sp>
    </p:spTree>
    <p:extLst>
      <p:ext uri="{BB962C8B-B14F-4D97-AF65-F5344CB8AC3E}">
        <p14:creationId xmlns:p14="http://schemas.microsoft.com/office/powerpoint/2010/main" val="2715667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849436-8FC7-B6A3-9B8D-543994F96351}"/>
              </a:ext>
            </a:extLst>
          </p:cNvPr>
          <p:cNvSpPr>
            <a:spLocks noGrp="1"/>
          </p:cNvSpPr>
          <p:nvPr>
            <p:ph type="title"/>
          </p:nvPr>
        </p:nvSpPr>
        <p:spPr>
          <a:xfrm>
            <a:off x="623888" y="1709739"/>
            <a:ext cx="78867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F1E7B43-BB65-EEE5-CF65-99FB5B556408}"/>
              </a:ext>
            </a:extLst>
          </p:cNvPr>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74684F9F-84A8-829D-72D6-A17A2912D210}"/>
              </a:ext>
            </a:extLst>
          </p:cNvPr>
          <p:cNvSpPr>
            <a:spLocks noGrp="1"/>
          </p:cNvSpPr>
          <p:nvPr>
            <p:ph type="dt" sz="half" idx="10"/>
          </p:nvPr>
        </p:nvSpPr>
        <p:spPr/>
        <p:txBody>
          <a:bodyPr/>
          <a:lstStyle/>
          <a:p>
            <a:fld id="{628336BB-2D09-470D-8D9A-2C2AE567F574}" type="datetimeFigureOut">
              <a:rPr kumimoji="1" lang="ja-JP" altLang="en-US" smtClean="0"/>
              <a:t>2024/10/13</a:t>
            </a:fld>
            <a:endParaRPr kumimoji="1" lang="ja-JP" altLang="en-US"/>
          </a:p>
        </p:txBody>
      </p:sp>
      <p:sp>
        <p:nvSpPr>
          <p:cNvPr id="5" name="フッター プレースホルダー 4">
            <a:extLst>
              <a:ext uri="{FF2B5EF4-FFF2-40B4-BE49-F238E27FC236}">
                <a16:creationId xmlns:a16="http://schemas.microsoft.com/office/drawing/2014/main" id="{681F4316-D686-3080-BA22-5B1D002894C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99778F2-24DA-E71C-99B8-44FCF693F206}"/>
              </a:ext>
            </a:extLst>
          </p:cNvPr>
          <p:cNvSpPr>
            <a:spLocks noGrp="1"/>
          </p:cNvSpPr>
          <p:nvPr>
            <p:ph type="sldNum" sz="quarter" idx="12"/>
          </p:nvPr>
        </p:nvSpPr>
        <p:spPr/>
        <p:txBody>
          <a:bodyPr/>
          <a:lstStyle/>
          <a:p>
            <a:fld id="{5A61B6A9-982A-4339-8B97-30501E700699}" type="slidenum">
              <a:rPr kumimoji="1" lang="ja-JP" altLang="en-US" smtClean="0"/>
              <a:t>‹#›</a:t>
            </a:fld>
            <a:endParaRPr kumimoji="1" lang="ja-JP" altLang="en-US"/>
          </a:p>
        </p:txBody>
      </p:sp>
    </p:spTree>
    <p:extLst>
      <p:ext uri="{BB962C8B-B14F-4D97-AF65-F5344CB8AC3E}">
        <p14:creationId xmlns:p14="http://schemas.microsoft.com/office/powerpoint/2010/main" val="3289932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9B5158-2232-5D36-2C8A-64B983FFB14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2A35D80-6F95-96B7-9A76-2C1D099BF6AA}"/>
              </a:ext>
            </a:extLst>
          </p:cNvPr>
          <p:cNvSpPr>
            <a:spLocks noGrp="1"/>
          </p:cNvSpPr>
          <p:nvPr>
            <p:ph sz="half" idx="1"/>
          </p:nvPr>
        </p:nvSpPr>
        <p:spPr>
          <a:xfrm>
            <a:off x="6286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ACFB1B94-17B0-2FBA-F61B-3B870970D9BE}"/>
              </a:ext>
            </a:extLst>
          </p:cNvPr>
          <p:cNvSpPr>
            <a:spLocks noGrp="1"/>
          </p:cNvSpPr>
          <p:nvPr>
            <p:ph sz="half" idx="2"/>
          </p:nvPr>
        </p:nvSpPr>
        <p:spPr>
          <a:xfrm>
            <a:off x="46291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47023BFE-651E-DFBD-FBE1-4C1027D92851}"/>
              </a:ext>
            </a:extLst>
          </p:cNvPr>
          <p:cNvSpPr>
            <a:spLocks noGrp="1"/>
          </p:cNvSpPr>
          <p:nvPr>
            <p:ph type="dt" sz="half" idx="10"/>
          </p:nvPr>
        </p:nvSpPr>
        <p:spPr/>
        <p:txBody>
          <a:bodyPr/>
          <a:lstStyle/>
          <a:p>
            <a:fld id="{628336BB-2D09-470D-8D9A-2C2AE567F574}" type="datetimeFigureOut">
              <a:rPr kumimoji="1" lang="ja-JP" altLang="en-US" smtClean="0"/>
              <a:t>2024/10/13</a:t>
            </a:fld>
            <a:endParaRPr kumimoji="1" lang="ja-JP" altLang="en-US"/>
          </a:p>
        </p:txBody>
      </p:sp>
      <p:sp>
        <p:nvSpPr>
          <p:cNvPr id="6" name="フッター プレースホルダー 5">
            <a:extLst>
              <a:ext uri="{FF2B5EF4-FFF2-40B4-BE49-F238E27FC236}">
                <a16:creationId xmlns:a16="http://schemas.microsoft.com/office/drawing/2014/main" id="{4F2F3F99-78B9-255D-E55E-494D8F3AA6D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E1C103F-7485-91CA-5081-366779BC2FB8}"/>
              </a:ext>
            </a:extLst>
          </p:cNvPr>
          <p:cNvSpPr>
            <a:spLocks noGrp="1"/>
          </p:cNvSpPr>
          <p:nvPr>
            <p:ph type="sldNum" sz="quarter" idx="12"/>
          </p:nvPr>
        </p:nvSpPr>
        <p:spPr/>
        <p:txBody>
          <a:bodyPr/>
          <a:lstStyle/>
          <a:p>
            <a:fld id="{5A61B6A9-982A-4339-8B97-30501E700699}" type="slidenum">
              <a:rPr kumimoji="1" lang="ja-JP" altLang="en-US" smtClean="0"/>
              <a:t>‹#›</a:t>
            </a:fld>
            <a:endParaRPr kumimoji="1" lang="ja-JP" altLang="en-US"/>
          </a:p>
        </p:txBody>
      </p:sp>
    </p:spTree>
    <p:extLst>
      <p:ext uri="{BB962C8B-B14F-4D97-AF65-F5344CB8AC3E}">
        <p14:creationId xmlns:p14="http://schemas.microsoft.com/office/powerpoint/2010/main" val="1019877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692E89-7EBD-CF5F-2DE8-D519273C33B5}"/>
              </a:ext>
            </a:extLst>
          </p:cNvPr>
          <p:cNvSpPr>
            <a:spLocks noGrp="1"/>
          </p:cNvSpPr>
          <p:nvPr>
            <p:ph type="title"/>
          </p:nvPr>
        </p:nvSpPr>
        <p:spPr>
          <a:xfrm>
            <a:off x="629841" y="365126"/>
            <a:ext cx="78867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D77F2CA-3B62-8364-C2A1-820BA723EDEE}"/>
              </a:ext>
            </a:extLst>
          </p:cNvPr>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B779CCAF-EAB0-3735-2A79-D84ECEA3B9C1}"/>
              </a:ext>
            </a:extLst>
          </p:cNvPr>
          <p:cNvSpPr>
            <a:spLocks noGrp="1"/>
          </p:cNvSpPr>
          <p:nvPr>
            <p:ph sz="half" idx="2"/>
          </p:nvPr>
        </p:nvSpPr>
        <p:spPr>
          <a:xfrm>
            <a:off x="629842" y="2505075"/>
            <a:ext cx="3868340"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090F9AE2-BB80-A281-BD75-EED4F7256E78}"/>
              </a:ext>
            </a:extLst>
          </p:cNvPr>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7810F68-BF7C-0D35-0923-1D95A3E7BE59}"/>
              </a:ext>
            </a:extLst>
          </p:cNvPr>
          <p:cNvSpPr>
            <a:spLocks noGrp="1"/>
          </p:cNvSpPr>
          <p:nvPr>
            <p:ph sz="quarter" idx="4"/>
          </p:nvPr>
        </p:nvSpPr>
        <p:spPr>
          <a:xfrm>
            <a:off x="4629150" y="2505075"/>
            <a:ext cx="3887391"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931BAAF1-0B59-C269-AFA6-B834423C1B61}"/>
              </a:ext>
            </a:extLst>
          </p:cNvPr>
          <p:cNvSpPr>
            <a:spLocks noGrp="1"/>
          </p:cNvSpPr>
          <p:nvPr>
            <p:ph type="dt" sz="half" idx="10"/>
          </p:nvPr>
        </p:nvSpPr>
        <p:spPr/>
        <p:txBody>
          <a:bodyPr/>
          <a:lstStyle/>
          <a:p>
            <a:fld id="{628336BB-2D09-470D-8D9A-2C2AE567F574}" type="datetimeFigureOut">
              <a:rPr kumimoji="1" lang="ja-JP" altLang="en-US" smtClean="0"/>
              <a:t>2024/10/13</a:t>
            </a:fld>
            <a:endParaRPr kumimoji="1" lang="ja-JP" altLang="en-US"/>
          </a:p>
        </p:txBody>
      </p:sp>
      <p:sp>
        <p:nvSpPr>
          <p:cNvPr id="8" name="フッター プレースホルダー 7">
            <a:extLst>
              <a:ext uri="{FF2B5EF4-FFF2-40B4-BE49-F238E27FC236}">
                <a16:creationId xmlns:a16="http://schemas.microsoft.com/office/drawing/2014/main" id="{CD2B750D-F42B-5413-95AF-36FBAE736CFD}"/>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9096651-4182-AC70-D5BC-695FF747FB7B}"/>
              </a:ext>
            </a:extLst>
          </p:cNvPr>
          <p:cNvSpPr>
            <a:spLocks noGrp="1"/>
          </p:cNvSpPr>
          <p:nvPr>
            <p:ph type="sldNum" sz="quarter" idx="12"/>
          </p:nvPr>
        </p:nvSpPr>
        <p:spPr/>
        <p:txBody>
          <a:bodyPr/>
          <a:lstStyle/>
          <a:p>
            <a:fld id="{5A61B6A9-982A-4339-8B97-30501E700699}" type="slidenum">
              <a:rPr kumimoji="1" lang="ja-JP" altLang="en-US" smtClean="0"/>
              <a:t>‹#›</a:t>
            </a:fld>
            <a:endParaRPr kumimoji="1" lang="ja-JP" altLang="en-US"/>
          </a:p>
        </p:txBody>
      </p:sp>
    </p:spTree>
    <p:extLst>
      <p:ext uri="{BB962C8B-B14F-4D97-AF65-F5344CB8AC3E}">
        <p14:creationId xmlns:p14="http://schemas.microsoft.com/office/powerpoint/2010/main" val="25167592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02C9D2-EF98-7137-C64B-9CE8E6EE177C}"/>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A093D799-9D3E-0671-1D7E-35A49B4CEF06}"/>
              </a:ext>
            </a:extLst>
          </p:cNvPr>
          <p:cNvSpPr>
            <a:spLocks noGrp="1"/>
          </p:cNvSpPr>
          <p:nvPr>
            <p:ph type="dt" sz="half" idx="10"/>
          </p:nvPr>
        </p:nvSpPr>
        <p:spPr/>
        <p:txBody>
          <a:bodyPr/>
          <a:lstStyle/>
          <a:p>
            <a:fld id="{628336BB-2D09-470D-8D9A-2C2AE567F574}" type="datetimeFigureOut">
              <a:rPr kumimoji="1" lang="ja-JP" altLang="en-US" smtClean="0"/>
              <a:t>2024/10/13</a:t>
            </a:fld>
            <a:endParaRPr kumimoji="1" lang="ja-JP" altLang="en-US"/>
          </a:p>
        </p:txBody>
      </p:sp>
      <p:sp>
        <p:nvSpPr>
          <p:cNvPr id="4" name="フッター プレースホルダー 3">
            <a:extLst>
              <a:ext uri="{FF2B5EF4-FFF2-40B4-BE49-F238E27FC236}">
                <a16:creationId xmlns:a16="http://schemas.microsoft.com/office/drawing/2014/main" id="{6262FB8D-452C-DA4A-34BE-3BA880C3569D}"/>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F81FDFEC-3297-5BC2-D545-CB02E8623909}"/>
              </a:ext>
            </a:extLst>
          </p:cNvPr>
          <p:cNvSpPr>
            <a:spLocks noGrp="1"/>
          </p:cNvSpPr>
          <p:nvPr>
            <p:ph type="sldNum" sz="quarter" idx="12"/>
          </p:nvPr>
        </p:nvSpPr>
        <p:spPr/>
        <p:txBody>
          <a:bodyPr/>
          <a:lstStyle/>
          <a:p>
            <a:fld id="{5A61B6A9-982A-4339-8B97-30501E700699}" type="slidenum">
              <a:rPr kumimoji="1" lang="ja-JP" altLang="en-US" smtClean="0"/>
              <a:t>‹#›</a:t>
            </a:fld>
            <a:endParaRPr kumimoji="1" lang="ja-JP" altLang="en-US"/>
          </a:p>
        </p:txBody>
      </p:sp>
    </p:spTree>
    <p:extLst>
      <p:ext uri="{BB962C8B-B14F-4D97-AF65-F5344CB8AC3E}">
        <p14:creationId xmlns:p14="http://schemas.microsoft.com/office/powerpoint/2010/main" val="3721097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F1B9C787-7421-F1CB-6B66-A03BA64BCAB9}"/>
              </a:ext>
            </a:extLst>
          </p:cNvPr>
          <p:cNvSpPr>
            <a:spLocks noGrp="1"/>
          </p:cNvSpPr>
          <p:nvPr>
            <p:ph type="dt" sz="half" idx="10"/>
          </p:nvPr>
        </p:nvSpPr>
        <p:spPr/>
        <p:txBody>
          <a:bodyPr/>
          <a:lstStyle/>
          <a:p>
            <a:fld id="{628336BB-2D09-470D-8D9A-2C2AE567F574}" type="datetimeFigureOut">
              <a:rPr kumimoji="1" lang="ja-JP" altLang="en-US" smtClean="0"/>
              <a:t>2024/10/13</a:t>
            </a:fld>
            <a:endParaRPr kumimoji="1" lang="ja-JP" altLang="en-US"/>
          </a:p>
        </p:txBody>
      </p:sp>
      <p:sp>
        <p:nvSpPr>
          <p:cNvPr id="3" name="フッター プレースホルダー 2">
            <a:extLst>
              <a:ext uri="{FF2B5EF4-FFF2-40B4-BE49-F238E27FC236}">
                <a16:creationId xmlns:a16="http://schemas.microsoft.com/office/drawing/2014/main" id="{7901F313-0C81-030F-3646-C030C6F0A6E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6413343F-1B8E-68CD-A34B-9EFCCE16F6E8}"/>
              </a:ext>
            </a:extLst>
          </p:cNvPr>
          <p:cNvSpPr>
            <a:spLocks noGrp="1"/>
          </p:cNvSpPr>
          <p:nvPr>
            <p:ph type="sldNum" sz="quarter" idx="12"/>
          </p:nvPr>
        </p:nvSpPr>
        <p:spPr/>
        <p:txBody>
          <a:bodyPr/>
          <a:lstStyle/>
          <a:p>
            <a:fld id="{5A61B6A9-982A-4339-8B97-30501E700699}" type="slidenum">
              <a:rPr kumimoji="1" lang="ja-JP" altLang="en-US" smtClean="0"/>
              <a:t>‹#›</a:t>
            </a:fld>
            <a:endParaRPr kumimoji="1" lang="ja-JP" altLang="en-US"/>
          </a:p>
        </p:txBody>
      </p:sp>
    </p:spTree>
    <p:extLst>
      <p:ext uri="{BB962C8B-B14F-4D97-AF65-F5344CB8AC3E}">
        <p14:creationId xmlns:p14="http://schemas.microsoft.com/office/powerpoint/2010/main" val="1417240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77886E-59EB-F049-0E03-FC7B97765CB2}"/>
              </a:ext>
            </a:extLst>
          </p:cNvPr>
          <p:cNvSpPr>
            <a:spLocks noGrp="1"/>
          </p:cNvSpPr>
          <p:nvPr>
            <p:ph type="title"/>
          </p:nvPr>
        </p:nvSpPr>
        <p:spPr>
          <a:xfrm>
            <a:off x="629841" y="457200"/>
            <a:ext cx="2949178"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E1E00FE-4EB8-4398-8479-A5F69FBAC4F4}"/>
              </a:ext>
            </a:extLst>
          </p:cNvPr>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73642327-E652-B635-5C70-B4591228ACEE}"/>
              </a:ext>
            </a:extLst>
          </p:cNvPr>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2914F0E-B30A-D6CD-2964-F980C166095C}"/>
              </a:ext>
            </a:extLst>
          </p:cNvPr>
          <p:cNvSpPr>
            <a:spLocks noGrp="1"/>
          </p:cNvSpPr>
          <p:nvPr>
            <p:ph type="dt" sz="half" idx="10"/>
          </p:nvPr>
        </p:nvSpPr>
        <p:spPr/>
        <p:txBody>
          <a:bodyPr/>
          <a:lstStyle/>
          <a:p>
            <a:fld id="{628336BB-2D09-470D-8D9A-2C2AE567F574}" type="datetimeFigureOut">
              <a:rPr kumimoji="1" lang="ja-JP" altLang="en-US" smtClean="0"/>
              <a:t>2024/10/13</a:t>
            </a:fld>
            <a:endParaRPr kumimoji="1" lang="ja-JP" altLang="en-US"/>
          </a:p>
        </p:txBody>
      </p:sp>
      <p:sp>
        <p:nvSpPr>
          <p:cNvPr id="6" name="フッター プレースホルダー 5">
            <a:extLst>
              <a:ext uri="{FF2B5EF4-FFF2-40B4-BE49-F238E27FC236}">
                <a16:creationId xmlns:a16="http://schemas.microsoft.com/office/drawing/2014/main" id="{F6C89390-BF6E-F996-F09D-B0D9ED327AD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C8CA572-4EAB-8CAA-B130-669408E370AD}"/>
              </a:ext>
            </a:extLst>
          </p:cNvPr>
          <p:cNvSpPr>
            <a:spLocks noGrp="1"/>
          </p:cNvSpPr>
          <p:nvPr>
            <p:ph type="sldNum" sz="quarter" idx="12"/>
          </p:nvPr>
        </p:nvSpPr>
        <p:spPr/>
        <p:txBody>
          <a:bodyPr/>
          <a:lstStyle/>
          <a:p>
            <a:fld id="{5A61B6A9-982A-4339-8B97-30501E700699}" type="slidenum">
              <a:rPr kumimoji="1" lang="ja-JP" altLang="en-US" smtClean="0"/>
              <a:t>‹#›</a:t>
            </a:fld>
            <a:endParaRPr kumimoji="1" lang="ja-JP" altLang="en-US"/>
          </a:p>
        </p:txBody>
      </p:sp>
    </p:spTree>
    <p:extLst>
      <p:ext uri="{BB962C8B-B14F-4D97-AF65-F5344CB8AC3E}">
        <p14:creationId xmlns:p14="http://schemas.microsoft.com/office/powerpoint/2010/main" val="1953626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26A194-187F-2FD8-E5BE-083BC2FA0F81}"/>
              </a:ext>
            </a:extLst>
          </p:cNvPr>
          <p:cNvSpPr>
            <a:spLocks noGrp="1"/>
          </p:cNvSpPr>
          <p:nvPr>
            <p:ph type="title"/>
          </p:nvPr>
        </p:nvSpPr>
        <p:spPr>
          <a:xfrm>
            <a:off x="629841" y="457200"/>
            <a:ext cx="2949178"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4CF1A0F7-7B42-BCB2-6117-DA008541396A}"/>
              </a:ext>
            </a:extLst>
          </p:cNvPr>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A02A2624-9114-4BB3-1AF8-6627FE389BFD}"/>
              </a:ext>
            </a:extLst>
          </p:cNvPr>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F3BD2F0-8376-251E-9D6F-9F3ACAD2CE15}"/>
              </a:ext>
            </a:extLst>
          </p:cNvPr>
          <p:cNvSpPr>
            <a:spLocks noGrp="1"/>
          </p:cNvSpPr>
          <p:nvPr>
            <p:ph type="dt" sz="half" idx="10"/>
          </p:nvPr>
        </p:nvSpPr>
        <p:spPr/>
        <p:txBody>
          <a:bodyPr/>
          <a:lstStyle/>
          <a:p>
            <a:fld id="{628336BB-2D09-470D-8D9A-2C2AE567F574}" type="datetimeFigureOut">
              <a:rPr kumimoji="1" lang="ja-JP" altLang="en-US" smtClean="0"/>
              <a:t>2024/10/13</a:t>
            </a:fld>
            <a:endParaRPr kumimoji="1" lang="ja-JP" altLang="en-US"/>
          </a:p>
        </p:txBody>
      </p:sp>
      <p:sp>
        <p:nvSpPr>
          <p:cNvPr id="6" name="フッター プレースホルダー 5">
            <a:extLst>
              <a:ext uri="{FF2B5EF4-FFF2-40B4-BE49-F238E27FC236}">
                <a16:creationId xmlns:a16="http://schemas.microsoft.com/office/drawing/2014/main" id="{C231F155-DEA1-B3FF-17F2-60E8DC0D42A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DEE1335-E5B3-F083-FD03-EE8FE586CAC2}"/>
              </a:ext>
            </a:extLst>
          </p:cNvPr>
          <p:cNvSpPr>
            <a:spLocks noGrp="1"/>
          </p:cNvSpPr>
          <p:nvPr>
            <p:ph type="sldNum" sz="quarter" idx="12"/>
          </p:nvPr>
        </p:nvSpPr>
        <p:spPr/>
        <p:txBody>
          <a:bodyPr/>
          <a:lstStyle/>
          <a:p>
            <a:fld id="{5A61B6A9-982A-4339-8B97-30501E700699}" type="slidenum">
              <a:rPr kumimoji="1" lang="ja-JP" altLang="en-US" smtClean="0"/>
              <a:t>‹#›</a:t>
            </a:fld>
            <a:endParaRPr kumimoji="1" lang="ja-JP" altLang="en-US"/>
          </a:p>
        </p:txBody>
      </p:sp>
    </p:spTree>
    <p:extLst>
      <p:ext uri="{BB962C8B-B14F-4D97-AF65-F5344CB8AC3E}">
        <p14:creationId xmlns:p14="http://schemas.microsoft.com/office/powerpoint/2010/main" val="2534095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B4E3439F-A792-8A03-C7D2-C153A8717613}"/>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12814FA-9A69-2352-0D2C-869DC66766DF}"/>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4A043FD-4A69-0BA7-B939-422D623BB9C9}"/>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8336BB-2D09-470D-8D9A-2C2AE567F574}" type="datetimeFigureOut">
              <a:rPr kumimoji="1" lang="ja-JP" altLang="en-US" smtClean="0"/>
              <a:t>2024/10/13</a:t>
            </a:fld>
            <a:endParaRPr kumimoji="1" lang="ja-JP" altLang="en-US"/>
          </a:p>
        </p:txBody>
      </p:sp>
      <p:sp>
        <p:nvSpPr>
          <p:cNvPr id="5" name="フッター プレースホルダー 4">
            <a:extLst>
              <a:ext uri="{FF2B5EF4-FFF2-40B4-BE49-F238E27FC236}">
                <a16:creationId xmlns:a16="http://schemas.microsoft.com/office/drawing/2014/main" id="{2809DE0F-B62B-59C1-2127-E028985347BA}"/>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F7EDE2F5-49C5-0FA0-F11B-0E476A430241}"/>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61B6A9-982A-4339-8B97-30501E700699}" type="slidenum">
              <a:rPr kumimoji="1" lang="ja-JP" altLang="en-US" smtClean="0"/>
              <a:t>‹#›</a:t>
            </a:fld>
            <a:endParaRPr kumimoji="1" lang="ja-JP" altLang="en-US"/>
          </a:p>
        </p:txBody>
      </p:sp>
    </p:spTree>
    <p:extLst>
      <p:ext uri="{BB962C8B-B14F-4D97-AF65-F5344CB8AC3E}">
        <p14:creationId xmlns:p14="http://schemas.microsoft.com/office/powerpoint/2010/main" val="17112069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hyperlink" Target="https://docs.ros.org/en/humble/Tutorials/Beginner-Client-Libraries.html" TargetMode="Externa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choreonoid.org/ja/documents/latest/ros2/build-choreonoid.html" TargetMode="Externa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720.png"/><Relationship Id="rId4" Type="http://schemas.openxmlformats.org/officeDocument/2006/relationships/image" Target="../media/image710.png"/></Relationships>
</file>

<file path=ppt/slides/_rels/slide38.xml.rels><?xml version="1.0" encoding="UTF-8" standalone="yes"?>
<Relationships xmlns="http://schemas.openxmlformats.org/package/2006/relationships"><Relationship Id="rId3" Type="http://schemas.openxmlformats.org/officeDocument/2006/relationships/image" Target="../media/image730.png"/><Relationship Id="rId7" Type="http://schemas.openxmlformats.org/officeDocument/2006/relationships/image" Target="../media/image7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74.png"/></Relationships>
</file>

<file path=ppt/slides/_rels/slide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github.com/vstoneofficial/megarover_samples"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choreonoid.org/ja/documents/latest/simulation/tank-tutorial/index.html" TargetMode="External"/><Relationship Id="rId2" Type="http://schemas.openxmlformats.org/officeDocument/2006/relationships/hyperlink" Target="https://choreonoid.org/ja/documents/latest/simulation/howto-implement-controller.html" TargetMode="External"/><Relationship Id="rId1" Type="http://schemas.openxmlformats.org/officeDocument/2006/relationships/slideLayout" Target="../slideLayouts/slideLayout2.xml"/><Relationship Id="rId4" Type="http://schemas.openxmlformats.org/officeDocument/2006/relationships/hyperlink" Target="https://choreonoid.org/ja/documents/latest/ros/tank-tutorial/index.html"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docs.ros.org/en/jazzy/" TargetMode="External"/><Relationship Id="rId3" Type="http://schemas.openxmlformats.org/officeDocument/2006/relationships/hyperlink" Target="https://choreonoid.org/ja/documents/latest/index.html" TargetMode="External"/><Relationship Id="rId7" Type="http://schemas.openxmlformats.org/officeDocument/2006/relationships/hyperlink" Target="https://discourse.choreonoid.org/" TargetMode="External"/><Relationship Id="rId2" Type="http://schemas.openxmlformats.org/officeDocument/2006/relationships/hyperlink" Target="https://choreonoid.org/" TargetMode="External"/><Relationship Id="rId1" Type="http://schemas.openxmlformats.org/officeDocument/2006/relationships/slideLayout" Target="../slideLayouts/slideLayout2.xml"/><Relationship Id="rId6" Type="http://schemas.openxmlformats.org/officeDocument/2006/relationships/hyperlink" Target="https://github.com/choreonoid/choreonoid_ros2_mobile_robot_tutorial" TargetMode="External"/><Relationship Id="rId5" Type="http://schemas.openxmlformats.org/officeDocument/2006/relationships/hyperlink" Target="https://github.com/choreonoid/choreonoid_ros" TargetMode="External"/><Relationship Id="rId4" Type="http://schemas.openxmlformats.org/officeDocument/2006/relationships/hyperlink" Target="https://github.com/choreonoid/choreonoid" TargetMode="External"/><Relationship Id="rId9" Type="http://schemas.openxmlformats.org/officeDocument/2006/relationships/hyperlink" Target="https://docs.ros.org/en/humble/"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29E9B6-9324-6392-88C6-F85D7F00F7D5}"/>
              </a:ext>
            </a:extLst>
          </p:cNvPr>
          <p:cNvSpPr>
            <a:spLocks noGrp="1"/>
          </p:cNvSpPr>
          <p:nvPr>
            <p:ph type="ctrTitle"/>
          </p:nvPr>
        </p:nvSpPr>
        <p:spPr>
          <a:xfrm>
            <a:off x="484045" y="2023335"/>
            <a:ext cx="7961134" cy="1828818"/>
          </a:xfrm>
        </p:spPr>
        <p:txBody>
          <a:bodyPr>
            <a:normAutofit/>
          </a:bodyPr>
          <a:lstStyle/>
          <a:p>
            <a:r>
              <a:rPr lang="en-US" altLang="ja-JP" sz="4000" dirty="0" err="1"/>
              <a:t>Choreonoid</a:t>
            </a:r>
            <a:br>
              <a:rPr lang="en-US" altLang="ja-JP" sz="4000" dirty="0"/>
            </a:br>
            <a:r>
              <a:rPr lang="en-US" altLang="ja-JP" sz="4000" dirty="0"/>
              <a:t>ROS 2 </a:t>
            </a:r>
            <a:r>
              <a:rPr lang="ja-JP" altLang="en-US" sz="4000" dirty="0"/>
              <a:t>モバイルロボット</a:t>
            </a:r>
            <a:br>
              <a:rPr lang="en-US" altLang="ja-JP" sz="4000" dirty="0"/>
            </a:br>
            <a:r>
              <a:rPr lang="ja-JP" altLang="en-US" sz="4000" dirty="0"/>
              <a:t>チュートリアル</a:t>
            </a:r>
          </a:p>
        </p:txBody>
      </p:sp>
      <p:sp>
        <p:nvSpPr>
          <p:cNvPr id="3" name="字幕 2">
            <a:extLst>
              <a:ext uri="{FF2B5EF4-FFF2-40B4-BE49-F238E27FC236}">
                <a16:creationId xmlns:a16="http://schemas.microsoft.com/office/drawing/2014/main" id="{A054D3C3-8BC9-8090-01A6-035DB13D561C}"/>
              </a:ext>
            </a:extLst>
          </p:cNvPr>
          <p:cNvSpPr>
            <a:spLocks noGrp="1"/>
          </p:cNvSpPr>
          <p:nvPr>
            <p:ph type="subTitle" idx="1"/>
          </p:nvPr>
        </p:nvSpPr>
        <p:spPr>
          <a:xfrm>
            <a:off x="1035612" y="4618156"/>
            <a:ext cx="6858000" cy="1559846"/>
          </a:xfrm>
        </p:spPr>
        <p:txBody>
          <a:bodyPr>
            <a:normAutofit/>
          </a:bodyPr>
          <a:lstStyle/>
          <a:p>
            <a:r>
              <a:rPr lang="ja-JP" altLang="en-US" sz="2800" dirty="0"/>
              <a:t>株式会社コレオノイド</a:t>
            </a:r>
            <a:endParaRPr lang="en-US" altLang="ja-JP" sz="2800" dirty="0"/>
          </a:p>
          <a:p>
            <a:r>
              <a:rPr lang="ja-JP" altLang="en-US" sz="2800" dirty="0"/>
              <a:t>中岡 慎一郎</a:t>
            </a:r>
            <a:endParaRPr lang="en-US" altLang="ja-JP" sz="2800" dirty="0"/>
          </a:p>
          <a:p>
            <a:r>
              <a:rPr lang="en-US" altLang="ja-JP" sz="2800" dirty="0"/>
              <a:t>2024/10/13</a:t>
            </a:r>
          </a:p>
        </p:txBody>
      </p:sp>
    </p:spTree>
    <p:extLst>
      <p:ext uri="{BB962C8B-B14F-4D97-AF65-F5344CB8AC3E}">
        <p14:creationId xmlns:p14="http://schemas.microsoft.com/office/powerpoint/2010/main" val="388803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87458F-E7EC-2CD8-A30C-DEB76E8E3D05}"/>
              </a:ext>
            </a:extLst>
          </p:cNvPr>
          <p:cNvSpPr>
            <a:spLocks noGrp="1"/>
          </p:cNvSpPr>
          <p:nvPr>
            <p:ph type="title"/>
          </p:nvPr>
        </p:nvSpPr>
        <p:spPr/>
        <p:txBody>
          <a:bodyPr/>
          <a:lstStyle/>
          <a:p>
            <a:r>
              <a:rPr lang="ja-JP" altLang="en-US" dirty="0"/>
              <a:t>関連チュートリアル</a:t>
            </a:r>
            <a:endParaRPr kumimoji="1" lang="ja-JP" altLang="en-US" dirty="0"/>
          </a:p>
        </p:txBody>
      </p:sp>
      <p:sp>
        <p:nvSpPr>
          <p:cNvPr id="3" name="コンテンツ プレースホルダー 2">
            <a:extLst>
              <a:ext uri="{FF2B5EF4-FFF2-40B4-BE49-F238E27FC236}">
                <a16:creationId xmlns:a16="http://schemas.microsoft.com/office/drawing/2014/main" id="{9D25129C-DBE1-3008-031F-9FBC05385B58}"/>
              </a:ext>
            </a:extLst>
          </p:cNvPr>
          <p:cNvSpPr>
            <a:spLocks noGrp="1"/>
          </p:cNvSpPr>
          <p:nvPr>
            <p:ph idx="1"/>
          </p:nvPr>
        </p:nvSpPr>
        <p:spPr>
          <a:xfrm>
            <a:off x="628650" y="1825625"/>
            <a:ext cx="7886700" cy="2718022"/>
          </a:xfrm>
        </p:spPr>
        <p:txBody>
          <a:bodyPr/>
          <a:lstStyle/>
          <a:p>
            <a:r>
              <a:rPr lang="en-US" altLang="ja-JP" dirty="0" err="1"/>
              <a:t>Choreooid</a:t>
            </a:r>
            <a:r>
              <a:rPr lang="ja-JP" altLang="en-US" dirty="0"/>
              <a:t>マニュアルの以下のページ</a:t>
            </a:r>
            <a:endParaRPr lang="en-US" altLang="ja-JP" dirty="0"/>
          </a:p>
          <a:p>
            <a:pPr lvl="1"/>
            <a:r>
              <a:rPr lang="en-US" altLang="ja-JP" dirty="0"/>
              <a:t>Tank</a:t>
            </a:r>
            <a:r>
              <a:rPr lang="ja-JP" altLang="en-US" dirty="0"/>
              <a:t>チュートリアル</a:t>
            </a:r>
            <a:endParaRPr lang="en-US" altLang="ja-JP" dirty="0"/>
          </a:p>
          <a:p>
            <a:pPr lvl="2"/>
            <a:r>
              <a:rPr lang="en-US" altLang="ja-JP" dirty="0"/>
              <a:t>https://choreonoid.org/ja/documents/latest/simulation/tank-tutorial/index.html</a:t>
            </a:r>
          </a:p>
          <a:p>
            <a:pPr lvl="1"/>
            <a:r>
              <a:rPr kumimoji="1" lang="en-US" altLang="ja-JP" dirty="0"/>
              <a:t>ROS(1)</a:t>
            </a:r>
            <a:r>
              <a:rPr kumimoji="1" lang="ja-JP" altLang="en-US" dirty="0"/>
              <a:t>版</a:t>
            </a:r>
            <a:r>
              <a:rPr kumimoji="1" lang="en-US" altLang="ja-JP" dirty="0"/>
              <a:t>Tank</a:t>
            </a:r>
            <a:r>
              <a:rPr kumimoji="1" lang="ja-JP" altLang="en-US" dirty="0"/>
              <a:t>チュートリアル</a:t>
            </a:r>
            <a:endParaRPr kumimoji="1" lang="en-US" altLang="ja-JP" dirty="0"/>
          </a:p>
          <a:p>
            <a:pPr lvl="2"/>
            <a:r>
              <a:rPr kumimoji="1" lang="en-US" altLang="ja-JP" dirty="0"/>
              <a:t>https://choreonoid.org/ja/documents/latest/ros/tank-tutorial/index.html</a:t>
            </a:r>
            <a:endParaRPr kumimoji="1" lang="ja-JP" altLang="en-US" dirty="0"/>
          </a:p>
        </p:txBody>
      </p:sp>
      <p:sp>
        <p:nvSpPr>
          <p:cNvPr id="4" name="テキスト ボックス 3">
            <a:extLst>
              <a:ext uri="{FF2B5EF4-FFF2-40B4-BE49-F238E27FC236}">
                <a16:creationId xmlns:a16="http://schemas.microsoft.com/office/drawing/2014/main" id="{A4215864-7721-9D4E-B653-9C2B9BFC26A8}"/>
              </a:ext>
            </a:extLst>
          </p:cNvPr>
          <p:cNvSpPr txBox="1"/>
          <p:nvPr/>
        </p:nvSpPr>
        <p:spPr>
          <a:xfrm>
            <a:off x="685357" y="4770474"/>
            <a:ext cx="7655442" cy="1200329"/>
          </a:xfrm>
          <a:prstGeom prst="rect">
            <a:avLst/>
          </a:prstGeom>
          <a:noFill/>
        </p:spPr>
        <p:txBody>
          <a:bodyPr wrap="square" rtlCol="0">
            <a:spAutoFit/>
          </a:bodyPr>
          <a:lstStyle/>
          <a:p>
            <a:r>
              <a:rPr kumimoji="1" lang="ja-JP" altLang="en-US" sz="2400" dirty="0"/>
              <a:t>本チュートリアルと同様の内容も含んでおり、各項目について詳細な解説がありますので、参考にしてください。</a:t>
            </a:r>
          </a:p>
        </p:txBody>
      </p:sp>
    </p:spTree>
    <p:extLst>
      <p:ext uri="{BB962C8B-B14F-4D97-AF65-F5344CB8AC3E}">
        <p14:creationId xmlns:p14="http://schemas.microsoft.com/office/powerpoint/2010/main" val="354626251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70BC5A-D177-AB6B-3250-28A61733FFB9}"/>
              </a:ext>
            </a:extLst>
          </p:cNvPr>
          <p:cNvSpPr>
            <a:spLocks noGrp="1"/>
          </p:cNvSpPr>
          <p:nvPr>
            <p:ph type="title"/>
          </p:nvPr>
        </p:nvSpPr>
        <p:spPr/>
        <p:txBody>
          <a:bodyPr>
            <a:normAutofit/>
          </a:bodyPr>
          <a:lstStyle/>
          <a:p>
            <a:r>
              <a:rPr kumimoji="1" lang="ja-JP" altLang="en-US" sz="4000" dirty="0"/>
              <a:t>ビルドスクリプトの作成</a:t>
            </a:r>
          </a:p>
        </p:txBody>
      </p:sp>
      <p:sp>
        <p:nvSpPr>
          <p:cNvPr id="3" name="コンテンツ プレースホルダー 2">
            <a:extLst>
              <a:ext uri="{FF2B5EF4-FFF2-40B4-BE49-F238E27FC236}">
                <a16:creationId xmlns:a16="http://schemas.microsoft.com/office/drawing/2014/main" id="{5A92A906-0F68-00AB-9CE6-1F9C4A91F367}"/>
              </a:ext>
            </a:extLst>
          </p:cNvPr>
          <p:cNvSpPr>
            <a:spLocks noGrp="1"/>
          </p:cNvSpPr>
          <p:nvPr>
            <p:ph idx="1"/>
          </p:nvPr>
        </p:nvSpPr>
        <p:spPr>
          <a:xfrm>
            <a:off x="628650" y="1664644"/>
            <a:ext cx="7886700" cy="2472519"/>
          </a:xfrm>
        </p:spPr>
        <p:txBody>
          <a:bodyPr/>
          <a:lstStyle/>
          <a:p>
            <a:r>
              <a:rPr lang="ja-JP" altLang="en-US" dirty="0"/>
              <a:t>以下のスクリプトを</a:t>
            </a:r>
            <a:r>
              <a:rPr lang="en-US" altLang="ja-JP" dirty="0"/>
              <a:t>~/ros2_ws/build.sh</a:t>
            </a:r>
            <a:r>
              <a:rPr lang="ja-JP" altLang="en-US" dirty="0"/>
              <a:t>として作成しておく</a:t>
            </a:r>
            <a:endParaRPr kumimoji="1" lang="en-US" altLang="ja-JP" dirty="0"/>
          </a:p>
        </p:txBody>
      </p:sp>
      <p:sp>
        <p:nvSpPr>
          <p:cNvPr id="4" name="テキスト ボックス 3">
            <a:extLst>
              <a:ext uri="{FF2B5EF4-FFF2-40B4-BE49-F238E27FC236}">
                <a16:creationId xmlns:a16="http://schemas.microsoft.com/office/drawing/2014/main" id="{44245350-2724-637C-F8E6-8BE845D13595}"/>
              </a:ext>
            </a:extLst>
          </p:cNvPr>
          <p:cNvSpPr txBox="1"/>
          <p:nvPr/>
        </p:nvSpPr>
        <p:spPr>
          <a:xfrm>
            <a:off x="868390" y="2525758"/>
            <a:ext cx="7623265" cy="1008696"/>
          </a:xfrm>
          <a:prstGeom prst="rect">
            <a:avLst/>
          </a:prstGeom>
          <a:noFill/>
          <a:ln>
            <a:solidFill>
              <a:schemeClr val="tx1"/>
            </a:solidFill>
          </a:ln>
        </p:spPr>
        <p:txBody>
          <a:bodyPr wrap="square" rtlCol="0">
            <a:noAutofit/>
          </a:bodyPr>
          <a:lstStyle/>
          <a:p>
            <a:r>
              <a:rPr lang="en-US" altLang="ja-JP" dirty="0">
                <a:latin typeface="ＭＳ ゴシック" panose="020B0609070205080204" pitchFamily="49" charset="-128"/>
                <a:ea typeface="ＭＳ ゴシック" panose="020B0609070205080204" pitchFamily="49" charset="-128"/>
              </a:rPr>
              <a:t>#!/bin/sh</a:t>
            </a:r>
          </a:p>
          <a:p>
            <a:r>
              <a:rPr lang="en-US" altLang="ja-JP" dirty="0">
                <a:latin typeface="ＭＳ ゴシック" panose="020B0609070205080204" pitchFamily="49" charset="-128"/>
                <a:ea typeface="ＭＳ ゴシック" panose="020B0609070205080204" pitchFamily="49" charset="-128"/>
              </a:rPr>
              <a:t>cd ~/ros2_ws</a:t>
            </a:r>
          </a:p>
          <a:p>
            <a:r>
              <a:rPr lang="en-US" altLang="ja-JP" dirty="0" err="1">
                <a:latin typeface="ＭＳ ゴシック" panose="020B0609070205080204" pitchFamily="49" charset="-128"/>
                <a:ea typeface="ＭＳ ゴシック" panose="020B0609070205080204" pitchFamily="49" charset="-128"/>
              </a:rPr>
              <a:t>colcon</a:t>
            </a:r>
            <a:r>
              <a:rPr lang="en-US" altLang="ja-JP" dirty="0">
                <a:latin typeface="ＭＳ ゴシック" panose="020B0609070205080204" pitchFamily="49" charset="-128"/>
                <a:ea typeface="ＭＳ ゴシック" panose="020B0609070205080204" pitchFamily="49" charset="-128"/>
              </a:rPr>
              <a:t> build --</a:t>
            </a:r>
            <a:r>
              <a:rPr lang="en-US" altLang="ja-JP" dirty="0" err="1">
                <a:latin typeface="ＭＳ ゴシック" panose="020B0609070205080204" pitchFamily="49" charset="-128"/>
                <a:ea typeface="ＭＳ ゴシック" panose="020B0609070205080204" pitchFamily="49" charset="-128"/>
              </a:rPr>
              <a:t>symlink</a:t>
            </a:r>
            <a:r>
              <a:rPr lang="en-US" altLang="ja-JP" dirty="0">
                <a:latin typeface="ＭＳ ゴシック" panose="020B0609070205080204" pitchFamily="49" charset="-128"/>
                <a:ea typeface="ＭＳ ゴシック" panose="020B0609070205080204" pitchFamily="49" charset="-128"/>
              </a:rPr>
              <a:t>-install --packages-select </a:t>
            </a:r>
            <a:r>
              <a:rPr lang="en-US" altLang="ja-JP" dirty="0" err="1">
                <a:latin typeface="ＭＳ ゴシック" panose="020B0609070205080204" pitchFamily="49" charset="-128"/>
                <a:ea typeface="ＭＳ ゴシック" panose="020B0609070205080204" pitchFamily="49" charset="-128"/>
              </a:rPr>
              <a:t>my_mobile_robot</a:t>
            </a:r>
            <a:endParaRPr lang="en-US" altLang="ja-JP" dirty="0">
              <a:latin typeface="ＭＳ ゴシック" panose="020B0609070205080204" pitchFamily="49" charset="-128"/>
              <a:ea typeface="ＭＳ ゴシック" panose="020B0609070205080204" pitchFamily="49" charset="-128"/>
            </a:endParaRPr>
          </a:p>
        </p:txBody>
      </p:sp>
      <p:sp>
        <p:nvSpPr>
          <p:cNvPr id="5" name="コンテンツ プレースホルダー 2">
            <a:extLst>
              <a:ext uri="{FF2B5EF4-FFF2-40B4-BE49-F238E27FC236}">
                <a16:creationId xmlns:a16="http://schemas.microsoft.com/office/drawing/2014/main" id="{56A5C34A-87AF-D13B-3D66-57E08D9811D3}"/>
              </a:ext>
            </a:extLst>
          </p:cNvPr>
          <p:cNvSpPr txBox="1">
            <a:spLocks/>
          </p:cNvSpPr>
          <p:nvPr/>
        </p:nvSpPr>
        <p:spPr>
          <a:xfrm>
            <a:off x="628650" y="3984473"/>
            <a:ext cx="7886700" cy="46554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実行権限を付与</a:t>
            </a:r>
            <a:endParaRPr lang="en-US" altLang="ja-JP" dirty="0"/>
          </a:p>
        </p:txBody>
      </p:sp>
      <p:sp>
        <p:nvSpPr>
          <p:cNvPr id="6" name="テキスト ボックス 5">
            <a:extLst>
              <a:ext uri="{FF2B5EF4-FFF2-40B4-BE49-F238E27FC236}">
                <a16:creationId xmlns:a16="http://schemas.microsoft.com/office/drawing/2014/main" id="{7EFE252A-6B66-AA02-D815-59FCCA996800}"/>
              </a:ext>
            </a:extLst>
          </p:cNvPr>
          <p:cNvSpPr txBox="1"/>
          <p:nvPr/>
        </p:nvSpPr>
        <p:spPr>
          <a:xfrm>
            <a:off x="868391" y="4570921"/>
            <a:ext cx="7646960" cy="346972"/>
          </a:xfrm>
          <a:prstGeom prst="rect">
            <a:avLst/>
          </a:prstGeom>
          <a:noFill/>
          <a:ln>
            <a:solidFill>
              <a:schemeClr val="tx1"/>
            </a:solidFill>
          </a:ln>
        </p:spPr>
        <p:txBody>
          <a:bodyPr wrap="square" rtlCol="0">
            <a:noAutofit/>
          </a:bodyPr>
          <a:lstStyle/>
          <a:p>
            <a:r>
              <a:rPr lang="en-US" altLang="ja-JP" dirty="0" err="1">
                <a:latin typeface="ＭＳ ゴシック" panose="020B0609070205080204" pitchFamily="49" charset="-128"/>
                <a:ea typeface="ＭＳ ゴシック" panose="020B0609070205080204" pitchFamily="49" charset="-128"/>
              </a:rPr>
              <a:t>chmod</a:t>
            </a:r>
            <a:r>
              <a:rPr lang="en-US" altLang="ja-JP" dirty="0">
                <a:latin typeface="ＭＳ ゴシック" panose="020B0609070205080204" pitchFamily="49" charset="-128"/>
                <a:ea typeface="ＭＳ ゴシック" panose="020B0609070205080204" pitchFamily="49" charset="-128"/>
              </a:rPr>
              <a:t> +x build.sh</a:t>
            </a:r>
          </a:p>
        </p:txBody>
      </p:sp>
      <p:sp>
        <p:nvSpPr>
          <p:cNvPr id="7" name="コンテンツ プレースホルダー 2">
            <a:extLst>
              <a:ext uri="{FF2B5EF4-FFF2-40B4-BE49-F238E27FC236}">
                <a16:creationId xmlns:a16="http://schemas.microsoft.com/office/drawing/2014/main" id="{72E8EA81-26AC-D1E5-CED1-6CFE121E10F2}"/>
              </a:ext>
            </a:extLst>
          </p:cNvPr>
          <p:cNvSpPr txBox="1">
            <a:spLocks/>
          </p:cNvSpPr>
          <p:nvPr/>
        </p:nvSpPr>
        <p:spPr>
          <a:xfrm>
            <a:off x="628650" y="5262691"/>
            <a:ext cx="7886700" cy="46554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以下でビルドを実行</a:t>
            </a:r>
            <a:endParaRPr lang="en-US" altLang="ja-JP" dirty="0"/>
          </a:p>
        </p:txBody>
      </p:sp>
      <p:sp>
        <p:nvSpPr>
          <p:cNvPr id="8" name="テキスト ボックス 7">
            <a:extLst>
              <a:ext uri="{FF2B5EF4-FFF2-40B4-BE49-F238E27FC236}">
                <a16:creationId xmlns:a16="http://schemas.microsoft.com/office/drawing/2014/main" id="{C1F4117C-0063-CE5C-3650-BF637A48744E}"/>
              </a:ext>
            </a:extLst>
          </p:cNvPr>
          <p:cNvSpPr txBox="1"/>
          <p:nvPr/>
        </p:nvSpPr>
        <p:spPr>
          <a:xfrm>
            <a:off x="868391" y="5816944"/>
            <a:ext cx="7646960" cy="465541"/>
          </a:xfrm>
          <a:prstGeom prst="rect">
            <a:avLst/>
          </a:prstGeom>
          <a:noFill/>
          <a:ln>
            <a:solidFill>
              <a:schemeClr val="tx1"/>
            </a:solidFill>
          </a:ln>
        </p:spPr>
        <p:txBody>
          <a:bodyPr wrap="square" rtlCol="0">
            <a:noAutofit/>
          </a:bodyPr>
          <a:lstStyle/>
          <a:p>
            <a:r>
              <a:rPr lang="en-US" altLang="ja-JP" dirty="0">
                <a:latin typeface="ＭＳ ゴシック" panose="020B0609070205080204" pitchFamily="49" charset="-128"/>
                <a:ea typeface="ＭＳ ゴシック" panose="020B0609070205080204" pitchFamily="49" charset="-128"/>
              </a:rPr>
              <a:t>~/ros2_ws/build.sh</a:t>
            </a:r>
          </a:p>
        </p:txBody>
      </p:sp>
      <p:cxnSp>
        <p:nvCxnSpPr>
          <p:cNvPr id="10" name="直線コネクタ 9">
            <a:extLst>
              <a:ext uri="{FF2B5EF4-FFF2-40B4-BE49-F238E27FC236}">
                <a16:creationId xmlns:a16="http://schemas.microsoft.com/office/drawing/2014/main" id="{BAE37107-1CB0-912A-2391-1C28CF2F8A69}"/>
              </a:ext>
            </a:extLst>
          </p:cNvPr>
          <p:cNvCxnSpPr>
            <a:cxnSpLocks/>
          </p:cNvCxnSpPr>
          <p:nvPr/>
        </p:nvCxnSpPr>
        <p:spPr>
          <a:xfrm>
            <a:off x="4507606" y="3429000"/>
            <a:ext cx="378697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CF13F2AF-E414-BD98-28B8-0F136D883881}"/>
              </a:ext>
            </a:extLst>
          </p:cNvPr>
          <p:cNvSpPr txBox="1"/>
          <p:nvPr/>
        </p:nvSpPr>
        <p:spPr>
          <a:xfrm>
            <a:off x="4694710" y="3544497"/>
            <a:ext cx="3711272" cy="369332"/>
          </a:xfrm>
          <a:prstGeom prst="rect">
            <a:avLst/>
          </a:prstGeom>
          <a:noFill/>
        </p:spPr>
        <p:txBody>
          <a:bodyPr wrap="none" rtlCol="0">
            <a:spAutoFit/>
          </a:bodyPr>
          <a:lstStyle/>
          <a:p>
            <a:r>
              <a:rPr kumimoji="1" lang="en-US" altLang="ja-JP" b="1" dirty="0" err="1">
                <a:solidFill>
                  <a:srgbClr val="FF0000"/>
                </a:solidFill>
              </a:rPr>
              <a:t>my_mobile_robot</a:t>
            </a:r>
            <a:r>
              <a:rPr kumimoji="1" lang="ja-JP" altLang="en-US" b="1" dirty="0">
                <a:solidFill>
                  <a:srgbClr val="FF0000"/>
                </a:solidFill>
              </a:rPr>
              <a:t>だけビルドする</a:t>
            </a:r>
          </a:p>
        </p:txBody>
      </p:sp>
    </p:spTree>
    <p:extLst>
      <p:ext uri="{BB962C8B-B14F-4D97-AF65-F5344CB8AC3E}">
        <p14:creationId xmlns:p14="http://schemas.microsoft.com/office/powerpoint/2010/main" val="199748388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CE2C9C7-F457-1F8B-A8B8-5F037C3CEBBC}"/>
              </a:ext>
            </a:extLst>
          </p:cNvPr>
          <p:cNvSpPr>
            <a:spLocks noGrp="1"/>
          </p:cNvSpPr>
          <p:nvPr>
            <p:ph type="title"/>
          </p:nvPr>
        </p:nvSpPr>
        <p:spPr/>
        <p:txBody>
          <a:bodyPr/>
          <a:lstStyle/>
          <a:p>
            <a:r>
              <a:rPr lang="en-US" altLang="ja-JP" dirty="0"/>
              <a:t>Part8</a:t>
            </a:r>
            <a:endParaRPr lang="ja-JP" altLang="en-US" dirty="0"/>
          </a:p>
        </p:txBody>
      </p:sp>
      <p:sp>
        <p:nvSpPr>
          <p:cNvPr id="5" name="テキスト プレースホルダー 4">
            <a:extLst>
              <a:ext uri="{FF2B5EF4-FFF2-40B4-BE49-F238E27FC236}">
                <a16:creationId xmlns:a16="http://schemas.microsoft.com/office/drawing/2014/main" id="{616369D9-0288-0BED-0D54-3C09D67435F6}"/>
              </a:ext>
            </a:extLst>
          </p:cNvPr>
          <p:cNvSpPr>
            <a:spLocks noGrp="1"/>
          </p:cNvSpPr>
          <p:nvPr>
            <p:ph type="body" idx="1"/>
          </p:nvPr>
        </p:nvSpPr>
        <p:spPr/>
        <p:txBody>
          <a:bodyPr/>
          <a:lstStyle/>
          <a:p>
            <a:r>
              <a:rPr lang="en-US" altLang="ja-JP" dirty="0"/>
              <a:t>ROS</a:t>
            </a:r>
            <a:r>
              <a:rPr lang="ja-JP" altLang="en-US" dirty="0"/>
              <a:t>通信を用いた制御</a:t>
            </a:r>
          </a:p>
        </p:txBody>
      </p:sp>
    </p:spTree>
    <p:extLst>
      <p:ext uri="{BB962C8B-B14F-4D97-AF65-F5344CB8AC3E}">
        <p14:creationId xmlns:p14="http://schemas.microsoft.com/office/powerpoint/2010/main" val="39641727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1CEB7C-55F6-ED92-4614-A7A42246C439}"/>
              </a:ext>
            </a:extLst>
          </p:cNvPr>
          <p:cNvSpPr>
            <a:spLocks noGrp="1"/>
          </p:cNvSpPr>
          <p:nvPr>
            <p:ph type="title"/>
          </p:nvPr>
        </p:nvSpPr>
        <p:spPr/>
        <p:txBody>
          <a:bodyPr/>
          <a:lstStyle/>
          <a:p>
            <a:r>
              <a:rPr kumimoji="1" lang="ja-JP" altLang="en-US" dirty="0"/>
              <a:t>外部入力に基づく制御</a:t>
            </a:r>
          </a:p>
        </p:txBody>
      </p:sp>
      <p:sp>
        <p:nvSpPr>
          <p:cNvPr id="3" name="コンテンツ プレースホルダー 2">
            <a:extLst>
              <a:ext uri="{FF2B5EF4-FFF2-40B4-BE49-F238E27FC236}">
                <a16:creationId xmlns:a16="http://schemas.microsoft.com/office/drawing/2014/main" id="{9C364EFF-DDFD-A180-CD0D-23F5E3AF7909}"/>
              </a:ext>
            </a:extLst>
          </p:cNvPr>
          <p:cNvSpPr>
            <a:spLocks noGrp="1"/>
          </p:cNvSpPr>
          <p:nvPr>
            <p:ph idx="1"/>
          </p:nvPr>
        </p:nvSpPr>
        <p:spPr/>
        <p:txBody>
          <a:bodyPr/>
          <a:lstStyle/>
          <a:p>
            <a:r>
              <a:rPr lang="ja-JP" altLang="en-US" dirty="0"/>
              <a:t>入力する値（指令値）の種類を決める</a:t>
            </a:r>
            <a:endParaRPr lang="en-US" altLang="ja-JP" dirty="0"/>
          </a:p>
          <a:p>
            <a:pPr marL="0" indent="0">
              <a:buNone/>
            </a:pPr>
            <a:endParaRPr kumimoji="1" lang="en-US" altLang="ja-JP" dirty="0"/>
          </a:p>
          <a:p>
            <a:r>
              <a:rPr lang="ja-JP" altLang="en-US" dirty="0"/>
              <a:t>どうやって入力を得るか？</a:t>
            </a:r>
            <a:endParaRPr lang="en-US" altLang="ja-JP" dirty="0"/>
          </a:p>
          <a:p>
            <a:pPr lvl="1"/>
            <a:r>
              <a:rPr kumimoji="1" lang="ja-JP" altLang="en-US" dirty="0"/>
              <a:t>ゲームパッド等のデバイスから直接入力</a:t>
            </a:r>
            <a:endParaRPr kumimoji="1" lang="en-US" altLang="ja-JP" dirty="0"/>
          </a:p>
          <a:p>
            <a:pPr lvl="1"/>
            <a:r>
              <a:rPr kumimoji="1" lang="ja-JP" altLang="en-US" dirty="0"/>
              <a:t>通信を用いる</a:t>
            </a:r>
            <a:endParaRPr kumimoji="1" lang="en-US" altLang="ja-JP" dirty="0"/>
          </a:p>
          <a:p>
            <a:pPr lvl="2"/>
            <a:r>
              <a:rPr lang="en-US" altLang="ja-JP" dirty="0"/>
              <a:t>ROS</a:t>
            </a:r>
            <a:r>
              <a:rPr lang="ja-JP" altLang="en-US" dirty="0"/>
              <a:t>、</a:t>
            </a:r>
            <a:r>
              <a:rPr lang="en-US" altLang="ja-JP" dirty="0" err="1"/>
              <a:t>OpenRTM</a:t>
            </a:r>
            <a:r>
              <a:rPr lang="ja-JP" altLang="en-US" dirty="0"/>
              <a:t>、ソケット通信、</a:t>
            </a:r>
            <a:r>
              <a:rPr lang="en-US" altLang="ja-JP" dirty="0"/>
              <a:t>etc.</a:t>
            </a:r>
          </a:p>
          <a:p>
            <a:pPr lvl="1"/>
            <a:endParaRPr kumimoji="1" lang="en-US" altLang="ja-JP" dirty="0"/>
          </a:p>
        </p:txBody>
      </p:sp>
    </p:spTree>
    <p:extLst>
      <p:ext uri="{BB962C8B-B14F-4D97-AF65-F5344CB8AC3E}">
        <p14:creationId xmlns:p14="http://schemas.microsoft.com/office/powerpoint/2010/main" val="380420697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9DD2D3-EE7B-ECF8-F399-DCEF6BD0AF68}"/>
              </a:ext>
            </a:extLst>
          </p:cNvPr>
          <p:cNvSpPr>
            <a:spLocks noGrp="1"/>
          </p:cNvSpPr>
          <p:nvPr>
            <p:ph type="title"/>
          </p:nvPr>
        </p:nvSpPr>
        <p:spPr/>
        <p:txBody>
          <a:bodyPr/>
          <a:lstStyle/>
          <a:p>
            <a:r>
              <a:rPr kumimoji="1" lang="ja-JP" altLang="en-US" dirty="0"/>
              <a:t>速度指令値</a:t>
            </a:r>
          </a:p>
        </p:txBody>
      </p:sp>
      <p:sp>
        <p:nvSpPr>
          <p:cNvPr id="3" name="コンテンツ プレースホルダー 2">
            <a:extLst>
              <a:ext uri="{FF2B5EF4-FFF2-40B4-BE49-F238E27FC236}">
                <a16:creationId xmlns:a16="http://schemas.microsoft.com/office/drawing/2014/main" id="{1435B5DD-46C7-C680-EF3A-A240F9F2B73A}"/>
              </a:ext>
            </a:extLst>
          </p:cNvPr>
          <p:cNvSpPr>
            <a:spLocks noGrp="1"/>
          </p:cNvSpPr>
          <p:nvPr>
            <p:ph idx="1"/>
          </p:nvPr>
        </p:nvSpPr>
        <p:spPr>
          <a:xfrm>
            <a:off x="628650" y="1577662"/>
            <a:ext cx="7886700" cy="5087155"/>
          </a:xfrm>
        </p:spPr>
        <p:txBody>
          <a:bodyPr>
            <a:normAutofit lnSpcReduction="10000"/>
          </a:bodyPr>
          <a:lstStyle/>
          <a:p>
            <a:r>
              <a:rPr lang="ja-JP" altLang="en-US" dirty="0"/>
              <a:t>前後方向の速度</a:t>
            </a:r>
            <a:r>
              <a:rPr lang="en-US" altLang="ja-JP" dirty="0"/>
              <a:t>(     )</a:t>
            </a:r>
            <a:r>
              <a:rPr lang="ja-JP" altLang="en-US" dirty="0"/>
              <a:t>とロボット全体の</a:t>
            </a:r>
            <a:r>
              <a:rPr lang="en-US" altLang="ja-JP" dirty="0"/>
              <a:t>Yaw</a:t>
            </a:r>
            <a:r>
              <a:rPr lang="ja-JP" altLang="en-US" dirty="0"/>
              <a:t>軸まわりの角速度</a:t>
            </a:r>
            <a:r>
              <a:rPr lang="en-US" altLang="ja-JP" dirty="0"/>
              <a:t>(     )</a:t>
            </a:r>
            <a:r>
              <a:rPr lang="ja-JP" altLang="en-US" dirty="0"/>
              <a:t>で制御</a:t>
            </a:r>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r>
              <a:rPr lang="ja-JP" altLang="en-US" dirty="0"/>
              <a:t>速度指令値に追従するよう両ホイールのトルクを設定する（目標速度制御）</a:t>
            </a:r>
            <a:endParaRPr lang="en-US" altLang="ja-JP" dirty="0"/>
          </a:p>
          <a:p>
            <a:endParaRPr lang="en-US" altLang="ja-JP" dirty="0"/>
          </a:p>
          <a:p>
            <a:endParaRPr lang="en-US" altLang="ja-JP" dirty="0"/>
          </a:p>
          <a:p>
            <a:endParaRPr kumimoji="1" lang="ja-JP" altLang="en-US" dirty="0"/>
          </a:p>
        </p:txBody>
      </p:sp>
      <p:grpSp>
        <p:nvGrpSpPr>
          <p:cNvPr id="12" name="グループ化 11">
            <a:extLst>
              <a:ext uri="{FF2B5EF4-FFF2-40B4-BE49-F238E27FC236}">
                <a16:creationId xmlns:a16="http://schemas.microsoft.com/office/drawing/2014/main" id="{AFD4C754-61C2-0686-C436-F5ADB129AEE9}"/>
              </a:ext>
            </a:extLst>
          </p:cNvPr>
          <p:cNvGrpSpPr/>
          <p:nvPr/>
        </p:nvGrpSpPr>
        <p:grpSpPr>
          <a:xfrm>
            <a:off x="1871460" y="2698538"/>
            <a:ext cx="5144510" cy="2512714"/>
            <a:chOff x="615769" y="3192627"/>
            <a:chExt cx="6628593" cy="3237579"/>
          </a:xfrm>
        </p:grpSpPr>
        <p:pic>
          <p:nvPicPr>
            <p:cNvPr id="4" name="図 3" descr="グラフ, 箱ひげ図&#10;&#10;自動的に生成された説明">
              <a:extLst>
                <a:ext uri="{FF2B5EF4-FFF2-40B4-BE49-F238E27FC236}">
                  <a16:creationId xmlns:a16="http://schemas.microsoft.com/office/drawing/2014/main" id="{ABC473B7-7598-6C35-7C56-6AF3918D33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9296" y="3192627"/>
              <a:ext cx="4355066" cy="3237579"/>
            </a:xfrm>
            <a:prstGeom prst="rect">
              <a:avLst/>
            </a:prstGeom>
          </p:spPr>
        </p:pic>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94607B4-AFB9-7AC9-2C26-FEC735CB0655}"/>
                    </a:ext>
                  </a:extLst>
                </p:cNvPr>
                <p:cNvSpPr txBox="1"/>
                <p:nvPr/>
              </p:nvSpPr>
              <p:spPr>
                <a:xfrm>
                  <a:off x="1137365" y="4228424"/>
                  <a:ext cx="1045605" cy="7931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000" i="1" smtClean="0">
                                <a:latin typeface="Cambria Math" panose="02040503050406030204" pitchFamily="18" charset="0"/>
                              </a:rPr>
                            </m:ctrlPr>
                          </m:sSubPr>
                          <m:e>
                            <m:r>
                              <a:rPr kumimoji="1" lang="en-US" altLang="ja-JP" sz="4000" b="0" i="1" smtClean="0">
                                <a:latin typeface="Cambria Math" panose="02040503050406030204" pitchFamily="18" charset="0"/>
                              </a:rPr>
                              <m:t>𝑣</m:t>
                            </m:r>
                          </m:e>
                          <m:sub>
                            <m:r>
                              <a:rPr kumimoji="1" lang="en-US" altLang="ja-JP" sz="4000" b="0" i="1" smtClean="0">
                                <a:latin typeface="Cambria Math" panose="02040503050406030204" pitchFamily="18" charset="0"/>
                              </a:rPr>
                              <m:t>𝑥</m:t>
                            </m:r>
                          </m:sub>
                        </m:sSub>
                      </m:oMath>
                    </m:oMathPara>
                  </a14:m>
                  <a:endParaRPr kumimoji="1" lang="ja-JP" altLang="en-US" sz="4000" dirty="0"/>
                </a:p>
              </p:txBody>
            </p:sp>
          </mc:Choice>
          <mc:Fallback xmlns="">
            <p:sp>
              <p:nvSpPr>
                <p:cNvPr id="5" name="テキスト ボックス 4">
                  <a:extLst>
                    <a:ext uri="{FF2B5EF4-FFF2-40B4-BE49-F238E27FC236}">
                      <a16:creationId xmlns:a16="http://schemas.microsoft.com/office/drawing/2014/main" id="{B94607B4-AFB9-7AC9-2C26-FEC735CB0655}"/>
                    </a:ext>
                  </a:extLst>
                </p:cNvPr>
                <p:cNvSpPr txBox="1">
                  <a:spLocks noRot="1" noChangeAspect="1" noMove="1" noResize="1" noEditPoints="1" noAdjustHandles="1" noChangeArrowheads="1" noChangeShapeType="1" noTextEdit="1"/>
                </p:cNvSpPr>
                <p:nvPr/>
              </p:nvSpPr>
              <p:spPr>
                <a:xfrm>
                  <a:off x="1137365" y="4228424"/>
                  <a:ext cx="1045605" cy="793127"/>
                </a:xfrm>
                <a:prstGeom prst="rect">
                  <a:avLst/>
                </a:prstGeom>
                <a:blipFill>
                  <a:blip r:embed="rId4"/>
                  <a:stretch>
                    <a:fillRect/>
                  </a:stretch>
                </a:blipFill>
              </p:spPr>
              <p:txBody>
                <a:bodyPr/>
                <a:lstStyle/>
                <a:p>
                  <a:r>
                    <a:rPr lang="ja-JP" altLang="en-US">
                      <a:noFill/>
                    </a:rPr>
                    <a:t> </a:t>
                  </a:r>
                </a:p>
              </p:txBody>
            </p:sp>
          </mc:Fallback>
        </mc:AlternateContent>
        <p:sp>
          <p:nvSpPr>
            <p:cNvPr id="6" name="矢印: 右 5">
              <a:extLst>
                <a:ext uri="{FF2B5EF4-FFF2-40B4-BE49-F238E27FC236}">
                  <a16:creationId xmlns:a16="http://schemas.microsoft.com/office/drawing/2014/main" id="{827B88A4-BEB0-5068-2FE3-E3457D24A978}"/>
                </a:ext>
              </a:extLst>
            </p:cNvPr>
            <p:cNvSpPr/>
            <p:nvPr/>
          </p:nvSpPr>
          <p:spPr>
            <a:xfrm>
              <a:off x="2055178" y="4431387"/>
              <a:ext cx="564663" cy="476518"/>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7" name="矢印: 右 6">
              <a:extLst>
                <a:ext uri="{FF2B5EF4-FFF2-40B4-BE49-F238E27FC236}">
                  <a16:creationId xmlns:a16="http://schemas.microsoft.com/office/drawing/2014/main" id="{11EC9BC6-F15B-452C-B98D-A73584F6223C}"/>
                </a:ext>
              </a:extLst>
            </p:cNvPr>
            <p:cNvSpPr/>
            <p:nvPr/>
          </p:nvSpPr>
          <p:spPr>
            <a:xfrm flipH="1">
              <a:off x="615769" y="4431387"/>
              <a:ext cx="564663" cy="476518"/>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0524E475-FAB6-CFAB-4774-D7C9F38F11AC}"/>
                    </a:ext>
                  </a:extLst>
                </p:cNvPr>
                <p:cNvSpPr txBox="1"/>
                <p:nvPr/>
              </p:nvSpPr>
              <p:spPr>
                <a:xfrm>
                  <a:off x="4655109" y="4300314"/>
                  <a:ext cx="1045605" cy="7931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000" i="1" smtClean="0">
                                <a:latin typeface="Cambria Math" panose="02040503050406030204" pitchFamily="18" charset="0"/>
                              </a:rPr>
                            </m:ctrlPr>
                          </m:sSubPr>
                          <m:e>
                            <m:r>
                              <a:rPr kumimoji="1" lang="ja-JP" altLang="en-US" sz="4000" b="0" i="1" smtClean="0">
                                <a:latin typeface="Cambria Math" panose="02040503050406030204" pitchFamily="18" charset="0"/>
                              </a:rPr>
                              <m:t>𝜔</m:t>
                            </m:r>
                          </m:e>
                          <m:sub>
                            <m:r>
                              <a:rPr kumimoji="1" lang="en-US" altLang="ja-JP" sz="4000" b="0" i="1" smtClean="0">
                                <a:latin typeface="Cambria Math" panose="02040503050406030204" pitchFamily="18" charset="0"/>
                              </a:rPr>
                              <m:t>𝑧</m:t>
                            </m:r>
                          </m:sub>
                        </m:sSub>
                      </m:oMath>
                    </m:oMathPara>
                  </a14:m>
                  <a:endParaRPr kumimoji="1" lang="ja-JP" altLang="en-US" sz="4000" dirty="0"/>
                </a:p>
              </p:txBody>
            </p:sp>
          </mc:Choice>
          <mc:Fallback xmlns="">
            <p:sp>
              <p:nvSpPr>
                <p:cNvPr id="8" name="テキスト ボックス 7">
                  <a:extLst>
                    <a:ext uri="{FF2B5EF4-FFF2-40B4-BE49-F238E27FC236}">
                      <a16:creationId xmlns:a16="http://schemas.microsoft.com/office/drawing/2014/main" id="{0524E475-FAB6-CFAB-4774-D7C9F38F11AC}"/>
                    </a:ext>
                  </a:extLst>
                </p:cNvPr>
                <p:cNvSpPr txBox="1">
                  <a:spLocks noRot="1" noChangeAspect="1" noMove="1" noResize="1" noEditPoints="1" noAdjustHandles="1" noChangeArrowheads="1" noChangeShapeType="1" noTextEdit="1"/>
                </p:cNvSpPr>
                <p:nvPr/>
              </p:nvSpPr>
              <p:spPr>
                <a:xfrm>
                  <a:off x="4655109" y="4300314"/>
                  <a:ext cx="1045605" cy="793127"/>
                </a:xfrm>
                <a:prstGeom prst="rect">
                  <a:avLst/>
                </a:prstGeom>
                <a:blipFill>
                  <a:blip r:embed="rId5"/>
                  <a:stretch>
                    <a:fillRect/>
                  </a:stretch>
                </a:blipFill>
              </p:spPr>
              <p:txBody>
                <a:bodyPr/>
                <a:lstStyle/>
                <a:p>
                  <a:r>
                    <a:rPr lang="ja-JP" altLang="en-US">
                      <a:noFill/>
                    </a:rPr>
                    <a:t> </a:t>
                  </a:r>
                </a:p>
              </p:txBody>
            </p:sp>
          </mc:Fallback>
        </mc:AlternateContent>
        <p:sp>
          <p:nvSpPr>
            <p:cNvPr id="9" name="矢印: 環状 8">
              <a:extLst>
                <a:ext uri="{FF2B5EF4-FFF2-40B4-BE49-F238E27FC236}">
                  <a16:creationId xmlns:a16="http://schemas.microsoft.com/office/drawing/2014/main" id="{45A9D955-8A57-ADA1-A3D8-61647B3C68E3}"/>
                </a:ext>
              </a:extLst>
            </p:cNvPr>
            <p:cNvSpPr/>
            <p:nvPr/>
          </p:nvSpPr>
          <p:spPr>
            <a:xfrm flipH="1">
              <a:off x="4333028" y="3836365"/>
              <a:ext cx="1589540" cy="1712890"/>
            </a:xfrm>
            <a:prstGeom prst="circularArrow">
              <a:avLst>
                <a:gd name="adj1" fmla="val 12500"/>
                <a:gd name="adj2" fmla="val 1142319"/>
                <a:gd name="adj3" fmla="val 20457681"/>
                <a:gd name="adj4" fmla="val 1651405"/>
                <a:gd name="adj5" fmla="val 1250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solidFill>
                  <a:schemeClr val="tx1"/>
                </a:solidFill>
              </a:endParaRPr>
            </a:p>
          </p:txBody>
        </p:sp>
      </p:gr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21991750-2E38-E3F3-FFEE-1819F82BAFB0}"/>
                  </a:ext>
                </a:extLst>
              </p:cNvPr>
              <p:cNvSpPr txBox="1"/>
              <p:nvPr/>
            </p:nvSpPr>
            <p:spPr>
              <a:xfrm>
                <a:off x="3506071" y="1503655"/>
                <a:ext cx="633775"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i="1" smtClean="0">
                              <a:latin typeface="Cambria Math" panose="02040503050406030204" pitchFamily="18" charset="0"/>
                            </a:rPr>
                          </m:ctrlPr>
                        </m:sSubPr>
                        <m:e>
                          <m:r>
                            <a:rPr kumimoji="1" lang="en-US" altLang="ja-JP" sz="2800" b="0" i="1" smtClean="0">
                              <a:latin typeface="Cambria Math" panose="02040503050406030204" pitchFamily="18" charset="0"/>
                            </a:rPr>
                            <m:t>𝑣</m:t>
                          </m:r>
                        </m:e>
                        <m:sub>
                          <m:r>
                            <a:rPr kumimoji="1" lang="en-US" altLang="ja-JP" sz="2800" b="0" i="1" smtClean="0">
                              <a:latin typeface="Cambria Math" panose="02040503050406030204" pitchFamily="18" charset="0"/>
                            </a:rPr>
                            <m:t>𝑥</m:t>
                          </m:r>
                        </m:sub>
                      </m:sSub>
                    </m:oMath>
                  </m:oMathPara>
                </a14:m>
                <a:endParaRPr kumimoji="1" lang="ja-JP" altLang="en-US" sz="2800" dirty="0"/>
              </a:p>
            </p:txBody>
          </p:sp>
        </mc:Choice>
        <mc:Fallback xmlns="">
          <p:sp>
            <p:nvSpPr>
              <p:cNvPr id="10" name="テキスト ボックス 9">
                <a:extLst>
                  <a:ext uri="{FF2B5EF4-FFF2-40B4-BE49-F238E27FC236}">
                    <a16:creationId xmlns:a16="http://schemas.microsoft.com/office/drawing/2014/main" id="{21991750-2E38-E3F3-FFEE-1819F82BAFB0}"/>
                  </a:ext>
                </a:extLst>
              </p:cNvPr>
              <p:cNvSpPr txBox="1">
                <a:spLocks noRot="1" noChangeAspect="1" noMove="1" noResize="1" noEditPoints="1" noAdjustHandles="1" noChangeArrowheads="1" noChangeShapeType="1" noTextEdit="1"/>
              </p:cNvSpPr>
              <p:nvPr/>
            </p:nvSpPr>
            <p:spPr>
              <a:xfrm>
                <a:off x="3506071" y="1503655"/>
                <a:ext cx="633775" cy="430887"/>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3130D2DE-811D-E22C-4715-2962DFC3DF12}"/>
                  </a:ext>
                </a:extLst>
              </p:cNvPr>
              <p:cNvSpPr txBox="1"/>
              <p:nvPr/>
            </p:nvSpPr>
            <p:spPr>
              <a:xfrm>
                <a:off x="3514511" y="1868958"/>
                <a:ext cx="625335"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i="1" smtClean="0">
                              <a:latin typeface="Cambria Math" panose="02040503050406030204" pitchFamily="18" charset="0"/>
                            </a:rPr>
                          </m:ctrlPr>
                        </m:sSubPr>
                        <m:e>
                          <m:r>
                            <a:rPr kumimoji="1" lang="ja-JP" altLang="en-US" sz="2800" b="0" i="1" smtClean="0">
                              <a:latin typeface="Cambria Math" panose="02040503050406030204" pitchFamily="18" charset="0"/>
                            </a:rPr>
                            <m:t>𝜔</m:t>
                          </m:r>
                        </m:e>
                        <m:sub>
                          <m:r>
                            <a:rPr kumimoji="1" lang="en-US" altLang="ja-JP" sz="2800" b="0" i="1" smtClean="0">
                              <a:latin typeface="Cambria Math" panose="02040503050406030204" pitchFamily="18" charset="0"/>
                            </a:rPr>
                            <m:t>𝑧</m:t>
                          </m:r>
                        </m:sub>
                      </m:sSub>
                    </m:oMath>
                  </m:oMathPara>
                </a14:m>
                <a:endParaRPr kumimoji="1" lang="ja-JP" altLang="en-US" sz="2800" dirty="0"/>
              </a:p>
            </p:txBody>
          </p:sp>
        </mc:Choice>
        <mc:Fallback xmlns="">
          <p:sp>
            <p:nvSpPr>
              <p:cNvPr id="11" name="テキスト ボックス 10">
                <a:extLst>
                  <a:ext uri="{FF2B5EF4-FFF2-40B4-BE49-F238E27FC236}">
                    <a16:creationId xmlns:a16="http://schemas.microsoft.com/office/drawing/2014/main" id="{3130D2DE-811D-E22C-4715-2962DFC3DF12}"/>
                  </a:ext>
                </a:extLst>
              </p:cNvPr>
              <p:cNvSpPr txBox="1">
                <a:spLocks noRot="1" noChangeAspect="1" noMove="1" noResize="1" noEditPoints="1" noAdjustHandles="1" noChangeArrowheads="1" noChangeShapeType="1" noTextEdit="1"/>
              </p:cNvSpPr>
              <p:nvPr/>
            </p:nvSpPr>
            <p:spPr>
              <a:xfrm>
                <a:off x="3514511" y="1868958"/>
                <a:ext cx="625335" cy="430887"/>
              </a:xfrm>
              <a:prstGeom prst="rect">
                <a:avLst/>
              </a:prstGeom>
              <a:blipFill>
                <a:blip r:embed="rId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2633107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2D6579-AFAA-84EA-26FE-E05E5D25D941}"/>
              </a:ext>
            </a:extLst>
          </p:cNvPr>
          <p:cNvSpPr>
            <a:spLocks noGrp="1"/>
          </p:cNvSpPr>
          <p:nvPr>
            <p:ph type="title"/>
          </p:nvPr>
        </p:nvSpPr>
        <p:spPr/>
        <p:txBody>
          <a:bodyPr/>
          <a:lstStyle/>
          <a:p>
            <a:r>
              <a:rPr kumimoji="1" lang="en-US" altLang="ja-JP" dirty="0"/>
              <a:t>ROS</a:t>
            </a:r>
            <a:r>
              <a:rPr kumimoji="1" lang="ja-JP" altLang="en-US" dirty="0"/>
              <a:t>メッセージ</a:t>
            </a:r>
            <a:r>
              <a:rPr lang="ja-JP" altLang="en-US" dirty="0"/>
              <a:t>型</a:t>
            </a:r>
            <a:endParaRPr kumimoji="1" lang="ja-JP" altLang="en-US" dirty="0"/>
          </a:p>
        </p:txBody>
      </p:sp>
      <p:sp>
        <p:nvSpPr>
          <p:cNvPr id="3" name="コンテンツ プレースホルダー 2">
            <a:extLst>
              <a:ext uri="{FF2B5EF4-FFF2-40B4-BE49-F238E27FC236}">
                <a16:creationId xmlns:a16="http://schemas.microsoft.com/office/drawing/2014/main" id="{3933CEA7-9625-6A37-4847-E840FB0F116C}"/>
              </a:ext>
            </a:extLst>
          </p:cNvPr>
          <p:cNvSpPr>
            <a:spLocks noGrp="1"/>
          </p:cNvSpPr>
          <p:nvPr>
            <p:ph idx="1"/>
          </p:nvPr>
        </p:nvSpPr>
        <p:spPr/>
        <p:txBody>
          <a:bodyPr/>
          <a:lstStyle/>
          <a:p>
            <a:r>
              <a:rPr kumimoji="1" lang="en-US" altLang="ja-JP" dirty="0"/>
              <a:t>ROS</a:t>
            </a:r>
            <a:r>
              <a:rPr kumimoji="1" lang="ja-JP" altLang="en-US" dirty="0"/>
              <a:t>通信で送信／受信する値の型</a:t>
            </a:r>
            <a:endParaRPr kumimoji="1" lang="en-US" altLang="ja-JP" dirty="0"/>
          </a:p>
          <a:p>
            <a:r>
              <a:rPr lang="ja-JP" altLang="en-US" dirty="0"/>
              <a:t>デフォルトで多数定義されている</a:t>
            </a:r>
            <a:endParaRPr lang="en-US" altLang="ja-JP" dirty="0"/>
          </a:p>
          <a:p>
            <a:r>
              <a:rPr kumimoji="1" lang="ja-JP" altLang="en-US" dirty="0"/>
              <a:t>定義を追加することも可能</a:t>
            </a:r>
            <a:endParaRPr kumimoji="1" lang="en-US" altLang="ja-JP" dirty="0"/>
          </a:p>
          <a:p>
            <a:r>
              <a:rPr lang="ja-JP" altLang="en-US" dirty="0"/>
              <a:t>メッセージ型の一覧を表示</a:t>
            </a:r>
            <a:endParaRPr kumimoji="1" lang="en-US" altLang="ja-JP" dirty="0"/>
          </a:p>
          <a:p>
            <a:endParaRPr lang="en-US" altLang="ja-JP" dirty="0"/>
          </a:p>
          <a:p>
            <a:endParaRPr lang="en-US" altLang="ja-JP" dirty="0"/>
          </a:p>
          <a:p>
            <a:r>
              <a:rPr lang="ja-JP" altLang="en-US" dirty="0"/>
              <a:t>メッセージ型の内容を表示</a:t>
            </a:r>
            <a:endParaRPr lang="en-US" altLang="ja-JP" dirty="0"/>
          </a:p>
        </p:txBody>
      </p:sp>
      <p:sp>
        <p:nvSpPr>
          <p:cNvPr id="4" name="テキスト ボックス 3">
            <a:extLst>
              <a:ext uri="{FF2B5EF4-FFF2-40B4-BE49-F238E27FC236}">
                <a16:creationId xmlns:a16="http://schemas.microsoft.com/office/drawing/2014/main" id="{B41B5E70-EC6F-1A80-071A-FFA73F0555B0}"/>
              </a:ext>
            </a:extLst>
          </p:cNvPr>
          <p:cNvSpPr txBox="1"/>
          <p:nvPr/>
        </p:nvSpPr>
        <p:spPr>
          <a:xfrm>
            <a:off x="1087026" y="3844344"/>
            <a:ext cx="5049758" cy="412123"/>
          </a:xfrm>
          <a:prstGeom prst="rect">
            <a:avLst/>
          </a:prstGeom>
          <a:noFill/>
          <a:ln>
            <a:solidFill>
              <a:schemeClr val="tx1"/>
            </a:solidFill>
          </a:ln>
        </p:spPr>
        <p:txBody>
          <a:bodyPr wrap="square" rtlCol="0" anchor="ctr">
            <a:noAutofit/>
          </a:bodyPr>
          <a:lstStyle/>
          <a:p>
            <a:r>
              <a:rPr lang="en-US" altLang="ja-JP" sz="2400" dirty="0">
                <a:latin typeface="ＭＳ ゴシック" panose="020B0609070205080204" pitchFamily="49" charset="-128"/>
                <a:ea typeface="ＭＳ ゴシック" panose="020B0609070205080204" pitchFamily="49" charset="-128"/>
              </a:rPr>
              <a:t>ros2 interface list</a:t>
            </a:r>
          </a:p>
        </p:txBody>
      </p:sp>
      <p:sp>
        <p:nvSpPr>
          <p:cNvPr id="5" name="テキスト ボックス 4">
            <a:extLst>
              <a:ext uri="{FF2B5EF4-FFF2-40B4-BE49-F238E27FC236}">
                <a16:creationId xmlns:a16="http://schemas.microsoft.com/office/drawing/2014/main" id="{27D8C662-C657-DFB2-4071-962A84849770}"/>
              </a:ext>
            </a:extLst>
          </p:cNvPr>
          <p:cNvSpPr txBox="1"/>
          <p:nvPr/>
        </p:nvSpPr>
        <p:spPr>
          <a:xfrm>
            <a:off x="1087026" y="5464964"/>
            <a:ext cx="5049758" cy="412123"/>
          </a:xfrm>
          <a:prstGeom prst="rect">
            <a:avLst/>
          </a:prstGeom>
          <a:noFill/>
          <a:ln>
            <a:solidFill>
              <a:schemeClr val="tx1"/>
            </a:solidFill>
          </a:ln>
        </p:spPr>
        <p:txBody>
          <a:bodyPr wrap="square" rtlCol="0" anchor="ctr">
            <a:noAutofit/>
          </a:bodyPr>
          <a:lstStyle/>
          <a:p>
            <a:r>
              <a:rPr lang="en-US" altLang="ja-JP" sz="2400" dirty="0">
                <a:latin typeface="ＭＳ ゴシック" panose="020B0609070205080204" pitchFamily="49" charset="-128"/>
                <a:ea typeface="ＭＳ ゴシック" panose="020B0609070205080204" pitchFamily="49" charset="-128"/>
              </a:rPr>
              <a:t>ros2 interface show </a:t>
            </a:r>
            <a:r>
              <a:rPr lang="ja-JP" altLang="en-US" sz="2400" dirty="0">
                <a:latin typeface="ＭＳ ゴシック" panose="020B0609070205080204" pitchFamily="49" charset="-128"/>
                <a:ea typeface="ＭＳ ゴシック" panose="020B0609070205080204" pitchFamily="49" charset="-128"/>
              </a:rPr>
              <a:t>型名</a:t>
            </a:r>
            <a:endParaRPr lang="en-US" altLang="ja-JP" sz="2400" dirty="0">
              <a:latin typeface="ＭＳ ゴシック" panose="020B0609070205080204" pitchFamily="49" charset="-128"/>
              <a:ea typeface="ＭＳ ゴシック" panose="020B0609070205080204" pitchFamily="49" charset="-128"/>
            </a:endParaRPr>
          </a:p>
        </p:txBody>
      </p:sp>
      <p:sp>
        <p:nvSpPr>
          <p:cNvPr id="6" name="テキスト ボックス 5">
            <a:extLst>
              <a:ext uri="{FF2B5EF4-FFF2-40B4-BE49-F238E27FC236}">
                <a16:creationId xmlns:a16="http://schemas.microsoft.com/office/drawing/2014/main" id="{3E90924A-BE03-355A-FE4E-D3F82569D64A}"/>
              </a:ext>
            </a:extLst>
          </p:cNvPr>
          <p:cNvSpPr txBox="1"/>
          <p:nvPr/>
        </p:nvSpPr>
        <p:spPr>
          <a:xfrm>
            <a:off x="1087026" y="4391403"/>
            <a:ext cx="3236784" cy="369332"/>
          </a:xfrm>
          <a:prstGeom prst="rect">
            <a:avLst/>
          </a:prstGeom>
          <a:noFill/>
        </p:spPr>
        <p:txBody>
          <a:bodyPr wrap="none" rtlCol="0">
            <a:spAutoFit/>
          </a:bodyPr>
          <a:lstStyle/>
          <a:p>
            <a:r>
              <a:rPr lang="en-US" altLang="ja-JP" dirty="0"/>
              <a:t>Messages: </a:t>
            </a:r>
            <a:r>
              <a:rPr lang="ja-JP" altLang="en-US" dirty="0"/>
              <a:t>以下に表示される</a:t>
            </a:r>
            <a:endParaRPr kumimoji="1" lang="ja-JP" altLang="en-US" dirty="0"/>
          </a:p>
        </p:txBody>
      </p:sp>
    </p:spTree>
    <p:extLst>
      <p:ext uri="{BB962C8B-B14F-4D97-AF65-F5344CB8AC3E}">
        <p14:creationId xmlns:p14="http://schemas.microsoft.com/office/powerpoint/2010/main" val="341528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8E4159-243C-56E0-988A-FCD4D94DACD7}"/>
              </a:ext>
            </a:extLst>
          </p:cNvPr>
          <p:cNvSpPr>
            <a:spLocks noGrp="1"/>
          </p:cNvSpPr>
          <p:nvPr>
            <p:ph type="title"/>
          </p:nvPr>
        </p:nvSpPr>
        <p:spPr>
          <a:xfrm>
            <a:off x="545123" y="343146"/>
            <a:ext cx="8053754" cy="1325563"/>
          </a:xfrm>
        </p:spPr>
        <p:txBody>
          <a:bodyPr/>
          <a:lstStyle/>
          <a:p>
            <a:r>
              <a:rPr kumimoji="1" lang="en-US" altLang="ja-JP" dirty="0"/>
              <a:t>ROS</a:t>
            </a:r>
            <a:r>
              <a:rPr kumimoji="1" lang="ja-JP" altLang="en-US" dirty="0"/>
              <a:t>の</a:t>
            </a:r>
            <a:r>
              <a:rPr kumimoji="1" lang="en-US" altLang="ja-JP" dirty="0"/>
              <a:t>Twist</a:t>
            </a:r>
            <a:r>
              <a:rPr kumimoji="1" lang="ja-JP" altLang="en-US" dirty="0"/>
              <a:t>メッセージ型</a:t>
            </a:r>
          </a:p>
        </p:txBody>
      </p:sp>
      <p:sp>
        <p:nvSpPr>
          <p:cNvPr id="3" name="コンテンツ プレースホルダー 2">
            <a:extLst>
              <a:ext uri="{FF2B5EF4-FFF2-40B4-BE49-F238E27FC236}">
                <a16:creationId xmlns:a16="http://schemas.microsoft.com/office/drawing/2014/main" id="{3EB6ADCE-8B58-1143-2771-B4FB45652A68}"/>
              </a:ext>
            </a:extLst>
          </p:cNvPr>
          <p:cNvSpPr>
            <a:spLocks noGrp="1"/>
          </p:cNvSpPr>
          <p:nvPr>
            <p:ph idx="1"/>
          </p:nvPr>
        </p:nvSpPr>
        <p:spPr>
          <a:xfrm>
            <a:off x="628650" y="1825624"/>
            <a:ext cx="7886700" cy="987913"/>
          </a:xfrm>
        </p:spPr>
        <p:txBody>
          <a:bodyPr>
            <a:normAutofit lnSpcReduction="10000"/>
          </a:bodyPr>
          <a:lstStyle/>
          <a:p>
            <a:r>
              <a:rPr lang="en-US" altLang="ja-JP" dirty="0" err="1"/>
              <a:t>geometry_msgs</a:t>
            </a:r>
            <a:r>
              <a:rPr lang="en-US" altLang="ja-JP" dirty="0"/>
              <a:t>/msg/Twist</a:t>
            </a:r>
          </a:p>
          <a:p>
            <a:r>
              <a:rPr kumimoji="1" lang="ja-JP" altLang="en-US" dirty="0"/>
              <a:t>速度 </a:t>
            </a:r>
            <a:r>
              <a:rPr kumimoji="1" lang="en-US" altLang="ja-JP" dirty="0"/>
              <a:t>+ </a:t>
            </a:r>
            <a:r>
              <a:rPr kumimoji="1" lang="ja-JP" altLang="en-US" dirty="0"/>
              <a:t>角速度</a:t>
            </a:r>
          </a:p>
        </p:txBody>
      </p:sp>
      <p:sp>
        <p:nvSpPr>
          <p:cNvPr id="4" name="テキスト ボックス 3">
            <a:extLst>
              <a:ext uri="{FF2B5EF4-FFF2-40B4-BE49-F238E27FC236}">
                <a16:creationId xmlns:a16="http://schemas.microsoft.com/office/drawing/2014/main" id="{C87A7730-6F14-4704-639E-24FF657C3F16}"/>
              </a:ext>
            </a:extLst>
          </p:cNvPr>
          <p:cNvSpPr txBox="1"/>
          <p:nvPr/>
        </p:nvSpPr>
        <p:spPr>
          <a:xfrm>
            <a:off x="861645" y="3853360"/>
            <a:ext cx="6806318" cy="2582610"/>
          </a:xfrm>
          <a:prstGeom prst="rect">
            <a:avLst/>
          </a:prstGeom>
          <a:noFill/>
          <a:ln>
            <a:solidFill>
              <a:schemeClr val="tx1"/>
            </a:solidFill>
          </a:ln>
        </p:spPr>
        <p:txBody>
          <a:bodyPr wrap="square" rtlCol="0">
            <a:noAutofit/>
          </a:bodyPr>
          <a:lstStyle/>
          <a:p>
            <a:r>
              <a:rPr lang="en-US" altLang="ja-JP" sz="2000" dirty="0">
                <a:latin typeface="ＭＳ ゴシック" panose="020B0609070205080204" pitchFamily="49" charset="-128"/>
                <a:ea typeface="ＭＳ ゴシック" panose="020B0609070205080204" pitchFamily="49" charset="-128"/>
              </a:rPr>
              <a:t>Vector3 linear</a:t>
            </a:r>
          </a:p>
          <a:p>
            <a:r>
              <a:rPr lang="en-US" altLang="ja-JP" sz="2000" dirty="0">
                <a:latin typeface="ＭＳ ゴシック" panose="020B0609070205080204" pitchFamily="49" charset="-128"/>
                <a:ea typeface="ＭＳ ゴシック" panose="020B0609070205080204" pitchFamily="49" charset="-128"/>
              </a:rPr>
              <a:t>  float64 x</a:t>
            </a:r>
          </a:p>
          <a:p>
            <a:r>
              <a:rPr lang="en-US" altLang="ja-JP" sz="2000" dirty="0">
                <a:latin typeface="ＭＳ ゴシック" panose="020B0609070205080204" pitchFamily="49" charset="-128"/>
                <a:ea typeface="ＭＳ ゴシック" panose="020B0609070205080204" pitchFamily="49" charset="-128"/>
              </a:rPr>
              <a:t>  float64 y</a:t>
            </a:r>
          </a:p>
          <a:p>
            <a:r>
              <a:rPr lang="en-US" altLang="ja-JP" sz="2000" dirty="0">
                <a:latin typeface="ＭＳ ゴシック" panose="020B0609070205080204" pitchFamily="49" charset="-128"/>
                <a:ea typeface="ＭＳ ゴシック" panose="020B0609070205080204" pitchFamily="49" charset="-128"/>
              </a:rPr>
              <a:t>  float64 z</a:t>
            </a:r>
          </a:p>
          <a:p>
            <a:r>
              <a:rPr lang="en-US" altLang="ja-JP" sz="2000" dirty="0">
                <a:latin typeface="ＭＳ ゴシック" panose="020B0609070205080204" pitchFamily="49" charset="-128"/>
                <a:ea typeface="ＭＳ ゴシック" panose="020B0609070205080204" pitchFamily="49" charset="-128"/>
              </a:rPr>
              <a:t>Vector3 angular</a:t>
            </a:r>
          </a:p>
          <a:p>
            <a:r>
              <a:rPr lang="en-US" altLang="ja-JP" sz="2000" dirty="0">
                <a:latin typeface="ＭＳ ゴシック" panose="020B0609070205080204" pitchFamily="49" charset="-128"/>
                <a:ea typeface="ＭＳ ゴシック" panose="020B0609070205080204" pitchFamily="49" charset="-128"/>
              </a:rPr>
              <a:t>  float64 x</a:t>
            </a:r>
          </a:p>
          <a:p>
            <a:r>
              <a:rPr lang="en-US" altLang="ja-JP" sz="2000" dirty="0">
                <a:latin typeface="ＭＳ ゴシック" panose="020B0609070205080204" pitchFamily="49" charset="-128"/>
                <a:ea typeface="ＭＳ ゴシック" panose="020B0609070205080204" pitchFamily="49" charset="-128"/>
              </a:rPr>
              <a:t>  float64 y</a:t>
            </a:r>
          </a:p>
          <a:p>
            <a:r>
              <a:rPr lang="en-US" altLang="ja-JP" sz="2000" dirty="0">
                <a:latin typeface="ＭＳ ゴシック" panose="020B0609070205080204" pitchFamily="49" charset="-128"/>
                <a:ea typeface="ＭＳ ゴシック" panose="020B0609070205080204" pitchFamily="49" charset="-128"/>
              </a:rPr>
              <a:t>  float64 z</a:t>
            </a:r>
          </a:p>
        </p:txBody>
      </p:sp>
      <p:sp>
        <p:nvSpPr>
          <p:cNvPr id="5" name="テキスト ボックス 4">
            <a:extLst>
              <a:ext uri="{FF2B5EF4-FFF2-40B4-BE49-F238E27FC236}">
                <a16:creationId xmlns:a16="http://schemas.microsoft.com/office/drawing/2014/main" id="{8F56B4F1-D2AD-A7EB-1CC6-CC161D0544AA}"/>
              </a:ext>
            </a:extLst>
          </p:cNvPr>
          <p:cNvSpPr txBox="1"/>
          <p:nvPr/>
        </p:nvSpPr>
        <p:spPr>
          <a:xfrm>
            <a:off x="861645" y="3004640"/>
            <a:ext cx="6806318" cy="442585"/>
          </a:xfrm>
          <a:prstGeom prst="rect">
            <a:avLst/>
          </a:prstGeom>
          <a:noFill/>
          <a:ln>
            <a:solidFill>
              <a:schemeClr val="tx1"/>
            </a:solidFill>
          </a:ln>
        </p:spPr>
        <p:txBody>
          <a:bodyPr wrap="square" rtlCol="0">
            <a:noAutofit/>
          </a:bodyPr>
          <a:lstStyle/>
          <a:p>
            <a:r>
              <a:rPr lang="en-US" altLang="ja-JP" sz="2000" dirty="0">
                <a:latin typeface="ＭＳ ゴシック" panose="020B0609070205080204" pitchFamily="49" charset="-128"/>
                <a:ea typeface="ＭＳ ゴシック" panose="020B0609070205080204" pitchFamily="49" charset="-128"/>
              </a:rPr>
              <a:t>ros2 interface show </a:t>
            </a:r>
            <a:r>
              <a:rPr lang="en-US" altLang="ja-JP" sz="2000" dirty="0" err="1">
                <a:latin typeface="ＭＳ ゴシック" panose="020B0609070205080204" pitchFamily="49" charset="-128"/>
                <a:ea typeface="ＭＳ ゴシック" panose="020B0609070205080204" pitchFamily="49" charset="-128"/>
              </a:rPr>
              <a:t>geometry_msgs</a:t>
            </a:r>
            <a:r>
              <a:rPr lang="en-US" altLang="ja-JP" sz="2000" dirty="0">
                <a:latin typeface="ＭＳ ゴシック" panose="020B0609070205080204" pitchFamily="49" charset="-128"/>
                <a:ea typeface="ＭＳ ゴシック" panose="020B0609070205080204" pitchFamily="49" charset="-128"/>
              </a:rPr>
              <a:t>/msg/Twist</a:t>
            </a:r>
          </a:p>
        </p:txBody>
      </p:sp>
      <p:sp>
        <p:nvSpPr>
          <p:cNvPr id="6" name="テキスト ボックス 5">
            <a:extLst>
              <a:ext uri="{FF2B5EF4-FFF2-40B4-BE49-F238E27FC236}">
                <a16:creationId xmlns:a16="http://schemas.microsoft.com/office/drawing/2014/main" id="{4BACC1DD-7A70-718F-9956-BCBF3723ADD9}"/>
              </a:ext>
            </a:extLst>
          </p:cNvPr>
          <p:cNvSpPr txBox="1"/>
          <p:nvPr/>
        </p:nvSpPr>
        <p:spPr>
          <a:xfrm>
            <a:off x="3453366" y="4056780"/>
            <a:ext cx="4091185" cy="646331"/>
          </a:xfrm>
          <a:prstGeom prst="rect">
            <a:avLst/>
          </a:prstGeom>
          <a:noFill/>
        </p:spPr>
        <p:txBody>
          <a:bodyPr wrap="none" rtlCol="0">
            <a:spAutoFit/>
          </a:bodyPr>
          <a:lstStyle/>
          <a:p>
            <a:r>
              <a:rPr lang="en-US" altLang="ja-JP" dirty="0">
                <a:solidFill>
                  <a:srgbClr val="FF0000"/>
                </a:solidFill>
              </a:rPr>
              <a:t>※ “Vector3” </a:t>
            </a:r>
            <a:r>
              <a:rPr lang="ja-JP" altLang="en-US" dirty="0">
                <a:solidFill>
                  <a:srgbClr val="FF0000"/>
                </a:solidFill>
              </a:rPr>
              <a:t>は</a:t>
            </a:r>
            <a:endParaRPr lang="en-US" altLang="ja-JP" dirty="0">
              <a:solidFill>
                <a:srgbClr val="FF0000"/>
              </a:solidFill>
            </a:endParaRPr>
          </a:p>
          <a:p>
            <a:r>
              <a:rPr lang="en-US" altLang="ja-JP" dirty="0">
                <a:solidFill>
                  <a:srgbClr val="FF0000"/>
                </a:solidFill>
              </a:rPr>
              <a:t>    “</a:t>
            </a:r>
            <a:r>
              <a:rPr lang="en-US" altLang="ja-JP" dirty="0" err="1">
                <a:solidFill>
                  <a:srgbClr val="FF0000"/>
                </a:solidFill>
              </a:rPr>
              <a:t>geometry_msgs</a:t>
            </a:r>
            <a:r>
              <a:rPr lang="en-US" altLang="ja-JP" dirty="0">
                <a:solidFill>
                  <a:srgbClr val="FF0000"/>
                </a:solidFill>
              </a:rPr>
              <a:t>/msg/Vector3”</a:t>
            </a:r>
            <a:r>
              <a:rPr lang="ja-JP" altLang="en-US" dirty="0">
                <a:solidFill>
                  <a:srgbClr val="FF0000"/>
                </a:solidFill>
              </a:rPr>
              <a:t> 型</a:t>
            </a:r>
            <a:endParaRPr kumimoji="1" lang="ja-JP" altLang="en-US" dirty="0">
              <a:solidFill>
                <a:srgbClr val="FF0000"/>
              </a:solidFill>
            </a:endParaRPr>
          </a:p>
        </p:txBody>
      </p:sp>
    </p:spTree>
    <p:extLst>
      <p:ext uri="{BB962C8B-B14F-4D97-AF65-F5344CB8AC3E}">
        <p14:creationId xmlns:p14="http://schemas.microsoft.com/office/powerpoint/2010/main" val="377564133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05A468-3CDD-EDC5-4FCE-DA2729BE0254}"/>
              </a:ext>
            </a:extLst>
          </p:cNvPr>
          <p:cNvSpPr>
            <a:spLocks noGrp="1"/>
          </p:cNvSpPr>
          <p:nvPr>
            <p:ph type="title"/>
          </p:nvPr>
        </p:nvSpPr>
        <p:spPr>
          <a:xfrm>
            <a:off x="628650" y="116600"/>
            <a:ext cx="7886700" cy="1325563"/>
          </a:xfrm>
        </p:spPr>
        <p:txBody>
          <a:bodyPr/>
          <a:lstStyle/>
          <a:p>
            <a:r>
              <a:rPr kumimoji="1" lang="en-US" altLang="ja-JP" dirty="0"/>
              <a:t>Twist</a:t>
            </a:r>
            <a:r>
              <a:rPr kumimoji="1" lang="ja-JP" altLang="en-US" dirty="0"/>
              <a:t>メッセージの入力</a:t>
            </a:r>
          </a:p>
        </p:txBody>
      </p:sp>
      <p:sp>
        <p:nvSpPr>
          <p:cNvPr id="4" name="テキスト ボックス 3">
            <a:extLst>
              <a:ext uri="{FF2B5EF4-FFF2-40B4-BE49-F238E27FC236}">
                <a16:creationId xmlns:a16="http://schemas.microsoft.com/office/drawing/2014/main" id="{F672912C-DBFC-AFCD-A322-15FDF252F4BC}"/>
              </a:ext>
            </a:extLst>
          </p:cNvPr>
          <p:cNvSpPr txBox="1"/>
          <p:nvPr/>
        </p:nvSpPr>
        <p:spPr>
          <a:xfrm>
            <a:off x="2253806" y="1392487"/>
            <a:ext cx="2891307" cy="829794"/>
          </a:xfrm>
          <a:prstGeom prst="rect">
            <a:avLst/>
          </a:prstGeom>
          <a:noFill/>
          <a:ln w="12700">
            <a:solidFill>
              <a:schemeClr val="tx1"/>
            </a:solidFill>
          </a:ln>
        </p:spPr>
        <p:txBody>
          <a:bodyPr wrap="none" rtlCol="0" anchor="ctr">
            <a:noAutofit/>
          </a:bodyPr>
          <a:lstStyle/>
          <a:p>
            <a:pPr algn="ctr"/>
            <a:r>
              <a:rPr lang="ja-JP" altLang="en-US" sz="2400" dirty="0"/>
              <a:t>何らかの</a:t>
            </a:r>
            <a:endParaRPr lang="en-US" altLang="ja-JP" sz="2400" dirty="0"/>
          </a:p>
          <a:p>
            <a:pPr algn="ctr"/>
            <a:r>
              <a:rPr kumimoji="1" lang="en-US" altLang="ja-JP" sz="2400" dirty="0"/>
              <a:t>ROS</a:t>
            </a:r>
            <a:r>
              <a:rPr kumimoji="1" lang="ja-JP" altLang="en-US" sz="2400" dirty="0"/>
              <a:t>ノード</a:t>
            </a:r>
          </a:p>
        </p:txBody>
      </p:sp>
      <p:sp>
        <p:nvSpPr>
          <p:cNvPr id="6" name="テキスト ボックス 5">
            <a:extLst>
              <a:ext uri="{FF2B5EF4-FFF2-40B4-BE49-F238E27FC236}">
                <a16:creationId xmlns:a16="http://schemas.microsoft.com/office/drawing/2014/main" id="{F01D5B76-916B-37ED-56AB-D9F8D9803484}"/>
              </a:ext>
            </a:extLst>
          </p:cNvPr>
          <p:cNvSpPr txBox="1"/>
          <p:nvPr/>
        </p:nvSpPr>
        <p:spPr>
          <a:xfrm>
            <a:off x="724348" y="2763220"/>
            <a:ext cx="1620957" cy="523220"/>
          </a:xfrm>
          <a:prstGeom prst="rect">
            <a:avLst/>
          </a:prstGeom>
          <a:noFill/>
        </p:spPr>
        <p:txBody>
          <a:bodyPr wrap="none" rtlCol="0">
            <a:spAutoFit/>
          </a:bodyPr>
          <a:lstStyle/>
          <a:p>
            <a:r>
              <a:rPr lang="ja-JP" altLang="en-US" sz="2800" dirty="0"/>
              <a:t>トピック</a:t>
            </a:r>
            <a:endParaRPr kumimoji="1" lang="ja-JP" altLang="en-US" sz="2800" dirty="0"/>
          </a:p>
        </p:txBody>
      </p:sp>
      <p:sp>
        <p:nvSpPr>
          <p:cNvPr id="7" name="四角形: 角を丸くする 6">
            <a:extLst>
              <a:ext uri="{FF2B5EF4-FFF2-40B4-BE49-F238E27FC236}">
                <a16:creationId xmlns:a16="http://schemas.microsoft.com/office/drawing/2014/main" id="{EFF316BD-E3CA-BD66-25D6-8F7658D42B2A}"/>
              </a:ext>
            </a:extLst>
          </p:cNvPr>
          <p:cNvSpPr/>
          <p:nvPr/>
        </p:nvSpPr>
        <p:spPr>
          <a:xfrm>
            <a:off x="724685" y="3286708"/>
            <a:ext cx="5959845" cy="611746"/>
          </a:xfrm>
          <a:prstGeom prst="roundRect">
            <a:avLst>
              <a:gd name="adj" fmla="val 35614"/>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rPr>
              <a:t>/</a:t>
            </a:r>
            <a:r>
              <a:rPr lang="en-US" altLang="ja-JP" sz="2400" dirty="0" err="1">
                <a:solidFill>
                  <a:schemeClr val="tx1"/>
                </a:solidFill>
              </a:rPr>
              <a:t>cmd_vel</a:t>
            </a:r>
            <a:r>
              <a:rPr lang="en-US" altLang="ja-JP" sz="2400" dirty="0">
                <a:solidFill>
                  <a:schemeClr val="tx1"/>
                </a:solidFill>
              </a:rPr>
              <a:t> (</a:t>
            </a:r>
            <a:r>
              <a:rPr lang="en-US" altLang="ja-JP" sz="2400" dirty="0" err="1">
                <a:solidFill>
                  <a:schemeClr val="tx1"/>
                </a:solidFill>
              </a:rPr>
              <a:t>geometry_msgs</a:t>
            </a:r>
            <a:r>
              <a:rPr lang="en-US" altLang="ja-JP" sz="2400" dirty="0">
                <a:solidFill>
                  <a:schemeClr val="tx1"/>
                </a:solidFill>
              </a:rPr>
              <a:t>/msg/Twist)</a:t>
            </a:r>
            <a:endParaRPr kumimoji="1" lang="ja-JP" altLang="en-US" sz="2400" dirty="0">
              <a:solidFill>
                <a:schemeClr val="tx1"/>
              </a:solidFill>
            </a:endParaRPr>
          </a:p>
        </p:txBody>
      </p:sp>
      <p:cxnSp>
        <p:nvCxnSpPr>
          <p:cNvPr id="10" name="直線矢印コネクタ 9">
            <a:extLst>
              <a:ext uri="{FF2B5EF4-FFF2-40B4-BE49-F238E27FC236}">
                <a16:creationId xmlns:a16="http://schemas.microsoft.com/office/drawing/2014/main" id="{07956F04-4811-17DE-E78C-596E0776AD20}"/>
              </a:ext>
            </a:extLst>
          </p:cNvPr>
          <p:cNvCxnSpPr>
            <a:cxnSpLocks/>
            <a:stCxn id="4" idx="2"/>
            <a:endCxn id="7" idx="0"/>
          </p:cNvCxnSpPr>
          <p:nvPr/>
        </p:nvCxnSpPr>
        <p:spPr>
          <a:xfrm>
            <a:off x="3699460" y="2222281"/>
            <a:ext cx="5148" cy="1064427"/>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30D627E5-AE5B-D4A6-DAE6-7E1D5592F01D}"/>
              </a:ext>
            </a:extLst>
          </p:cNvPr>
          <p:cNvSpPr txBox="1"/>
          <p:nvPr/>
        </p:nvSpPr>
        <p:spPr>
          <a:xfrm>
            <a:off x="3884484" y="2551705"/>
            <a:ext cx="2371162" cy="461665"/>
          </a:xfrm>
          <a:prstGeom prst="rect">
            <a:avLst/>
          </a:prstGeom>
          <a:noFill/>
        </p:spPr>
        <p:txBody>
          <a:bodyPr wrap="none" rtlCol="0">
            <a:spAutoFit/>
          </a:bodyPr>
          <a:lstStyle/>
          <a:p>
            <a:r>
              <a:rPr kumimoji="1" lang="en-US" altLang="ja-JP" sz="2400" dirty="0"/>
              <a:t>Publish (</a:t>
            </a:r>
            <a:r>
              <a:rPr kumimoji="1" lang="ja-JP" altLang="en-US" sz="2400" dirty="0"/>
              <a:t>送信）</a:t>
            </a:r>
          </a:p>
        </p:txBody>
      </p:sp>
      <p:sp>
        <p:nvSpPr>
          <p:cNvPr id="12" name="テキスト ボックス 11">
            <a:extLst>
              <a:ext uri="{FF2B5EF4-FFF2-40B4-BE49-F238E27FC236}">
                <a16:creationId xmlns:a16="http://schemas.microsoft.com/office/drawing/2014/main" id="{9F5EE3E1-EBF3-440B-9602-B251C62A44D5}"/>
              </a:ext>
            </a:extLst>
          </p:cNvPr>
          <p:cNvSpPr txBox="1"/>
          <p:nvPr/>
        </p:nvSpPr>
        <p:spPr>
          <a:xfrm>
            <a:off x="3064393" y="5669957"/>
            <a:ext cx="1320867" cy="534474"/>
          </a:xfrm>
          <a:prstGeom prst="rect">
            <a:avLst/>
          </a:prstGeom>
          <a:noFill/>
          <a:ln w="12700">
            <a:solidFill>
              <a:schemeClr val="tx1"/>
            </a:solidFill>
          </a:ln>
        </p:spPr>
        <p:txBody>
          <a:bodyPr wrap="none" rtlCol="0" anchor="ctr">
            <a:noAutofit/>
          </a:bodyPr>
          <a:lstStyle/>
          <a:p>
            <a:pPr algn="ctr"/>
            <a:r>
              <a:rPr kumimoji="1" lang="ja-JP" altLang="en-US" sz="2400" dirty="0"/>
              <a:t>指令値</a:t>
            </a:r>
          </a:p>
        </p:txBody>
      </p:sp>
      <p:sp>
        <p:nvSpPr>
          <p:cNvPr id="14" name="正方形/長方形 13">
            <a:extLst>
              <a:ext uri="{FF2B5EF4-FFF2-40B4-BE49-F238E27FC236}">
                <a16:creationId xmlns:a16="http://schemas.microsoft.com/office/drawing/2014/main" id="{094CC81F-91B7-6D81-9525-CDBC1AD6E4F7}"/>
              </a:ext>
            </a:extLst>
          </p:cNvPr>
          <p:cNvSpPr/>
          <p:nvPr/>
        </p:nvSpPr>
        <p:spPr>
          <a:xfrm>
            <a:off x="845813" y="4816690"/>
            <a:ext cx="5658021" cy="167618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0C01133C-AE9A-7A0F-91CD-619CB373102B}"/>
              </a:ext>
            </a:extLst>
          </p:cNvPr>
          <p:cNvSpPr txBox="1"/>
          <p:nvPr/>
        </p:nvSpPr>
        <p:spPr>
          <a:xfrm>
            <a:off x="916829" y="4555081"/>
            <a:ext cx="2339102" cy="523220"/>
          </a:xfrm>
          <a:prstGeom prst="rect">
            <a:avLst/>
          </a:prstGeom>
          <a:solidFill>
            <a:schemeClr val="bg1"/>
          </a:solidFill>
        </p:spPr>
        <p:txBody>
          <a:bodyPr wrap="none" rtlCol="0">
            <a:spAutoFit/>
          </a:bodyPr>
          <a:lstStyle/>
          <a:p>
            <a:r>
              <a:rPr kumimoji="1" lang="ja-JP" altLang="en-US" sz="2800" dirty="0"/>
              <a:t>コントローラ</a:t>
            </a:r>
          </a:p>
        </p:txBody>
      </p:sp>
      <p:cxnSp>
        <p:nvCxnSpPr>
          <p:cNvPr id="16" name="直線矢印コネクタ 15">
            <a:extLst>
              <a:ext uri="{FF2B5EF4-FFF2-40B4-BE49-F238E27FC236}">
                <a16:creationId xmlns:a16="http://schemas.microsoft.com/office/drawing/2014/main" id="{F42C0A88-2240-BB6A-18A5-5AEECFD98212}"/>
              </a:ext>
            </a:extLst>
          </p:cNvPr>
          <p:cNvCxnSpPr>
            <a:cxnSpLocks/>
            <a:stCxn id="7" idx="2"/>
            <a:endCxn id="12" idx="0"/>
          </p:cNvCxnSpPr>
          <p:nvPr/>
        </p:nvCxnSpPr>
        <p:spPr>
          <a:xfrm>
            <a:off x="3704608" y="3898454"/>
            <a:ext cx="20219" cy="1771503"/>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315D02B0-300D-B607-F473-D7DAC8782741}"/>
              </a:ext>
            </a:extLst>
          </p:cNvPr>
          <p:cNvSpPr txBox="1"/>
          <p:nvPr/>
        </p:nvSpPr>
        <p:spPr>
          <a:xfrm>
            <a:off x="1300769" y="5141880"/>
            <a:ext cx="1763624" cy="461665"/>
          </a:xfrm>
          <a:prstGeom prst="rect">
            <a:avLst/>
          </a:prstGeom>
          <a:noFill/>
        </p:spPr>
        <p:txBody>
          <a:bodyPr wrap="none" rtlCol="0">
            <a:spAutoFit/>
          </a:bodyPr>
          <a:lstStyle/>
          <a:p>
            <a:r>
              <a:rPr kumimoji="1" lang="en-US" altLang="ja-JP" sz="2400" dirty="0"/>
              <a:t>C++</a:t>
            </a:r>
            <a:r>
              <a:rPr kumimoji="1" lang="ja-JP" altLang="en-US" sz="2400" dirty="0"/>
              <a:t>コード</a:t>
            </a:r>
          </a:p>
        </p:txBody>
      </p:sp>
      <p:sp>
        <p:nvSpPr>
          <p:cNvPr id="20" name="テキスト ボックス 19">
            <a:extLst>
              <a:ext uri="{FF2B5EF4-FFF2-40B4-BE49-F238E27FC236}">
                <a16:creationId xmlns:a16="http://schemas.microsoft.com/office/drawing/2014/main" id="{21DF84FA-CB30-EA79-2432-D5ADFDBF1E9F}"/>
              </a:ext>
            </a:extLst>
          </p:cNvPr>
          <p:cNvSpPr txBox="1"/>
          <p:nvPr/>
        </p:nvSpPr>
        <p:spPr>
          <a:xfrm>
            <a:off x="3884484" y="4201519"/>
            <a:ext cx="2723823" cy="461665"/>
          </a:xfrm>
          <a:prstGeom prst="rect">
            <a:avLst/>
          </a:prstGeom>
          <a:noFill/>
        </p:spPr>
        <p:txBody>
          <a:bodyPr wrap="none" rtlCol="0">
            <a:spAutoFit/>
          </a:bodyPr>
          <a:lstStyle/>
          <a:p>
            <a:r>
              <a:rPr kumimoji="1" lang="en-US" altLang="ja-JP" sz="2400" dirty="0"/>
              <a:t>Subscribe (</a:t>
            </a:r>
            <a:r>
              <a:rPr kumimoji="1" lang="ja-JP" altLang="en-US" sz="2400" dirty="0"/>
              <a:t>受信）</a:t>
            </a:r>
          </a:p>
        </p:txBody>
      </p:sp>
      <p:sp>
        <p:nvSpPr>
          <p:cNvPr id="21" name="テキスト ボックス 20">
            <a:extLst>
              <a:ext uri="{FF2B5EF4-FFF2-40B4-BE49-F238E27FC236}">
                <a16:creationId xmlns:a16="http://schemas.microsoft.com/office/drawing/2014/main" id="{C93857E1-2B7E-8939-B81A-859CAFCE0625}"/>
              </a:ext>
            </a:extLst>
          </p:cNvPr>
          <p:cNvSpPr txBox="1"/>
          <p:nvPr/>
        </p:nvSpPr>
        <p:spPr>
          <a:xfrm>
            <a:off x="4568660" y="5407534"/>
            <a:ext cx="1723549" cy="1059320"/>
          </a:xfrm>
          <a:prstGeom prst="rect">
            <a:avLst/>
          </a:prstGeom>
          <a:noFill/>
          <a:ln>
            <a:noFill/>
          </a:ln>
        </p:spPr>
        <p:txBody>
          <a:bodyPr wrap="none" rtlCol="0" anchor="ctr">
            <a:noAutofit/>
          </a:bodyPr>
          <a:lstStyle/>
          <a:p>
            <a:r>
              <a:rPr kumimoji="1" lang="ja-JP" altLang="en-US" sz="2400" dirty="0"/>
              <a:t>制御コード</a:t>
            </a:r>
            <a:endParaRPr kumimoji="1" lang="en-US" altLang="ja-JP" sz="2400" dirty="0"/>
          </a:p>
          <a:p>
            <a:r>
              <a:rPr lang="ja-JP" altLang="en-US" sz="2400" dirty="0"/>
              <a:t>で利用</a:t>
            </a:r>
            <a:endParaRPr kumimoji="1" lang="ja-JP" altLang="en-US" sz="2400" dirty="0"/>
          </a:p>
        </p:txBody>
      </p:sp>
      <p:sp>
        <p:nvSpPr>
          <p:cNvPr id="3" name="右中かっこ 2">
            <a:extLst>
              <a:ext uri="{FF2B5EF4-FFF2-40B4-BE49-F238E27FC236}">
                <a16:creationId xmlns:a16="http://schemas.microsoft.com/office/drawing/2014/main" id="{FB6391AF-1D3E-4EAC-6DF8-423E958F2431}"/>
              </a:ext>
            </a:extLst>
          </p:cNvPr>
          <p:cNvSpPr/>
          <p:nvPr/>
        </p:nvSpPr>
        <p:spPr>
          <a:xfrm>
            <a:off x="6704750" y="1326525"/>
            <a:ext cx="965281" cy="5280338"/>
          </a:xfrm>
          <a:prstGeom prst="rightBrace">
            <a:avLst>
              <a:gd name="adj1" fmla="val 25163"/>
              <a:gd name="adj2" fmla="val 50366"/>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12E4A059-765F-D75A-EF65-D32E41D29661}"/>
              </a:ext>
            </a:extLst>
          </p:cNvPr>
          <p:cNvSpPr txBox="1"/>
          <p:nvPr/>
        </p:nvSpPr>
        <p:spPr>
          <a:xfrm>
            <a:off x="7353903" y="3756885"/>
            <a:ext cx="1620957" cy="1384995"/>
          </a:xfrm>
          <a:prstGeom prst="rect">
            <a:avLst/>
          </a:prstGeom>
          <a:noFill/>
        </p:spPr>
        <p:txBody>
          <a:bodyPr wrap="none" rtlCol="0">
            <a:spAutoFit/>
          </a:bodyPr>
          <a:lstStyle/>
          <a:p>
            <a:pPr algn="ctr"/>
            <a:r>
              <a:rPr lang="en-US" altLang="ja-JP" sz="2800" dirty="0"/>
              <a:t>ROS</a:t>
            </a:r>
          </a:p>
          <a:p>
            <a:pPr algn="ctr"/>
            <a:r>
              <a:rPr lang="ja-JP" altLang="en-US" sz="2800" dirty="0"/>
              <a:t>トピック</a:t>
            </a:r>
            <a:endParaRPr lang="en-US" altLang="ja-JP" sz="2800" dirty="0"/>
          </a:p>
          <a:p>
            <a:pPr algn="ctr"/>
            <a:r>
              <a:rPr lang="ja-JP" altLang="en-US" sz="2800" dirty="0"/>
              <a:t>通信</a:t>
            </a:r>
            <a:endParaRPr kumimoji="1" lang="ja-JP" altLang="en-US" sz="2800" dirty="0"/>
          </a:p>
        </p:txBody>
      </p:sp>
    </p:spTree>
    <p:extLst>
      <p:ext uri="{BB962C8B-B14F-4D97-AF65-F5344CB8AC3E}">
        <p14:creationId xmlns:p14="http://schemas.microsoft.com/office/powerpoint/2010/main" val="23785430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E7E1AB-9CB3-2F3C-AA9C-6C33A9D1D8BE}"/>
              </a:ext>
            </a:extLst>
          </p:cNvPr>
          <p:cNvSpPr>
            <a:spLocks noGrp="1"/>
          </p:cNvSpPr>
          <p:nvPr>
            <p:ph type="title"/>
          </p:nvPr>
        </p:nvSpPr>
        <p:spPr/>
        <p:txBody>
          <a:bodyPr/>
          <a:lstStyle/>
          <a:p>
            <a:r>
              <a:rPr kumimoji="1" lang="en-US" altLang="ja-JP" dirty="0"/>
              <a:t>ROS</a:t>
            </a:r>
            <a:r>
              <a:rPr kumimoji="1" lang="ja-JP" altLang="en-US" dirty="0"/>
              <a:t>通信の種類</a:t>
            </a:r>
          </a:p>
        </p:txBody>
      </p:sp>
      <p:graphicFrame>
        <p:nvGraphicFramePr>
          <p:cNvPr id="6" name="表 5">
            <a:extLst>
              <a:ext uri="{FF2B5EF4-FFF2-40B4-BE49-F238E27FC236}">
                <a16:creationId xmlns:a16="http://schemas.microsoft.com/office/drawing/2014/main" id="{37AF19B8-49FE-955F-1915-F401AB2DEC29}"/>
              </a:ext>
            </a:extLst>
          </p:cNvPr>
          <p:cNvGraphicFramePr>
            <a:graphicFrameLocks noGrp="1"/>
          </p:cNvGraphicFramePr>
          <p:nvPr>
            <p:extLst>
              <p:ext uri="{D42A27DB-BD31-4B8C-83A1-F6EECF244321}">
                <p14:modId xmlns:p14="http://schemas.microsoft.com/office/powerpoint/2010/main" val="4189125390"/>
              </p:ext>
            </p:extLst>
          </p:nvPr>
        </p:nvGraphicFramePr>
        <p:xfrm>
          <a:off x="628650" y="1484624"/>
          <a:ext cx="7935534" cy="4316728"/>
        </p:xfrm>
        <a:graphic>
          <a:graphicData uri="http://schemas.openxmlformats.org/drawingml/2006/table">
            <a:tbl>
              <a:tblPr firstRow="1" bandRow="1">
                <a:tableStyleId>{5C22544A-7EE6-4342-B048-85BDC9FD1C3A}</a:tableStyleId>
              </a:tblPr>
              <a:tblGrid>
                <a:gridCol w="2075913">
                  <a:extLst>
                    <a:ext uri="{9D8B030D-6E8A-4147-A177-3AD203B41FA5}">
                      <a16:colId xmlns:a16="http://schemas.microsoft.com/office/drawing/2014/main" val="1664718820"/>
                    </a:ext>
                  </a:extLst>
                </a:gridCol>
                <a:gridCol w="3214443">
                  <a:extLst>
                    <a:ext uri="{9D8B030D-6E8A-4147-A177-3AD203B41FA5}">
                      <a16:colId xmlns:a16="http://schemas.microsoft.com/office/drawing/2014/main" val="1073536242"/>
                    </a:ext>
                  </a:extLst>
                </a:gridCol>
                <a:gridCol w="2645178">
                  <a:extLst>
                    <a:ext uri="{9D8B030D-6E8A-4147-A177-3AD203B41FA5}">
                      <a16:colId xmlns:a16="http://schemas.microsoft.com/office/drawing/2014/main" val="2270117955"/>
                    </a:ext>
                  </a:extLst>
                </a:gridCol>
              </a:tblGrid>
              <a:tr h="850582">
                <a:tc>
                  <a:txBody>
                    <a:bodyPr/>
                    <a:lstStyle/>
                    <a:p>
                      <a:pPr algn="ctr"/>
                      <a:endParaRPr kumimoji="1" lang="ja-JP" altLang="en-US" dirty="0"/>
                    </a:p>
                  </a:txBody>
                  <a:tcPr anchor="ctr"/>
                </a:tc>
                <a:tc>
                  <a:txBody>
                    <a:bodyPr/>
                    <a:lstStyle/>
                    <a:p>
                      <a:pPr algn="ctr"/>
                      <a:r>
                        <a:rPr kumimoji="1" lang="ja-JP" altLang="en-US" dirty="0"/>
                        <a:t>概要</a:t>
                      </a:r>
                    </a:p>
                  </a:txBody>
                  <a:tcPr anchor="ctr"/>
                </a:tc>
                <a:tc>
                  <a:txBody>
                    <a:bodyPr/>
                    <a:lstStyle/>
                    <a:p>
                      <a:pPr algn="ctr"/>
                      <a:r>
                        <a:rPr kumimoji="1" lang="ja-JP" altLang="en-US" dirty="0"/>
                        <a:t>用途</a:t>
                      </a:r>
                    </a:p>
                  </a:txBody>
                  <a:tcPr anchor="ctr"/>
                </a:tc>
                <a:extLst>
                  <a:ext uri="{0D108BD9-81ED-4DB2-BD59-A6C34878D82A}">
                    <a16:rowId xmlns:a16="http://schemas.microsoft.com/office/drawing/2014/main" val="146585772"/>
                  </a:ext>
                </a:extLst>
              </a:tr>
              <a:tr h="850582">
                <a:tc>
                  <a:txBody>
                    <a:bodyPr/>
                    <a:lstStyle/>
                    <a:p>
                      <a:pPr algn="ctr"/>
                      <a:r>
                        <a:rPr kumimoji="1" lang="ja-JP" altLang="en-US" dirty="0"/>
                        <a:t>トピック通信</a:t>
                      </a:r>
                    </a:p>
                  </a:txBody>
                  <a:tcPr anchor="ctr"/>
                </a:tc>
                <a:tc>
                  <a:txBody>
                    <a:bodyPr/>
                    <a:lstStyle/>
                    <a:p>
                      <a:pPr algn="ctr"/>
                      <a:r>
                        <a:rPr kumimoji="1" lang="ja-JP" altLang="en-US" dirty="0"/>
                        <a:t>一方向・非同期通信</a:t>
                      </a:r>
                    </a:p>
                  </a:txBody>
                  <a:tcPr anchor="ctr"/>
                </a:tc>
                <a:tc>
                  <a:txBody>
                    <a:bodyPr/>
                    <a:lstStyle/>
                    <a:p>
                      <a:pPr algn="ctr"/>
                      <a:r>
                        <a:rPr kumimoji="1" lang="ja-JP" altLang="en-US" dirty="0"/>
                        <a:t>センサデータの</a:t>
                      </a:r>
                      <a:endParaRPr kumimoji="1" lang="en-US" altLang="ja-JP" dirty="0"/>
                    </a:p>
                    <a:p>
                      <a:pPr algn="ctr"/>
                      <a:r>
                        <a:rPr kumimoji="1" lang="ja-JP" altLang="en-US" dirty="0"/>
                        <a:t>送受信等</a:t>
                      </a:r>
                    </a:p>
                  </a:txBody>
                  <a:tcPr anchor="ctr"/>
                </a:tc>
                <a:extLst>
                  <a:ext uri="{0D108BD9-81ED-4DB2-BD59-A6C34878D82A}">
                    <a16:rowId xmlns:a16="http://schemas.microsoft.com/office/drawing/2014/main" val="1146019842"/>
                  </a:ext>
                </a:extLst>
              </a:tr>
              <a:tr h="850582">
                <a:tc>
                  <a:txBody>
                    <a:bodyPr/>
                    <a:lstStyle/>
                    <a:p>
                      <a:pPr algn="ctr"/>
                      <a:r>
                        <a:rPr kumimoji="1" lang="ja-JP" altLang="en-US" dirty="0"/>
                        <a:t>サービス通信</a:t>
                      </a:r>
                    </a:p>
                  </a:txBody>
                  <a:tcPr anchor="ctr"/>
                </a:tc>
                <a:tc>
                  <a:txBody>
                    <a:bodyPr/>
                    <a:lstStyle/>
                    <a:p>
                      <a:pPr algn="ctr"/>
                      <a:r>
                        <a:rPr kumimoji="1" lang="ja-JP" altLang="en-US" dirty="0"/>
                        <a:t>双方向・同期通信</a:t>
                      </a:r>
                    </a:p>
                  </a:txBody>
                  <a:tcPr anchor="ctr"/>
                </a:tc>
                <a:tc>
                  <a:txBody>
                    <a:bodyPr/>
                    <a:lstStyle/>
                    <a:p>
                      <a:pPr algn="ctr"/>
                      <a:r>
                        <a:rPr kumimoji="1" lang="ja-JP" altLang="en-US" dirty="0"/>
                        <a:t>機能の実行、切替等</a:t>
                      </a:r>
                    </a:p>
                  </a:txBody>
                  <a:tcPr anchor="ctr"/>
                </a:tc>
                <a:extLst>
                  <a:ext uri="{0D108BD9-81ED-4DB2-BD59-A6C34878D82A}">
                    <a16:rowId xmlns:a16="http://schemas.microsoft.com/office/drawing/2014/main" val="1912343688"/>
                  </a:ext>
                </a:extLst>
              </a:tr>
              <a:tr h="850582">
                <a:tc>
                  <a:txBody>
                    <a:bodyPr/>
                    <a:lstStyle/>
                    <a:p>
                      <a:pPr algn="ctr"/>
                      <a:r>
                        <a:rPr kumimoji="1" lang="ja-JP" altLang="en-US" dirty="0"/>
                        <a:t>アクション通信</a:t>
                      </a:r>
                    </a:p>
                  </a:txBody>
                  <a:tcPr anchor="ctr"/>
                </a:tc>
                <a:tc>
                  <a:txBody>
                    <a:bodyPr/>
                    <a:lstStyle/>
                    <a:p>
                      <a:pPr algn="ctr"/>
                      <a:r>
                        <a:rPr kumimoji="1" lang="ja-JP" altLang="en-US" dirty="0"/>
                        <a:t>複数のサービス、トピックを組み合わせて、まとまった動作を処理</a:t>
                      </a:r>
                    </a:p>
                  </a:txBody>
                  <a:tcPr anchor="ctr"/>
                </a:tc>
                <a:tc>
                  <a:txBody>
                    <a:bodyPr/>
                    <a:lstStyle/>
                    <a:p>
                      <a:pPr algn="ctr"/>
                      <a:r>
                        <a:rPr kumimoji="1" lang="ja-JP" altLang="en-US" dirty="0"/>
                        <a:t>タスクやナビゲーションの実行等</a:t>
                      </a:r>
                    </a:p>
                  </a:txBody>
                  <a:tcPr anchor="ctr"/>
                </a:tc>
                <a:extLst>
                  <a:ext uri="{0D108BD9-81ED-4DB2-BD59-A6C34878D82A}">
                    <a16:rowId xmlns:a16="http://schemas.microsoft.com/office/drawing/2014/main" val="946494075"/>
                  </a:ext>
                </a:extLst>
              </a:tr>
              <a:tr h="850582">
                <a:tc>
                  <a:txBody>
                    <a:bodyPr/>
                    <a:lstStyle/>
                    <a:p>
                      <a:pPr algn="ctr"/>
                      <a:r>
                        <a:rPr kumimoji="1" lang="ja-JP" altLang="en-US" dirty="0"/>
                        <a:t>パラメータ通信</a:t>
                      </a:r>
                    </a:p>
                  </a:txBody>
                  <a:tcPr anchor="ctr"/>
                </a:tc>
                <a:tc>
                  <a:txBody>
                    <a:bodyPr/>
                    <a:lstStyle/>
                    <a:p>
                      <a:pPr algn="ctr"/>
                      <a:r>
                        <a:rPr kumimoji="1" lang="ja-JP" altLang="en-US" dirty="0"/>
                        <a:t>ノードのパラメータを</a:t>
                      </a:r>
                      <a:endParaRPr kumimoji="1" lang="en-US" altLang="ja-JP" dirty="0"/>
                    </a:p>
                    <a:p>
                      <a:pPr algn="ctr"/>
                      <a:r>
                        <a:rPr kumimoji="1" lang="ja-JP" altLang="en-US" dirty="0"/>
                        <a:t>取得・設定</a:t>
                      </a:r>
                    </a:p>
                  </a:txBody>
                  <a:tcPr anchor="ctr"/>
                </a:tc>
                <a:tc>
                  <a:txBody>
                    <a:bodyPr/>
                    <a:lstStyle/>
                    <a:p>
                      <a:pPr algn="ctr"/>
                      <a:r>
                        <a:rPr kumimoji="1" lang="ja-JP" altLang="en-US" dirty="0"/>
                        <a:t>各種設定</a:t>
                      </a:r>
                    </a:p>
                  </a:txBody>
                  <a:tcPr anchor="ctr"/>
                </a:tc>
                <a:extLst>
                  <a:ext uri="{0D108BD9-81ED-4DB2-BD59-A6C34878D82A}">
                    <a16:rowId xmlns:a16="http://schemas.microsoft.com/office/drawing/2014/main" val="3831803162"/>
                  </a:ext>
                </a:extLst>
              </a:tr>
            </a:tbl>
          </a:graphicData>
        </a:graphic>
      </p:graphicFrame>
      <p:sp>
        <p:nvSpPr>
          <p:cNvPr id="7" name="テキスト ボックス 6">
            <a:extLst>
              <a:ext uri="{FF2B5EF4-FFF2-40B4-BE49-F238E27FC236}">
                <a16:creationId xmlns:a16="http://schemas.microsoft.com/office/drawing/2014/main" id="{BB7E24BC-4B15-2FB5-B9CB-19D11CEF80B3}"/>
              </a:ext>
            </a:extLst>
          </p:cNvPr>
          <p:cNvSpPr txBox="1"/>
          <p:nvPr/>
        </p:nvSpPr>
        <p:spPr>
          <a:xfrm>
            <a:off x="628650" y="6033390"/>
            <a:ext cx="8186857" cy="523220"/>
          </a:xfrm>
          <a:prstGeom prst="rect">
            <a:avLst/>
          </a:prstGeom>
          <a:noFill/>
        </p:spPr>
        <p:txBody>
          <a:bodyPr wrap="none" rtlCol="0">
            <a:spAutoFit/>
          </a:bodyPr>
          <a:lstStyle/>
          <a:p>
            <a:r>
              <a:rPr kumimoji="1" lang="en-US" altLang="ja-JP" sz="2800" dirty="0"/>
              <a:t>※ </a:t>
            </a:r>
            <a:r>
              <a:rPr kumimoji="1" lang="ja-JP" altLang="en-US" sz="2800" dirty="0"/>
              <a:t>本チュートリアルでは主にトピック通信を扱う</a:t>
            </a:r>
          </a:p>
        </p:txBody>
      </p:sp>
    </p:spTree>
    <p:extLst>
      <p:ext uri="{BB962C8B-B14F-4D97-AF65-F5344CB8AC3E}">
        <p14:creationId xmlns:p14="http://schemas.microsoft.com/office/powerpoint/2010/main" val="17085005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C0964-2B12-F57D-B9DE-B76B64D1051C}"/>
              </a:ext>
            </a:extLst>
          </p:cNvPr>
          <p:cNvSpPr>
            <a:spLocks noGrp="1"/>
          </p:cNvSpPr>
          <p:nvPr>
            <p:ph type="title"/>
          </p:nvPr>
        </p:nvSpPr>
        <p:spPr/>
        <p:txBody>
          <a:bodyPr/>
          <a:lstStyle/>
          <a:p>
            <a:r>
              <a:rPr lang="ja-JP" altLang="en-US" dirty="0"/>
              <a:t>コントローラの作成と導入</a:t>
            </a:r>
            <a:endParaRPr kumimoji="1" lang="ja-JP" altLang="en-US" dirty="0"/>
          </a:p>
        </p:txBody>
      </p:sp>
      <p:sp>
        <p:nvSpPr>
          <p:cNvPr id="3" name="コンテンツ プレースホルダー 2">
            <a:extLst>
              <a:ext uri="{FF2B5EF4-FFF2-40B4-BE49-F238E27FC236}">
                <a16:creationId xmlns:a16="http://schemas.microsoft.com/office/drawing/2014/main" id="{885E37EB-22DB-609E-B330-33404D9598EC}"/>
              </a:ext>
            </a:extLst>
          </p:cNvPr>
          <p:cNvSpPr>
            <a:spLocks noGrp="1"/>
          </p:cNvSpPr>
          <p:nvPr>
            <p:ph idx="1"/>
          </p:nvPr>
        </p:nvSpPr>
        <p:spPr>
          <a:xfrm>
            <a:off x="628650" y="1522453"/>
            <a:ext cx="7886700" cy="4720532"/>
          </a:xfrm>
        </p:spPr>
        <p:txBody>
          <a:bodyPr>
            <a:normAutofit/>
          </a:bodyPr>
          <a:lstStyle/>
          <a:p>
            <a:r>
              <a:rPr kumimoji="1" lang="en-US" altLang="ja-JP" dirty="0"/>
              <a:t>package.xml</a:t>
            </a:r>
            <a:r>
              <a:rPr kumimoji="1" lang="ja-JP" altLang="en-US" dirty="0"/>
              <a:t>を編集して、他に必要なパッケージの記述する</a:t>
            </a:r>
            <a:endParaRPr kumimoji="1" lang="en-US" altLang="ja-JP" dirty="0"/>
          </a:p>
          <a:p>
            <a:r>
              <a:rPr kumimoji="1" lang="en-US" altLang="ja-JP" dirty="0"/>
              <a:t>MobileRobotDriveTester.cpp</a:t>
            </a:r>
            <a:r>
              <a:rPr kumimoji="1" lang="ja-JP" altLang="en-US" dirty="0"/>
              <a:t>を改良して、</a:t>
            </a:r>
            <a:r>
              <a:rPr kumimoji="1" lang="en-US" altLang="ja-JP" dirty="0"/>
              <a:t>MobileRobotDriveController.cpp</a:t>
            </a:r>
            <a:r>
              <a:rPr kumimoji="1" lang="ja-JP" altLang="en-US" dirty="0"/>
              <a:t>を作成</a:t>
            </a:r>
            <a:endParaRPr kumimoji="1" lang="en-US" altLang="ja-JP" dirty="0"/>
          </a:p>
          <a:p>
            <a:r>
              <a:rPr kumimoji="1" lang="en-US" altLang="ja-JP" dirty="0" err="1"/>
              <a:t>rclcpp</a:t>
            </a:r>
            <a:r>
              <a:rPr kumimoji="1" lang="ja-JP" altLang="en-US" dirty="0"/>
              <a:t>ライブラリを利用</a:t>
            </a:r>
            <a:endParaRPr kumimoji="1" lang="en-US" altLang="ja-JP" dirty="0"/>
          </a:p>
          <a:p>
            <a:pPr lvl="1"/>
            <a:r>
              <a:rPr lang="en-US" altLang="ja-JP" dirty="0"/>
              <a:t>ROS</a:t>
            </a:r>
            <a:r>
              <a:rPr lang="ja-JP" altLang="en-US" dirty="0"/>
              <a:t>トピックの</a:t>
            </a:r>
            <a:r>
              <a:rPr lang="en-US" altLang="ja-JP" dirty="0" err="1"/>
              <a:t>subscrib</a:t>
            </a:r>
            <a:r>
              <a:rPr lang="ja-JP" altLang="en-US" dirty="0"/>
              <a:t>を実装</a:t>
            </a:r>
            <a:endParaRPr lang="en-US" altLang="ja-JP" dirty="0"/>
          </a:p>
          <a:p>
            <a:r>
              <a:rPr kumimoji="1" lang="en-US" altLang="ja-JP" dirty="0" err="1"/>
              <a:t>src</a:t>
            </a:r>
            <a:r>
              <a:rPr kumimoji="1" lang="en-US" altLang="ja-JP" dirty="0"/>
              <a:t>/CMakeLists.txt</a:t>
            </a:r>
            <a:r>
              <a:rPr kumimoji="1" lang="ja-JP" altLang="en-US" dirty="0"/>
              <a:t>に追記してビルド</a:t>
            </a:r>
            <a:endParaRPr kumimoji="1" lang="en-US" altLang="ja-JP" dirty="0"/>
          </a:p>
          <a:p>
            <a:r>
              <a:rPr lang="en-US" altLang="ja-JP" dirty="0" err="1"/>
              <a:t>SimpleController</a:t>
            </a:r>
            <a:r>
              <a:rPr lang="ja-JP" altLang="en-US" dirty="0"/>
              <a:t>アイテムのモジュールを入れ替える</a:t>
            </a:r>
            <a:endParaRPr lang="en-US" altLang="ja-JP" dirty="0"/>
          </a:p>
        </p:txBody>
      </p:sp>
    </p:spTree>
    <p:extLst>
      <p:ext uri="{BB962C8B-B14F-4D97-AF65-F5344CB8AC3E}">
        <p14:creationId xmlns:p14="http://schemas.microsoft.com/office/powerpoint/2010/main" val="148867268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C37C82-D97D-84A4-0495-22D6893DC44C}"/>
              </a:ext>
            </a:extLst>
          </p:cNvPr>
          <p:cNvSpPr>
            <a:spLocks noGrp="1"/>
          </p:cNvSpPr>
          <p:nvPr>
            <p:ph type="title"/>
          </p:nvPr>
        </p:nvSpPr>
        <p:spPr>
          <a:xfrm>
            <a:off x="628650" y="114478"/>
            <a:ext cx="7886700" cy="1325563"/>
          </a:xfrm>
        </p:spPr>
        <p:txBody>
          <a:bodyPr>
            <a:normAutofit/>
          </a:bodyPr>
          <a:lstStyle/>
          <a:p>
            <a:r>
              <a:rPr kumimoji="1" lang="en-US" altLang="ja-JP" dirty="0"/>
              <a:t>package.xml</a:t>
            </a:r>
            <a:r>
              <a:rPr kumimoji="1" lang="ja-JP" altLang="en-US" dirty="0"/>
              <a:t>の編集</a:t>
            </a:r>
          </a:p>
        </p:txBody>
      </p:sp>
      <p:sp>
        <p:nvSpPr>
          <p:cNvPr id="11" name="テキスト ボックス 10">
            <a:extLst>
              <a:ext uri="{FF2B5EF4-FFF2-40B4-BE49-F238E27FC236}">
                <a16:creationId xmlns:a16="http://schemas.microsoft.com/office/drawing/2014/main" id="{CD0C47EF-F9DB-A389-8886-CF9A56CF9B5B}"/>
              </a:ext>
            </a:extLst>
          </p:cNvPr>
          <p:cNvSpPr txBox="1"/>
          <p:nvPr/>
        </p:nvSpPr>
        <p:spPr>
          <a:xfrm>
            <a:off x="738017" y="2023196"/>
            <a:ext cx="7301275" cy="3477875"/>
          </a:xfrm>
          <a:prstGeom prst="rect">
            <a:avLst/>
          </a:prstGeom>
          <a:noFill/>
          <a:ln>
            <a:solidFill>
              <a:schemeClr val="tx1"/>
            </a:solidFill>
          </a:ln>
        </p:spPr>
        <p:txBody>
          <a:bodyPr wrap="square" rtlCol="0">
            <a:spAutoFit/>
          </a:bodyPr>
          <a:lstStyle/>
          <a:p>
            <a:r>
              <a:rPr lang="en-US" altLang="ja-JP" sz="2000" dirty="0">
                <a:latin typeface="ＭＳ ゴシック" panose="020B0609070205080204" pitchFamily="49" charset="-128"/>
                <a:ea typeface="ＭＳ ゴシック" panose="020B0609070205080204" pitchFamily="49" charset="-128"/>
              </a:rPr>
              <a:t>&lt;</a:t>
            </a:r>
            <a:r>
              <a:rPr lang="en-US" altLang="ja-JP" sz="2000" dirty="0" err="1">
                <a:latin typeface="ＭＳ ゴシック" panose="020B0609070205080204" pitchFamily="49" charset="-128"/>
                <a:ea typeface="ＭＳ ゴシック" panose="020B0609070205080204" pitchFamily="49" charset="-128"/>
              </a:rPr>
              <a:t>buildtool_depend</a:t>
            </a:r>
            <a:r>
              <a:rPr lang="en-US" altLang="ja-JP" sz="2000" dirty="0">
                <a:latin typeface="ＭＳ ゴシック" panose="020B0609070205080204" pitchFamily="49" charset="-128"/>
                <a:ea typeface="ＭＳ ゴシック" panose="020B0609070205080204" pitchFamily="49" charset="-128"/>
              </a:rPr>
              <a:t>&gt;</a:t>
            </a:r>
            <a:r>
              <a:rPr lang="en-US" altLang="ja-JP" sz="2000" dirty="0" err="1">
                <a:latin typeface="ＭＳ ゴシック" panose="020B0609070205080204" pitchFamily="49" charset="-128"/>
                <a:ea typeface="ＭＳ ゴシック" panose="020B0609070205080204" pitchFamily="49" charset="-128"/>
              </a:rPr>
              <a:t>ament_cmake</a:t>
            </a:r>
            <a:r>
              <a:rPr lang="en-US" altLang="ja-JP" sz="2000" dirty="0">
                <a:latin typeface="ＭＳ ゴシック" panose="020B0609070205080204" pitchFamily="49" charset="-128"/>
                <a:ea typeface="ＭＳ ゴシック" panose="020B0609070205080204" pitchFamily="49" charset="-128"/>
              </a:rPr>
              <a:t>&lt;/</a:t>
            </a:r>
            <a:r>
              <a:rPr lang="en-US" altLang="ja-JP" sz="2000" dirty="0" err="1">
                <a:latin typeface="ＭＳ ゴシック" panose="020B0609070205080204" pitchFamily="49" charset="-128"/>
                <a:ea typeface="ＭＳ ゴシック" panose="020B0609070205080204" pitchFamily="49" charset="-128"/>
              </a:rPr>
              <a:t>buildtool_depend</a:t>
            </a:r>
            <a:r>
              <a:rPr lang="en-US" altLang="ja-JP" sz="2000" dirty="0">
                <a:latin typeface="ＭＳ ゴシック" panose="020B0609070205080204" pitchFamily="49" charset="-128"/>
                <a:ea typeface="ＭＳ ゴシック" panose="020B0609070205080204" pitchFamily="49" charset="-128"/>
              </a:rPr>
              <a:t>&gt;</a:t>
            </a:r>
          </a:p>
          <a:p>
            <a:endParaRPr lang="en-US" altLang="ja-JP" sz="2000" dirty="0">
              <a:solidFill>
                <a:srgbClr val="FF0000"/>
              </a:solidFill>
              <a:latin typeface="ＭＳ ゴシック" panose="020B0609070205080204" pitchFamily="49" charset="-128"/>
              <a:ea typeface="ＭＳ ゴシック" panose="020B0609070205080204" pitchFamily="49" charset="-128"/>
            </a:endParaRPr>
          </a:p>
          <a:p>
            <a:r>
              <a:rPr lang="en-US" altLang="ja-JP" sz="2000" dirty="0">
                <a:latin typeface="ＭＳ ゴシック" panose="020B0609070205080204" pitchFamily="49" charset="-128"/>
                <a:ea typeface="ＭＳ ゴシック" panose="020B0609070205080204" pitchFamily="49" charset="-128"/>
              </a:rPr>
              <a:t>&lt;depend&gt;</a:t>
            </a:r>
            <a:r>
              <a:rPr lang="en-US" altLang="ja-JP" sz="2000" dirty="0" err="1">
                <a:latin typeface="ＭＳ ゴシック" panose="020B0609070205080204" pitchFamily="49" charset="-128"/>
                <a:ea typeface="ＭＳ ゴシック" panose="020B0609070205080204" pitchFamily="49" charset="-128"/>
              </a:rPr>
              <a:t>choreonoid_ros</a:t>
            </a:r>
            <a:r>
              <a:rPr lang="en-US" altLang="ja-JP" sz="2000" dirty="0">
                <a:latin typeface="ＭＳ ゴシック" panose="020B0609070205080204" pitchFamily="49" charset="-128"/>
                <a:ea typeface="ＭＳ ゴシック" panose="020B0609070205080204" pitchFamily="49" charset="-128"/>
              </a:rPr>
              <a:t>&lt;/depend&gt;</a:t>
            </a:r>
          </a:p>
          <a:p>
            <a:endParaRPr lang="en-US" altLang="ja-JP" sz="2000" b="1" dirty="0">
              <a:solidFill>
                <a:srgbClr val="FF0000"/>
              </a:solidFill>
              <a:latin typeface="ＭＳ ゴシック" panose="020B0609070205080204" pitchFamily="49" charset="-128"/>
              <a:ea typeface="ＭＳ ゴシック" panose="020B0609070205080204" pitchFamily="49" charset="-128"/>
            </a:endParaRPr>
          </a:p>
          <a:p>
            <a:r>
              <a:rPr lang="en-US" altLang="ja-JP" sz="2000" b="1" dirty="0">
                <a:solidFill>
                  <a:srgbClr val="FF0000"/>
                </a:solidFill>
                <a:latin typeface="ＭＳ ゴシック" panose="020B0609070205080204" pitchFamily="49" charset="-128"/>
                <a:ea typeface="ＭＳ ゴシック" panose="020B0609070205080204" pitchFamily="49" charset="-128"/>
              </a:rPr>
              <a:t>&lt;</a:t>
            </a:r>
            <a:r>
              <a:rPr lang="en-US" altLang="ja-JP" sz="2000" b="1" dirty="0" err="1">
                <a:solidFill>
                  <a:srgbClr val="FF0000"/>
                </a:solidFill>
                <a:latin typeface="ＭＳ ゴシック" panose="020B0609070205080204" pitchFamily="49" charset="-128"/>
                <a:ea typeface="ＭＳ ゴシック" panose="020B0609070205080204" pitchFamily="49" charset="-128"/>
              </a:rPr>
              <a:t>exec_depend</a:t>
            </a:r>
            <a:r>
              <a:rPr lang="en-US" altLang="ja-JP" sz="2000" b="1" dirty="0">
                <a:solidFill>
                  <a:srgbClr val="FF0000"/>
                </a:solidFill>
                <a:latin typeface="ＭＳ ゴシック" panose="020B0609070205080204" pitchFamily="49" charset="-128"/>
                <a:ea typeface="ＭＳ ゴシック" panose="020B0609070205080204" pitchFamily="49" charset="-128"/>
              </a:rPr>
              <a:t>&gt;</a:t>
            </a:r>
            <a:r>
              <a:rPr lang="en-US" altLang="ja-JP" sz="2000" b="1" dirty="0" err="1">
                <a:solidFill>
                  <a:srgbClr val="FF0000"/>
                </a:solidFill>
                <a:latin typeface="ＭＳ ゴシック" panose="020B0609070205080204" pitchFamily="49" charset="-128"/>
                <a:ea typeface="ＭＳ ゴシック" panose="020B0609070205080204" pitchFamily="49" charset="-128"/>
              </a:rPr>
              <a:t>rqt_robot_steering</a:t>
            </a:r>
            <a:r>
              <a:rPr lang="en-US" altLang="ja-JP" sz="2000" b="1" dirty="0">
                <a:solidFill>
                  <a:srgbClr val="FF0000"/>
                </a:solidFill>
                <a:latin typeface="ＭＳ ゴシック" panose="020B0609070205080204" pitchFamily="49" charset="-128"/>
                <a:ea typeface="ＭＳ ゴシック" panose="020B0609070205080204" pitchFamily="49" charset="-128"/>
              </a:rPr>
              <a:t>&lt;/</a:t>
            </a:r>
            <a:r>
              <a:rPr lang="en-US" altLang="ja-JP" sz="2000" b="1" dirty="0" err="1">
                <a:solidFill>
                  <a:srgbClr val="FF0000"/>
                </a:solidFill>
                <a:latin typeface="ＭＳ ゴシック" panose="020B0609070205080204" pitchFamily="49" charset="-128"/>
                <a:ea typeface="ＭＳ ゴシック" panose="020B0609070205080204" pitchFamily="49" charset="-128"/>
              </a:rPr>
              <a:t>exec_depend</a:t>
            </a:r>
            <a:r>
              <a:rPr lang="en-US" altLang="ja-JP" sz="2000" b="1" dirty="0">
                <a:solidFill>
                  <a:srgbClr val="FF0000"/>
                </a:solidFill>
                <a:latin typeface="ＭＳ ゴシック" panose="020B0609070205080204" pitchFamily="49" charset="-128"/>
                <a:ea typeface="ＭＳ ゴシック" panose="020B0609070205080204" pitchFamily="49" charset="-128"/>
              </a:rPr>
              <a:t>&gt;</a:t>
            </a:r>
          </a:p>
          <a:p>
            <a:r>
              <a:rPr lang="en-US" altLang="ja-JP" sz="2000" b="1" dirty="0">
                <a:solidFill>
                  <a:srgbClr val="FF0000"/>
                </a:solidFill>
                <a:latin typeface="ＭＳ ゴシック" panose="020B0609070205080204" pitchFamily="49" charset="-128"/>
                <a:ea typeface="ＭＳ ゴシック" panose="020B0609070205080204" pitchFamily="49" charset="-128"/>
              </a:rPr>
              <a:t>&lt;</a:t>
            </a:r>
            <a:r>
              <a:rPr lang="en-US" altLang="ja-JP" sz="2000" b="1" dirty="0" err="1">
                <a:solidFill>
                  <a:srgbClr val="FF0000"/>
                </a:solidFill>
                <a:latin typeface="ＭＳ ゴシック" panose="020B0609070205080204" pitchFamily="49" charset="-128"/>
                <a:ea typeface="ＭＳ ゴシック" panose="020B0609070205080204" pitchFamily="49" charset="-128"/>
              </a:rPr>
              <a:t>exec_depend</a:t>
            </a:r>
            <a:r>
              <a:rPr lang="en-US" altLang="ja-JP" sz="2000" b="1" dirty="0">
                <a:solidFill>
                  <a:srgbClr val="FF0000"/>
                </a:solidFill>
                <a:latin typeface="ＭＳ ゴシック" panose="020B0609070205080204" pitchFamily="49" charset="-128"/>
                <a:ea typeface="ＭＳ ゴシック" panose="020B0609070205080204" pitchFamily="49" charset="-128"/>
              </a:rPr>
              <a:t>&gt;joy&lt;/</a:t>
            </a:r>
            <a:r>
              <a:rPr lang="en-US" altLang="ja-JP" sz="2000" b="1" dirty="0" err="1">
                <a:solidFill>
                  <a:srgbClr val="FF0000"/>
                </a:solidFill>
                <a:latin typeface="ＭＳ ゴシック" panose="020B0609070205080204" pitchFamily="49" charset="-128"/>
                <a:ea typeface="ＭＳ ゴシック" panose="020B0609070205080204" pitchFamily="49" charset="-128"/>
              </a:rPr>
              <a:t>exec_depend</a:t>
            </a:r>
            <a:r>
              <a:rPr lang="en-US" altLang="ja-JP" sz="2000" b="1" dirty="0">
                <a:solidFill>
                  <a:srgbClr val="FF0000"/>
                </a:solidFill>
                <a:latin typeface="ＭＳ ゴシック" panose="020B0609070205080204" pitchFamily="49" charset="-128"/>
                <a:ea typeface="ＭＳ ゴシック" panose="020B0609070205080204" pitchFamily="49" charset="-128"/>
              </a:rPr>
              <a:t>&gt;</a:t>
            </a:r>
          </a:p>
          <a:p>
            <a:r>
              <a:rPr lang="en-US" altLang="ja-JP" sz="2000" b="1" dirty="0">
                <a:solidFill>
                  <a:srgbClr val="FF0000"/>
                </a:solidFill>
                <a:latin typeface="ＭＳ ゴシック" panose="020B0609070205080204" pitchFamily="49" charset="-128"/>
                <a:ea typeface="ＭＳ ゴシック" panose="020B0609070205080204" pitchFamily="49" charset="-128"/>
              </a:rPr>
              <a:t>&lt;</a:t>
            </a:r>
            <a:r>
              <a:rPr lang="en-US" altLang="ja-JP" sz="2000" b="1" dirty="0" err="1">
                <a:solidFill>
                  <a:srgbClr val="FF0000"/>
                </a:solidFill>
                <a:latin typeface="ＭＳ ゴシック" panose="020B0609070205080204" pitchFamily="49" charset="-128"/>
                <a:ea typeface="ＭＳ ゴシック" panose="020B0609070205080204" pitchFamily="49" charset="-128"/>
              </a:rPr>
              <a:t>exec_depend</a:t>
            </a:r>
            <a:r>
              <a:rPr lang="en-US" altLang="ja-JP" sz="2000" b="1" dirty="0">
                <a:solidFill>
                  <a:srgbClr val="FF0000"/>
                </a:solidFill>
                <a:latin typeface="ＭＳ ゴシック" panose="020B0609070205080204" pitchFamily="49" charset="-128"/>
                <a:ea typeface="ＭＳ ゴシック" panose="020B0609070205080204" pitchFamily="49" charset="-128"/>
              </a:rPr>
              <a:t>&gt;</a:t>
            </a:r>
            <a:r>
              <a:rPr lang="en-US" altLang="ja-JP" sz="2000" b="1" dirty="0" err="1">
                <a:solidFill>
                  <a:srgbClr val="FF0000"/>
                </a:solidFill>
                <a:latin typeface="ＭＳ ゴシック" panose="020B0609070205080204" pitchFamily="49" charset="-128"/>
                <a:ea typeface="ＭＳ ゴシック" panose="020B0609070205080204" pitchFamily="49" charset="-128"/>
              </a:rPr>
              <a:t>joy_teleop</a:t>
            </a:r>
            <a:r>
              <a:rPr lang="en-US" altLang="ja-JP" sz="2000" b="1" dirty="0">
                <a:solidFill>
                  <a:srgbClr val="FF0000"/>
                </a:solidFill>
                <a:latin typeface="ＭＳ ゴシック" panose="020B0609070205080204" pitchFamily="49" charset="-128"/>
                <a:ea typeface="ＭＳ ゴシック" panose="020B0609070205080204" pitchFamily="49" charset="-128"/>
              </a:rPr>
              <a:t>&lt;/</a:t>
            </a:r>
            <a:r>
              <a:rPr lang="en-US" altLang="ja-JP" sz="2000" b="1" dirty="0" err="1">
                <a:solidFill>
                  <a:srgbClr val="FF0000"/>
                </a:solidFill>
                <a:latin typeface="ＭＳ ゴシック" panose="020B0609070205080204" pitchFamily="49" charset="-128"/>
                <a:ea typeface="ＭＳ ゴシック" panose="020B0609070205080204" pitchFamily="49" charset="-128"/>
              </a:rPr>
              <a:t>exec_depend</a:t>
            </a:r>
            <a:r>
              <a:rPr lang="en-US" altLang="ja-JP" sz="2000" b="1" dirty="0">
                <a:solidFill>
                  <a:srgbClr val="FF0000"/>
                </a:solidFill>
                <a:latin typeface="ＭＳ ゴシック" panose="020B0609070205080204" pitchFamily="49" charset="-128"/>
                <a:ea typeface="ＭＳ ゴシック" panose="020B0609070205080204" pitchFamily="49" charset="-128"/>
              </a:rPr>
              <a:t>&gt;</a:t>
            </a:r>
          </a:p>
          <a:p>
            <a:r>
              <a:rPr lang="en-US" altLang="ja-JP" sz="2000" b="1" dirty="0">
                <a:solidFill>
                  <a:srgbClr val="FF0000"/>
                </a:solidFill>
                <a:latin typeface="ＭＳ ゴシック" panose="020B0609070205080204" pitchFamily="49" charset="-128"/>
                <a:ea typeface="ＭＳ ゴシック" panose="020B0609070205080204" pitchFamily="49" charset="-128"/>
              </a:rPr>
              <a:t>&lt;</a:t>
            </a:r>
            <a:r>
              <a:rPr lang="en-US" altLang="ja-JP" sz="2000" b="1" dirty="0" err="1">
                <a:solidFill>
                  <a:srgbClr val="FF0000"/>
                </a:solidFill>
                <a:latin typeface="ＭＳ ゴシック" panose="020B0609070205080204" pitchFamily="49" charset="-128"/>
                <a:ea typeface="ＭＳ ゴシック" panose="020B0609070205080204" pitchFamily="49" charset="-128"/>
              </a:rPr>
              <a:t>exec_depend</a:t>
            </a:r>
            <a:r>
              <a:rPr lang="en-US" altLang="ja-JP" sz="2000" b="1" dirty="0">
                <a:solidFill>
                  <a:srgbClr val="FF0000"/>
                </a:solidFill>
                <a:latin typeface="ＭＳ ゴシック" panose="020B0609070205080204" pitchFamily="49" charset="-128"/>
                <a:ea typeface="ＭＳ ゴシック" panose="020B0609070205080204" pitchFamily="49" charset="-128"/>
              </a:rPr>
              <a:t>&gt;</a:t>
            </a:r>
            <a:r>
              <a:rPr lang="en-US" altLang="ja-JP" sz="2000" b="1" dirty="0" err="1">
                <a:solidFill>
                  <a:srgbClr val="FF0000"/>
                </a:solidFill>
                <a:latin typeface="ＭＳ ゴシック" panose="020B0609070205080204" pitchFamily="49" charset="-128"/>
                <a:ea typeface="ＭＳ ゴシック" panose="020B0609070205080204" pitchFamily="49" charset="-128"/>
              </a:rPr>
              <a:t>image_transport_plugins</a:t>
            </a:r>
            <a:r>
              <a:rPr lang="en-US" altLang="ja-JP" sz="2000" b="1" dirty="0">
                <a:solidFill>
                  <a:srgbClr val="FF0000"/>
                </a:solidFill>
                <a:latin typeface="ＭＳ ゴシック" panose="020B0609070205080204" pitchFamily="49" charset="-128"/>
                <a:ea typeface="ＭＳ ゴシック" panose="020B0609070205080204" pitchFamily="49" charset="-128"/>
              </a:rPr>
              <a:t>&lt;/</a:t>
            </a:r>
            <a:r>
              <a:rPr lang="en-US" altLang="ja-JP" sz="2000" b="1" dirty="0" err="1">
                <a:solidFill>
                  <a:srgbClr val="FF0000"/>
                </a:solidFill>
                <a:latin typeface="ＭＳ ゴシック" panose="020B0609070205080204" pitchFamily="49" charset="-128"/>
                <a:ea typeface="ＭＳ ゴシック" panose="020B0609070205080204" pitchFamily="49" charset="-128"/>
              </a:rPr>
              <a:t>exec_depend</a:t>
            </a:r>
            <a:r>
              <a:rPr lang="en-US" altLang="ja-JP" sz="2000" b="1" dirty="0">
                <a:solidFill>
                  <a:srgbClr val="FF0000"/>
                </a:solidFill>
                <a:latin typeface="ＭＳ ゴシック" panose="020B0609070205080204" pitchFamily="49" charset="-128"/>
                <a:ea typeface="ＭＳ ゴシック" panose="020B0609070205080204" pitchFamily="49" charset="-128"/>
              </a:rPr>
              <a:t>&gt;</a:t>
            </a:r>
          </a:p>
          <a:p>
            <a:r>
              <a:rPr lang="en-US" altLang="ja-JP" sz="2000" b="1" dirty="0">
                <a:solidFill>
                  <a:srgbClr val="FF0000"/>
                </a:solidFill>
                <a:latin typeface="ＭＳ ゴシック" panose="020B0609070205080204" pitchFamily="49" charset="-128"/>
                <a:ea typeface="ＭＳ ゴシック" panose="020B0609070205080204" pitchFamily="49" charset="-128"/>
              </a:rPr>
              <a:t>&lt;</a:t>
            </a:r>
            <a:r>
              <a:rPr lang="en-US" altLang="ja-JP" sz="2000" b="1" dirty="0" err="1">
                <a:solidFill>
                  <a:srgbClr val="FF0000"/>
                </a:solidFill>
                <a:latin typeface="ＭＳ ゴシック" panose="020B0609070205080204" pitchFamily="49" charset="-128"/>
                <a:ea typeface="ＭＳ ゴシック" panose="020B0609070205080204" pitchFamily="49" charset="-128"/>
              </a:rPr>
              <a:t>exec_depend</a:t>
            </a:r>
            <a:r>
              <a:rPr lang="en-US" altLang="ja-JP" sz="2000" b="1" dirty="0">
                <a:solidFill>
                  <a:srgbClr val="FF0000"/>
                </a:solidFill>
                <a:latin typeface="ＭＳ ゴシック" panose="020B0609070205080204" pitchFamily="49" charset="-128"/>
                <a:ea typeface="ＭＳ ゴシック" panose="020B0609070205080204" pitchFamily="49" charset="-128"/>
              </a:rPr>
              <a:t>&gt;</a:t>
            </a:r>
            <a:r>
              <a:rPr lang="en-US" altLang="ja-JP" sz="2000" b="1" dirty="0" err="1">
                <a:solidFill>
                  <a:srgbClr val="FF0000"/>
                </a:solidFill>
                <a:latin typeface="ＭＳ ゴシック" panose="020B0609070205080204" pitchFamily="49" charset="-128"/>
                <a:ea typeface="ＭＳ ゴシック" panose="020B0609070205080204" pitchFamily="49" charset="-128"/>
              </a:rPr>
              <a:t>xacro</a:t>
            </a:r>
            <a:r>
              <a:rPr lang="en-US" altLang="ja-JP" sz="2000" b="1" dirty="0">
                <a:solidFill>
                  <a:srgbClr val="FF0000"/>
                </a:solidFill>
                <a:latin typeface="ＭＳ ゴシック" panose="020B0609070205080204" pitchFamily="49" charset="-128"/>
                <a:ea typeface="ＭＳ ゴシック" panose="020B0609070205080204" pitchFamily="49" charset="-128"/>
              </a:rPr>
              <a:t>&lt;/</a:t>
            </a:r>
            <a:r>
              <a:rPr lang="en-US" altLang="ja-JP" sz="2000" b="1" dirty="0" err="1">
                <a:solidFill>
                  <a:srgbClr val="FF0000"/>
                </a:solidFill>
                <a:latin typeface="ＭＳ ゴシック" panose="020B0609070205080204" pitchFamily="49" charset="-128"/>
                <a:ea typeface="ＭＳ ゴシック" panose="020B0609070205080204" pitchFamily="49" charset="-128"/>
              </a:rPr>
              <a:t>exec_depend</a:t>
            </a:r>
            <a:r>
              <a:rPr lang="en-US" altLang="ja-JP" sz="2000" b="1" dirty="0">
                <a:solidFill>
                  <a:srgbClr val="FF0000"/>
                </a:solidFill>
                <a:latin typeface="ＭＳ ゴシック" panose="020B0609070205080204" pitchFamily="49" charset="-128"/>
                <a:ea typeface="ＭＳ ゴシック" panose="020B0609070205080204" pitchFamily="49" charset="-128"/>
              </a:rPr>
              <a:t>&gt;</a:t>
            </a:r>
          </a:p>
          <a:p>
            <a:endParaRPr lang="en-US" altLang="ja-JP" sz="2000" dirty="0">
              <a:latin typeface="ＭＳ ゴシック" panose="020B0609070205080204" pitchFamily="49" charset="-128"/>
              <a:ea typeface="ＭＳ ゴシック" panose="020B0609070205080204" pitchFamily="49" charset="-128"/>
            </a:endParaRPr>
          </a:p>
          <a:p>
            <a:r>
              <a:rPr lang="en-US" altLang="ja-JP" sz="2000" dirty="0">
                <a:latin typeface="ＭＳ ゴシック" panose="020B0609070205080204" pitchFamily="49" charset="-128"/>
                <a:ea typeface="ＭＳ ゴシック" panose="020B0609070205080204" pitchFamily="49" charset="-128"/>
              </a:rPr>
              <a:t>…</a:t>
            </a:r>
          </a:p>
        </p:txBody>
      </p:sp>
      <p:sp>
        <p:nvSpPr>
          <p:cNvPr id="8" name="テキスト ボックス 7">
            <a:extLst>
              <a:ext uri="{FF2B5EF4-FFF2-40B4-BE49-F238E27FC236}">
                <a16:creationId xmlns:a16="http://schemas.microsoft.com/office/drawing/2014/main" id="{AF89CF4A-CF8E-FCAB-29E5-BB7DFEEC09DC}"/>
              </a:ext>
            </a:extLst>
          </p:cNvPr>
          <p:cNvSpPr txBox="1"/>
          <p:nvPr/>
        </p:nvSpPr>
        <p:spPr>
          <a:xfrm>
            <a:off x="738017" y="1361955"/>
            <a:ext cx="5843266" cy="400110"/>
          </a:xfrm>
          <a:prstGeom prst="rect">
            <a:avLst/>
          </a:prstGeom>
          <a:noFill/>
        </p:spPr>
        <p:txBody>
          <a:bodyPr wrap="none" rtlCol="0">
            <a:spAutoFit/>
          </a:bodyPr>
          <a:lstStyle/>
          <a:p>
            <a:r>
              <a:rPr kumimoji="1" lang="en-US" altLang="ja-JP" sz="2000" dirty="0" err="1"/>
              <a:t>my_mobile_robot</a:t>
            </a:r>
            <a:r>
              <a:rPr kumimoji="1" lang="en-US" altLang="ja-JP" sz="2000" dirty="0"/>
              <a:t>/package.xml</a:t>
            </a:r>
            <a:r>
              <a:rPr kumimoji="1" lang="ja-JP" altLang="en-US" sz="2000" dirty="0"/>
              <a:t>に以下を追記する</a:t>
            </a:r>
          </a:p>
        </p:txBody>
      </p:sp>
      <p:sp>
        <p:nvSpPr>
          <p:cNvPr id="3" name="テキスト ボックス 2">
            <a:extLst>
              <a:ext uri="{FF2B5EF4-FFF2-40B4-BE49-F238E27FC236}">
                <a16:creationId xmlns:a16="http://schemas.microsoft.com/office/drawing/2014/main" id="{5963BC57-0567-B49C-205C-3095F9D08CBD}"/>
              </a:ext>
            </a:extLst>
          </p:cNvPr>
          <p:cNvSpPr txBox="1"/>
          <p:nvPr/>
        </p:nvSpPr>
        <p:spPr>
          <a:xfrm>
            <a:off x="705526" y="5761060"/>
            <a:ext cx="7607622" cy="646331"/>
          </a:xfrm>
          <a:prstGeom prst="rect">
            <a:avLst/>
          </a:prstGeom>
          <a:noFill/>
        </p:spPr>
        <p:txBody>
          <a:bodyPr wrap="square" rtlCol="0">
            <a:spAutoFit/>
          </a:bodyPr>
          <a:lstStyle/>
          <a:p>
            <a:r>
              <a:rPr lang="en-US" altLang="ja-JP" dirty="0"/>
              <a:t>※ </a:t>
            </a:r>
            <a:r>
              <a:rPr lang="en-US" altLang="ja-JP" dirty="0" err="1"/>
              <a:t>image_transport_plugins</a:t>
            </a:r>
            <a:r>
              <a:rPr lang="ja-JP" altLang="en-US" dirty="0"/>
              <a:t>については、最新の</a:t>
            </a:r>
            <a:r>
              <a:rPr lang="en-US" altLang="ja-JP" dirty="0" err="1"/>
              <a:t>choreonoid_ros</a:t>
            </a:r>
            <a:r>
              <a:rPr lang="ja-JP" altLang="en-US" dirty="0"/>
              <a:t>では同様の記述がされており、その場合はここに記述する必要はありません</a:t>
            </a:r>
            <a:endParaRPr kumimoji="1" lang="ja-JP" altLang="en-US" dirty="0"/>
          </a:p>
        </p:txBody>
      </p:sp>
    </p:spTree>
    <p:extLst>
      <p:ext uri="{BB962C8B-B14F-4D97-AF65-F5344CB8AC3E}">
        <p14:creationId xmlns:p14="http://schemas.microsoft.com/office/powerpoint/2010/main" val="1700673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CE2C9C7-F457-1F8B-A8B8-5F037C3CEBBC}"/>
              </a:ext>
            </a:extLst>
          </p:cNvPr>
          <p:cNvSpPr>
            <a:spLocks noGrp="1"/>
          </p:cNvSpPr>
          <p:nvPr>
            <p:ph type="title"/>
          </p:nvPr>
        </p:nvSpPr>
        <p:spPr/>
        <p:txBody>
          <a:bodyPr/>
          <a:lstStyle/>
          <a:p>
            <a:r>
              <a:rPr lang="en-US" altLang="ja-JP" dirty="0"/>
              <a:t>Part2</a:t>
            </a:r>
            <a:endParaRPr lang="ja-JP" altLang="en-US" dirty="0"/>
          </a:p>
        </p:txBody>
      </p:sp>
      <p:sp>
        <p:nvSpPr>
          <p:cNvPr id="5" name="テキスト プレースホルダー 4">
            <a:extLst>
              <a:ext uri="{FF2B5EF4-FFF2-40B4-BE49-F238E27FC236}">
                <a16:creationId xmlns:a16="http://schemas.microsoft.com/office/drawing/2014/main" id="{616369D9-0288-0BED-0D54-3C09D67435F6}"/>
              </a:ext>
            </a:extLst>
          </p:cNvPr>
          <p:cNvSpPr>
            <a:spLocks noGrp="1"/>
          </p:cNvSpPr>
          <p:nvPr>
            <p:ph type="body" idx="1"/>
          </p:nvPr>
        </p:nvSpPr>
        <p:spPr/>
        <p:txBody>
          <a:bodyPr/>
          <a:lstStyle/>
          <a:p>
            <a:r>
              <a:rPr lang="ja-JP" altLang="en-US" dirty="0"/>
              <a:t>環境構築</a:t>
            </a:r>
          </a:p>
        </p:txBody>
      </p:sp>
    </p:spTree>
    <p:extLst>
      <p:ext uri="{BB962C8B-B14F-4D97-AF65-F5344CB8AC3E}">
        <p14:creationId xmlns:p14="http://schemas.microsoft.com/office/powerpoint/2010/main" val="12759563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72EACB-9D0D-4777-E3D1-2D152824F8D5}"/>
              </a:ext>
            </a:extLst>
          </p:cNvPr>
          <p:cNvSpPr>
            <a:spLocks noGrp="1"/>
          </p:cNvSpPr>
          <p:nvPr>
            <p:ph type="title"/>
          </p:nvPr>
        </p:nvSpPr>
        <p:spPr>
          <a:xfrm>
            <a:off x="564855" y="137069"/>
            <a:ext cx="7886700" cy="1325563"/>
          </a:xfrm>
        </p:spPr>
        <p:txBody>
          <a:bodyPr>
            <a:normAutofit/>
          </a:bodyPr>
          <a:lstStyle/>
          <a:p>
            <a:r>
              <a:rPr kumimoji="1" lang="ja-JP" altLang="en-US" sz="4000" dirty="0"/>
              <a:t>依存パッケージのインストール</a:t>
            </a:r>
          </a:p>
        </p:txBody>
      </p:sp>
      <p:sp>
        <p:nvSpPr>
          <p:cNvPr id="6" name="テキスト ボックス 5">
            <a:extLst>
              <a:ext uri="{FF2B5EF4-FFF2-40B4-BE49-F238E27FC236}">
                <a16:creationId xmlns:a16="http://schemas.microsoft.com/office/drawing/2014/main" id="{CD892B16-5B23-4C5F-CB2C-2486F11F3714}"/>
              </a:ext>
            </a:extLst>
          </p:cNvPr>
          <p:cNvSpPr txBox="1"/>
          <p:nvPr/>
        </p:nvSpPr>
        <p:spPr>
          <a:xfrm>
            <a:off x="715998" y="2351136"/>
            <a:ext cx="7799352" cy="430887"/>
          </a:xfrm>
          <a:prstGeom prst="rect">
            <a:avLst/>
          </a:prstGeom>
          <a:noFill/>
          <a:ln>
            <a:solidFill>
              <a:schemeClr val="tx1"/>
            </a:solidFill>
          </a:ln>
        </p:spPr>
        <p:txBody>
          <a:bodyPr wrap="square" rtlCol="0">
            <a:spAutoFit/>
          </a:bodyPr>
          <a:lstStyle/>
          <a:p>
            <a:r>
              <a:rPr lang="en-US" altLang="ja-JP" sz="2200" dirty="0" err="1"/>
              <a:t>r</a:t>
            </a:r>
            <a:r>
              <a:rPr kumimoji="1" lang="en-US" altLang="ja-JP" sz="2200" dirty="0" err="1"/>
              <a:t>osdep</a:t>
            </a:r>
            <a:r>
              <a:rPr kumimoji="1" lang="en-US" altLang="ja-JP" sz="2200" dirty="0"/>
              <a:t> install </a:t>
            </a:r>
            <a:r>
              <a:rPr lang="en-US" altLang="ja-JP" sz="2200" dirty="0"/>
              <a:t>-y --</a:t>
            </a:r>
            <a:r>
              <a:rPr kumimoji="1" lang="en-US" altLang="ja-JP" sz="2200" dirty="0"/>
              <a:t>from-paths</a:t>
            </a:r>
            <a:r>
              <a:rPr lang="en-US" altLang="ja-JP" sz="2200" dirty="0"/>
              <a:t> </a:t>
            </a:r>
            <a:r>
              <a:rPr kumimoji="1" lang="en-US" altLang="ja-JP" sz="2200" dirty="0"/>
              <a:t>~/ros2_ws/</a:t>
            </a:r>
            <a:r>
              <a:rPr kumimoji="1" lang="en-US" altLang="ja-JP" sz="2200" dirty="0" err="1"/>
              <a:t>src</a:t>
            </a:r>
            <a:r>
              <a:rPr kumimoji="1" lang="en-US" altLang="ja-JP" sz="2200" dirty="0"/>
              <a:t> </a:t>
            </a:r>
            <a:r>
              <a:rPr lang="en-US" altLang="ja-JP" sz="2200" dirty="0"/>
              <a:t>--ignore-</a:t>
            </a:r>
            <a:r>
              <a:rPr lang="en-US" altLang="ja-JP" sz="2200" dirty="0" err="1"/>
              <a:t>src</a:t>
            </a:r>
            <a:endParaRPr kumimoji="1" lang="ja-JP" altLang="en-US" sz="2200" dirty="0"/>
          </a:p>
        </p:txBody>
      </p:sp>
      <p:sp>
        <p:nvSpPr>
          <p:cNvPr id="8" name="コンテンツ プレースホルダー 7">
            <a:extLst>
              <a:ext uri="{FF2B5EF4-FFF2-40B4-BE49-F238E27FC236}">
                <a16:creationId xmlns:a16="http://schemas.microsoft.com/office/drawing/2014/main" id="{0C96DB2E-BCFC-F6CA-EE7F-CAC080BA70F6}"/>
              </a:ext>
            </a:extLst>
          </p:cNvPr>
          <p:cNvSpPr>
            <a:spLocks noGrp="1"/>
          </p:cNvSpPr>
          <p:nvPr>
            <p:ph idx="1"/>
          </p:nvPr>
        </p:nvSpPr>
        <p:spPr>
          <a:xfrm>
            <a:off x="628650" y="1631945"/>
            <a:ext cx="7886700" cy="470711"/>
          </a:xfrm>
        </p:spPr>
        <p:txBody>
          <a:bodyPr>
            <a:normAutofit/>
          </a:bodyPr>
          <a:lstStyle/>
          <a:p>
            <a:pPr marL="0" indent="0">
              <a:buNone/>
            </a:pPr>
            <a:r>
              <a:rPr lang="en-US" altLang="ja-JP" sz="2400" dirty="0" err="1"/>
              <a:t>rosdep</a:t>
            </a:r>
            <a:r>
              <a:rPr lang="ja-JP" altLang="en-US" sz="2400" dirty="0"/>
              <a:t>を使用して必要なパッケージをインストールする</a:t>
            </a:r>
          </a:p>
        </p:txBody>
      </p:sp>
      <p:sp>
        <p:nvSpPr>
          <p:cNvPr id="10" name="テキスト ボックス 9">
            <a:extLst>
              <a:ext uri="{FF2B5EF4-FFF2-40B4-BE49-F238E27FC236}">
                <a16:creationId xmlns:a16="http://schemas.microsoft.com/office/drawing/2014/main" id="{10C2111B-243E-BC0E-0081-B687C31829F8}"/>
              </a:ext>
            </a:extLst>
          </p:cNvPr>
          <p:cNvSpPr txBox="1"/>
          <p:nvPr/>
        </p:nvSpPr>
        <p:spPr>
          <a:xfrm>
            <a:off x="821567" y="3034462"/>
            <a:ext cx="7217727" cy="3046988"/>
          </a:xfrm>
          <a:prstGeom prst="rect">
            <a:avLst/>
          </a:prstGeom>
          <a:noFill/>
        </p:spPr>
        <p:txBody>
          <a:bodyPr wrap="square" rtlCol="0">
            <a:spAutoFit/>
          </a:bodyPr>
          <a:lstStyle/>
          <a:p>
            <a:r>
              <a:rPr kumimoji="1" lang="en-US" altLang="ja-JP" sz="2400" dirty="0"/>
              <a:t>package.xml</a:t>
            </a:r>
            <a:r>
              <a:rPr kumimoji="1" lang="ja-JP" altLang="en-US" sz="2400" dirty="0"/>
              <a:t>に記述した</a:t>
            </a:r>
            <a:endParaRPr kumimoji="1" lang="en-US" altLang="ja-JP" sz="2400" dirty="0"/>
          </a:p>
          <a:p>
            <a:r>
              <a:rPr kumimoji="1" lang="ja-JP" altLang="en-US" sz="2400" dirty="0"/>
              <a:t>　・</a:t>
            </a:r>
            <a:r>
              <a:rPr kumimoji="1" lang="en-US" altLang="ja-JP" sz="2400" dirty="0" err="1"/>
              <a:t>rqt_robot_steering</a:t>
            </a:r>
            <a:endParaRPr kumimoji="1" lang="en-US" altLang="ja-JP" sz="2400" dirty="0"/>
          </a:p>
          <a:p>
            <a:r>
              <a:rPr kumimoji="1" lang="ja-JP" altLang="en-US" sz="2400" dirty="0"/>
              <a:t>　・</a:t>
            </a:r>
            <a:r>
              <a:rPr kumimoji="1" lang="en-US" altLang="ja-JP" sz="2400" dirty="0"/>
              <a:t>joy</a:t>
            </a:r>
          </a:p>
          <a:p>
            <a:r>
              <a:rPr lang="ja-JP" altLang="en-US" sz="2400" dirty="0"/>
              <a:t>　・</a:t>
            </a:r>
            <a:r>
              <a:rPr lang="en-US" altLang="ja-JP" sz="2400" dirty="0" err="1"/>
              <a:t>joy_teleop</a:t>
            </a:r>
            <a:endParaRPr lang="en-US" altLang="ja-JP" sz="2400" dirty="0"/>
          </a:p>
          <a:p>
            <a:r>
              <a:rPr lang="ja-JP" altLang="en-US" sz="2400" dirty="0"/>
              <a:t>　・</a:t>
            </a:r>
            <a:r>
              <a:rPr lang="en-US" altLang="ja-JP" sz="2400" dirty="0" err="1"/>
              <a:t>xacro</a:t>
            </a:r>
            <a:endParaRPr lang="en-US" altLang="ja-JP" sz="2400" dirty="0"/>
          </a:p>
          <a:p>
            <a:endParaRPr lang="en-US" altLang="ja-JP" sz="2400" dirty="0"/>
          </a:p>
          <a:p>
            <a:r>
              <a:rPr lang="ja-JP" altLang="en-US" sz="2400" dirty="0"/>
              <a:t>といったパッケージが（まだインストールされていなければ）インストールされる</a:t>
            </a:r>
            <a:endParaRPr kumimoji="1" lang="ja-JP" altLang="en-US" sz="2400" dirty="0"/>
          </a:p>
        </p:txBody>
      </p:sp>
    </p:spTree>
    <p:extLst>
      <p:ext uri="{BB962C8B-B14F-4D97-AF65-F5344CB8AC3E}">
        <p14:creationId xmlns:p14="http://schemas.microsoft.com/office/powerpoint/2010/main" val="290169797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BC5046-1629-7978-9264-12213E221804}"/>
              </a:ext>
            </a:extLst>
          </p:cNvPr>
          <p:cNvSpPr>
            <a:spLocks noGrp="1"/>
          </p:cNvSpPr>
          <p:nvPr>
            <p:ph type="title"/>
          </p:nvPr>
        </p:nvSpPr>
        <p:spPr>
          <a:xfrm>
            <a:off x="628650" y="304784"/>
            <a:ext cx="7886700" cy="1325563"/>
          </a:xfrm>
        </p:spPr>
        <p:txBody>
          <a:bodyPr/>
          <a:lstStyle/>
          <a:p>
            <a:r>
              <a:rPr lang="ja-JP" altLang="en-US" dirty="0"/>
              <a:t>依存パッケージの概要</a:t>
            </a:r>
            <a:endParaRPr kumimoji="1" lang="ja-JP" altLang="en-US" dirty="0"/>
          </a:p>
        </p:txBody>
      </p:sp>
      <p:graphicFrame>
        <p:nvGraphicFramePr>
          <p:cNvPr id="4" name="表 3">
            <a:extLst>
              <a:ext uri="{FF2B5EF4-FFF2-40B4-BE49-F238E27FC236}">
                <a16:creationId xmlns:a16="http://schemas.microsoft.com/office/drawing/2014/main" id="{A6A70845-61B4-41C8-7CC1-B05079D58458}"/>
              </a:ext>
            </a:extLst>
          </p:cNvPr>
          <p:cNvGraphicFramePr>
            <a:graphicFrameLocks noGrp="1"/>
          </p:cNvGraphicFramePr>
          <p:nvPr>
            <p:extLst>
              <p:ext uri="{D42A27DB-BD31-4B8C-83A1-F6EECF244321}">
                <p14:modId xmlns:p14="http://schemas.microsoft.com/office/powerpoint/2010/main" val="2138662358"/>
              </p:ext>
            </p:extLst>
          </p:nvPr>
        </p:nvGraphicFramePr>
        <p:xfrm>
          <a:off x="548727" y="1596590"/>
          <a:ext cx="8046546" cy="3617397"/>
        </p:xfrm>
        <a:graphic>
          <a:graphicData uri="http://schemas.openxmlformats.org/drawingml/2006/table">
            <a:tbl>
              <a:tblPr firstRow="1" bandRow="1">
                <a:tableStyleId>{5C22544A-7EE6-4342-B048-85BDC9FD1C3A}</a:tableStyleId>
              </a:tblPr>
              <a:tblGrid>
                <a:gridCol w="1934542">
                  <a:extLst>
                    <a:ext uri="{9D8B030D-6E8A-4147-A177-3AD203B41FA5}">
                      <a16:colId xmlns:a16="http://schemas.microsoft.com/office/drawing/2014/main" val="1644742830"/>
                    </a:ext>
                  </a:extLst>
                </a:gridCol>
                <a:gridCol w="4061421">
                  <a:extLst>
                    <a:ext uri="{9D8B030D-6E8A-4147-A177-3AD203B41FA5}">
                      <a16:colId xmlns:a16="http://schemas.microsoft.com/office/drawing/2014/main" val="2700001727"/>
                    </a:ext>
                  </a:extLst>
                </a:gridCol>
                <a:gridCol w="2050583">
                  <a:extLst>
                    <a:ext uri="{9D8B030D-6E8A-4147-A177-3AD203B41FA5}">
                      <a16:colId xmlns:a16="http://schemas.microsoft.com/office/drawing/2014/main" val="4097580448"/>
                    </a:ext>
                  </a:extLst>
                </a:gridCol>
              </a:tblGrid>
              <a:tr h="435267">
                <a:tc>
                  <a:txBody>
                    <a:bodyPr/>
                    <a:lstStyle/>
                    <a:p>
                      <a:pPr algn="l"/>
                      <a:r>
                        <a:rPr kumimoji="1" lang="ja-JP" altLang="en-US" sz="1600" dirty="0"/>
                        <a:t>パッケージ</a:t>
                      </a:r>
                    </a:p>
                  </a:txBody>
                  <a:tcPr anchor="ctr"/>
                </a:tc>
                <a:tc>
                  <a:txBody>
                    <a:bodyPr/>
                    <a:lstStyle/>
                    <a:p>
                      <a:pPr algn="l"/>
                      <a:r>
                        <a:rPr kumimoji="1" lang="ja-JP" altLang="en-US" sz="1600" dirty="0"/>
                        <a:t>概要</a:t>
                      </a:r>
                    </a:p>
                  </a:txBody>
                  <a:tcPr anchor="ctr"/>
                </a:tc>
                <a:tc>
                  <a:txBody>
                    <a:bodyPr/>
                    <a:lstStyle/>
                    <a:p>
                      <a:pPr algn="l"/>
                      <a:r>
                        <a:rPr kumimoji="1" lang="ja-JP" altLang="en-US" sz="1600" dirty="0"/>
                        <a:t>本チュートリアルで必要となる</a:t>
                      </a:r>
                      <a:r>
                        <a:rPr kumimoji="1" lang="en-US" altLang="ja-JP" sz="1600" dirty="0"/>
                        <a:t>Part</a:t>
                      </a:r>
                      <a:endParaRPr kumimoji="1" lang="ja-JP" altLang="en-US" sz="1600" dirty="0"/>
                    </a:p>
                  </a:txBody>
                  <a:tcPr anchor="ctr"/>
                </a:tc>
                <a:extLst>
                  <a:ext uri="{0D108BD9-81ED-4DB2-BD59-A6C34878D82A}">
                    <a16:rowId xmlns:a16="http://schemas.microsoft.com/office/drawing/2014/main" val="4084960455"/>
                  </a:ext>
                </a:extLst>
              </a:tr>
              <a:tr h="435267">
                <a:tc>
                  <a:txBody>
                    <a:bodyPr/>
                    <a:lstStyle/>
                    <a:p>
                      <a:r>
                        <a:rPr kumimoji="1" lang="en-US" altLang="ja-JP" sz="1600" dirty="0" err="1"/>
                        <a:t>rqt_robot_steering</a:t>
                      </a:r>
                      <a:endParaRPr kumimoji="1" lang="ja-JP" altLang="en-US" sz="1600" dirty="0"/>
                    </a:p>
                  </a:txBody>
                  <a:tcPr/>
                </a:tc>
                <a:tc>
                  <a:txBody>
                    <a:bodyPr/>
                    <a:lstStyle/>
                    <a:p>
                      <a:r>
                        <a:rPr lang="en-US" altLang="ja-JP" sz="1600" dirty="0"/>
                        <a:t>Twist</a:t>
                      </a:r>
                      <a:r>
                        <a:rPr lang="ja-JP" altLang="en-US" sz="1600" dirty="0"/>
                        <a:t>メッセージを</a:t>
                      </a:r>
                      <a:r>
                        <a:rPr lang="en-US" altLang="ja-JP" sz="1600" dirty="0"/>
                        <a:t>publish</a:t>
                      </a:r>
                      <a:r>
                        <a:rPr lang="ja-JP" altLang="en-US" sz="1600" dirty="0"/>
                        <a:t>する</a:t>
                      </a:r>
                      <a:r>
                        <a:rPr lang="en-US" altLang="ja-JP" sz="1600" dirty="0"/>
                        <a:t>GUI</a:t>
                      </a:r>
                      <a:r>
                        <a:rPr lang="ja-JP" altLang="en-US" sz="1600" dirty="0"/>
                        <a:t>ツール</a:t>
                      </a:r>
                      <a:endParaRPr kumimoji="1" lang="ja-JP" altLang="en-US" sz="1600" dirty="0"/>
                    </a:p>
                  </a:txBody>
                  <a:tcPr/>
                </a:tc>
                <a:tc>
                  <a:txBody>
                    <a:bodyPr/>
                    <a:lstStyle/>
                    <a:p>
                      <a:r>
                        <a:rPr kumimoji="1" lang="en-US" altLang="ja-JP" sz="1800" dirty="0"/>
                        <a:t>Part8</a:t>
                      </a:r>
                      <a:r>
                        <a:rPr kumimoji="1" lang="ja-JP" altLang="en-US" sz="1800" dirty="0"/>
                        <a:t> </a:t>
                      </a:r>
                      <a:r>
                        <a:rPr kumimoji="1" lang="en-US" altLang="ja-JP" sz="1800" dirty="0"/>
                        <a:t>(</a:t>
                      </a:r>
                      <a:r>
                        <a:rPr kumimoji="1" lang="ja-JP" altLang="en-US" sz="1800" dirty="0"/>
                        <a:t>本パート</a:t>
                      </a:r>
                      <a:r>
                        <a:rPr kumimoji="1" lang="en-US" altLang="ja-JP" sz="1800" dirty="0"/>
                        <a:t>)</a:t>
                      </a:r>
                      <a:endParaRPr kumimoji="1" lang="ja-JP" altLang="en-US" sz="1800" dirty="0"/>
                    </a:p>
                  </a:txBody>
                  <a:tcPr/>
                </a:tc>
                <a:extLst>
                  <a:ext uri="{0D108BD9-81ED-4DB2-BD59-A6C34878D82A}">
                    <a16:rowId xmlns:a16="http://schemas.microsoft.com/office/drawing/2014/main" val="2455390306"/>
                  </a:ext>
                </a:extLst>
              </a:tr>
              <a:tr h="621810">
                <a:tc>
                  <a:txBody>
                    <a:bodyPr/>
                    <a:lstStyle/>
                    <a:p>
                      <a:r>
                        <a:rPr kumimoji="1" lang="en-US" altLang="ja-JP" sz="1600" dirty="0"/>
                        <a:t>joy</a:t>
                      </a:r>
                      <a:endParaRPr kumimoji="1" lang="ja-JP"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dirty="0"/>
                        <a:t>ゲームパッドデバイスの状態を読み込んで</a:t>
                      </a:r>
                      <a:r>
                        <a:rPr lang="en-US" altLang="ja-JP" sz="1600" dirty="0"/>
                        <a:t>Joy</a:t>
                      </a:r>
                      <a:r>
                        <a:rPr lang="ja-JP" altLang="en-US" sz="1600" dirty="0"/>
                        <a:t>メッセージとして</a:t>
                      </a:r>
                      <a:r>
                        <a:rPr lang="en-US" altLang="ja-JP" sz="1600" dirty="0"/>
                        <a:t>publish</a:t>
                      </a:r>
                      <a:r>
                        <a:rPr lang="ja-JP" altLang="en-US" sz="1600" dirty="0"/>
                        <a:t>するノード</a:t>
                      </a:r>
                      <a:endParaRPr lang="en-US" altLang="ja-JP" sz="1600" dirty="0"/>
                    </a:p>
                  </a:txBody>
                  <a:tcPr/>
                </a:tc>
                <a:tc rowSpan="2">
                  <a:txBody>
                    <a:bodyPr/>
                    <a:lstStyle/>
                    <a:p>
                      <a:r>
                        <a:rPr kumimoji="1" lang="en-US" altLang="ja-JP" sz="1600" dirty="0"/>
                        <a:t>Part10:</a:t>
                      </a:r>
                    </a:p>
                    <a:p>
                      <a:r>
                        <a:rPr kumimoji="1" lang="ja-JP" altLang="en-US" sz="1600" dirty="0"/>
                        <a:t>ゲームパッドによる操作</a:t>
                      </a:r>
                    </a:p>
                  </a:txBody>
                  <a:tcPr/>
                </a:tc>
                <a:extLst>
                  <a:ext uri="{0D108BD9-81ED-4DB2-BD59-A6C34878D82A}">
                    <a16:rowId xmlns:a16="http://schemas.microsoft.com/office/drawing/2014/main" val="3120357522"/>
                  </a:ext>
                </a:extLst>
              </a:tr>
              <a:tr h="435267">
                <a:tc>
                  <a:txBody>
                    <a:bodyPr/>
                    <a:lstStyle/>
                    <a:p>
                      <a:r>
                        <a:rPr kumimoji="1" lang="en-US" altLang="ja-JP" sz="1600" dirty="0" err="1"/>
                        <a:t>joy_teleop</a:t>
                      </a:r>
                      <a:endParaRPr kumimoji="1" lang="ja-JP" altLang="en-US" sz="1600" dirty="0"/>
                    </a:p>
                  </a:txBody>
                  <a:tcPr/>
                </a:tc>
                <a:tc>
                  <a:txBody>
                    <a:bodyPr/>
                    <a:lstStyle/>
                    <a:p>
                      <a:r>
                        <a:rPr kumimoji="1" lang="en-US" altLang="ja-JP" sz="1600" dirty="0"/>
                        <a:t>Joy</a:t>
                      </a:r>
                      <a:r>
                        <a:rPr kumimoji="1" lang="ja-JP" altLang="en-US" sz="1600" dirty="0"/>
                        <a:t>メッセージを</a:t>
                      </a:r>
                      <a:r>
                        <a:rPr kumimoji="1" lang="en-US" altLang="ja-JP" sz="1600" dirty="0"/>
                        <a:t>Twist</a:t>
                      </a:r>
                      <a:r>
                        <a:rPr kumimoji="1" lang="ja-JP" altLang="en-US" sz="1600" dirty="0"/>
                        <a:t>メッセージに変換するノード</a:t>
                      </a:r>
                    </a:p>
                  </a:txBody>
                  <a:tcPr/>
                </a:tc>
                <a:tc vMerge="1">
                  <a:txBody>
                    <a:bodyPr/>
                    <a:lstStyle/>
                    <a:p>
                      <a:endParaRPr kumimoji="1" lang="ja-JP" altLang="en-US" dirty="0"/>
                    </a:p>
                  </a:txBody>
                  <a:tcPr/>
                </a:tc>
                <a:extLst>
                  <a:ext uri="{0D108BD9-81ED-4DB2-BD59-A6C34878D82A}">
                    <a16:rowId xmlns:a16="http://schemas.microsoft.com/office/drawing/2014/main" val="333828593"/>
                  </a:ext>
                </a:extLst>
              </a:tr>
              <a:tr h="621810">
                <a:tc>
                  <a:txBody>
                    <a:bodyPr/>
                    <a:lstStyle/>
                    <a:p>
                      <a:r>
                        <a:rPr kumimoji="1" lang="en-US" altLang="ja-JP" sz="1600" dirty="0" err="1"/>
                        <a:t>image_transport</a:t>
                      </a:r>
                      <a:r>
                        <a:rPr kumimoji="1" lang="en-US" altLang="ja-JP" sz="1600" dirty="0"/>
                        <a:t>_</a:t>
                      </a:r>
                    </a:p>
                    <a:p>
                      <a:r>
                        <a:rPr kumimoji="1" lang="en-US" altLang="ja-JP" sz="1600" dirty="0"/>
                        <a:t>plugins</a:t>
                      </a:r>
                      <a:endParaRPr kumimoji="1" lang="ja-JP" altLang="en-US" sz="1600" dirty="0"/>
                    </a:p>
                  </a:txBody>
                  <a:tcPr/>
                </a:tc>
                <a:tc>
                  <a:txBody>
                    <a:bodyPr/>
                    <a:lstStyle/>
                    <a:p>
                      <a:r>
                        <a:rPr kumimoji="1" lang="ja-JP" altLang="en-US" sz="1600" dirty="0"/>
                        <a:t>画像データを</a:t>
                      </a:r>
                      <a:r>
                        <a:rPr kumimoji="1" lang="en-US" altLang="ja-JP" sz="1600" dirty="0"/>
                        <a:t>publish</a:t>
                      </a:r>
                      <a:r>
                        <a:rPr kumimoji="1" lang="ja-JP" altLang="en-US" sz="1600" dirty="0"/>
                        <a:t>する</a:t>
                      </a:r>
                      <a:r>
                        <a:rPr kumimoji="1" lang="en-US" altLang="ja-JP" sz="1600" dirty="0" err="1"/>
                        <a:t>image_transport</a:t>
                      </a:r>
                      <a:r>
                        <a:rPr kumimoji="1" lang="ja-JP" altLang="en-US" sz="1600" dirty="0"/>
                        <a:t>機能のプラグイン（通信時の画像圧縮等に対応）</a:t>
                      </a:r>
                    </a:p>
                  </a:txBody>
                  <a:tcPr/>
                </a:tc>
                <a:tc>
                  <a:txBody>
                    <a:bodyPr/>
                    <a:lstStyle/>
                    <a:p>
                      <a:r>
                        <a:rPr kumimoji="1" lang="en-US" altLang="ja-JP" sz="1600" dirty="0"/>
                        <a:t>Part15: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dirty="0"/>
                        <a:t>ROS</a:t>
                      </a:r>
                      <a:r>
                        <a:rPr lang="ja-JP" altLang="en-US" sz="1600" dirty="0"/>
                        <a:t>通信を用いた状態の出力</a:t>
                      </a:r>
                    </a:p>
                  </a:txBody>
                  <a:tcPr/>
                </a:tc>
                <a:extLst>
                  <a:ext uri="{0D108BD9-81ED-4DB2-BD59-A6C34878D82A}">
                    <a16:rowId xmlns:a16="http://schemas.microsoft.com/office/drawing/2014/main" val="3226071058"/>
                  </a:ext>
                </a:extLst>
              </a:tr>
              <a:tr h="435267">
                <a:tc>
                  <a:txBody>
                    <a:bodyPr/>
                    <a:lstStyle/>
                    <a:p>
                      <a:r>
                        <a:rPr kumimoji="1" lang="en-US" altLang="ja-JP" sz="1600" dirty="0" err="1"/>
                        <a:t>xacro</a:t>
                      </a:r>
                      <a:endParaRPr kumimoji="1" lang="ja-JP" altLang="en-US" sz="1600" dirty="0"/>
                    </a:p>
                  </a:txBody>
                  <a:tcPr/>
                </a:tc>
                <a:tc>
                  <a:txBody>
                    <a:bodyPr/>
                    <a:lstStyle/>
                    <a:p>
                      <a:r>
                        <a:rPr kumimoji="1" lang="en-US" altLang="ja-JP" sz="1600" dirty="0"/>
                        <a:t>ROS</a:t>
                      </a:r>
                      <a:r>
                        <a:rPr kumimoji="1" lang="ja-JP" altLang="en-US" sz="1600" dirty="0"/>
                        <a:t>のモデルファイルのテキストを処理するコマンド</a:t>
                      </a:r>
                    </a:p>
                  </a:txBody>
                  <a:tcPr/>
                </a:tc>
                <a:tc>
                  <a:txBody>
                    <a:bodyPr/>
                    <a:lstStyle/>
                    <a:p>
                      <a:r>
                        <a:rPr kumimoji="1" lang="en-US" altLang="ja-JP" sz="1600" dirty="0"/>
                        <a:t>Part17: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dirty="0" err="1"/>
                        <a:t>Rviz</a:t>
                      </a:r>
                      <a:r>
                        <a:rPr lang="ja-JP" altLang="en-US" sz="1600" dirty="0"/>
                        <a:t>による可視化</a:t>
                      </a:r>
                    </a:p>
                  </a:txBody>
                  <a:tcPr/>
                </a:tc>
                <a:extLst>
                  <a:ext uri="{0D108BD9-81ED-4DB2-BD59-A6C34878D82A}">
                    <a16:rowId xmlns:a16="http://schemas.microsoft.com/office/drawing/2014/main" val="721861087"/>
                  </a:ext>
                </a:extLst>
              </a:tr>
            </a:tbl>
          </a:graphicData>
        </a:graphic>
      </p:graphicFrame>
    </p:spTree>
    <p:extLst>
      <p:ext uri="{BB962C8B-B14F-4D97-AF65-F5344CB8AC3E}">
        <p14:creationId xmlns:p14="http://schemas.microsoft.com/office/powerpoint/2010/main" val="40098055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80BAD9-CC47-107C-45FD-05E37B9A36C4}"/>
              </a:ext>
            </a:extLst>
          </p:cNvPr>
          <p:cNvSpPr>
            <a:spLocks noGrp="1"/>
          </p:cNvSpPr>
          <p:nvPr>
            <p:ph type="title"/>
          </p:nvPr>
        </p:nvSpPr>
        <p:spPr/>
        <p:txBody>
          <a:bodyPr>
            <a:normAutofit/>
          </a:bodyPr>
          <a:lstStyle/>
          <a:p>
            <a:r>
              <a:rPr kumimoji="1" lang="en-US" altLang="ja-JP" sz="3200" dirty="0"/>
              <a:t>MobileRobotDriverController.cpp</a:t>
            </a:r>
            <a:r>
              <a:rPr kumimoji="1" lang="ja-JP" altLang="en-US" sz="3200" dirty="0"/>
              <a:t>の準備</a:t>
            </a:r>
          </a:p>
        </p:txBody>
      </p:sp>
      <p:sp>
        <p:nvSpPr>
          <p:cNvPr id="3" name="コンテンツ プレースホルダー 2">
            <a:extLst>
              <a:ext uri="{FF2B5EF4-FFF2-40B4-BE49-F238E27FC236}">
                <a16:creationId xmlns:a16="http://schemas.microsoft.com/office/drawing/2014/main" id="{9126C04C-22A6-5C64-B24C-96DC33BDBDD9}"/>
              </a:ext>
            </a:extLst>
          </p:cNvPr>
          <p:cNvSpPr>
            <a:spLocks noGrp="1"/>
          </p:cNvSpPr>
          <p:nvPr>
            <p:ph idx="1"/>
          </p:nvPr>
        </p:nvSpPr>
        <p:spPr>
          <a:xfrm>
            <a:off x="628650" y="1805592"/>
            <a:ext cx="7886700" cy="1025799"/>
          </a:xfrm>
        </p:spPr>
        <p:txBody>
          <a:bodyPr>
            <a:normAutofit/>
          </a:bodyPr>
          <a:lstStyle/>
          <a:p>
            <a:r>
              <a:rPr kumimoji="1" lang="en-US" altLang="ja-JP" dirty="0"/>
              <a:t>“</a:t>
            </a:r>
            <a:r>
              <a:rPr kumimoji="1" lang="en-US" altLang="ja-JP" dirty="0" err="1"/>
              <a:t>my_mobile_robot</a:t>
            </a:r>
            <a:r>
              <a:rPr kumimoji="1" lang="en-US" altLang="ja-JP" dirty="0"/>
              <a:t>” </a:t>
            </a:r>
            <a:r>
              <a:rPr kumimoji="1" lang="ja-JP" altLang="en-US" dirty="0"/>
              <a:t>の</a:t>
            </a:r>
            <a:r>
              <a:rPr kumimoji="1" lang="en-US" altLang="ja-JP" dirty="0" err="1"/>
              <a:t>src</a:t>
            </a:r>
            <a:r>
              <a:rPr kumimoji="1" lang="ja-JP" altLang="en-US" dirty="0"/>
              <a:t>ディレクトリで</a:t>
            </a:r>
            <a:endParaRPr kumimoji="1" lang="en-US" altLang="ja-JP" dirty="0"/>
          </a:p>
          <a:p>
            <a:pPr marL="0" indent="0">
              <a:buNone/>
            </a:pPr>
            <a:r>
              <a:rPr lang="en-US" altLang="ja-JP" dirty="0"/>
              <a:t>  </a:t>
            </a:r>
            <a:r>
              <a:rPr kumimoji="1" lang="ja-JP" altLang="en-US" dirty="0"/>
              <a:t>ソースファイルをコピーして、エディタで開く</a:t>
            </a:r>
          </a:p>
        </p:txBody>
      </p:sp>
      <p:sp>
        <p:nvSpPr>
          <p:cNvPr id="4" name="テキスト ボックス 3">
            <a:extLst>
              <a:ext uri="{FF2B5EF4-FFF2-40B4-BE49-F238E27FC236}">
                <a16:creationId xmlns:a16="http://schemas.microsoft.com/office/drawing/2014/main" id="{D26E4ACD-015B-33EE-4D97-8C2F2FC4EC74}"/>
              </a:ext>
            </a:extLst>
          </p:cNvPr>
          <p:cNvSpPr txBox="1"/>
          <p:nvPr/>
        </p:nvSpPr>
        <p:spPr>
          <a:xfrm>
            <a:off x="628649" y="3265536"/>
            <a:ext cx="7958355" cy="1015663"/>
          </a:xfrm>
          <a:prstGeom prst="rect">
            <a:avLst/>
          </a:prstGeom>
          <a:noFill/>
          <a:ln>
            <a:solidFill>
              <a:schemeClr val="tx1"/>
            </a:solidFill>
          </a:ln>
        </p:spPr>
        <p:txBody>
          <a:bodyPr wrap="square" rtlCol="0">
            <a:spAutoFit/>
          </a:bodyPr>
          <a:lstStyle/>
          <a:p>
            <a:r>
              <a:rPr kumimoji="1" lang="en-US" altLang="ja-JP" sz="2000" dirty="0">
                <a:latin typeface="ＭＳ ゴシック" panose="020B0609070205080204" pitchFamily="49" charset="-128"/>
                <a:ea typeface="ＭＳ ゴシック" panose="020B0609070205080204" pitchFamily="49" charset="-128"/>
              </a:rPr>
              <a:t>cd ~/ros2_ws/</a:t>
            </a:r>
            <a:r>
              <a:rPr kumimoji="1" lang="en-US" altLang="ja-JP" sz="2000" dirty="0" err="1">
                <a:latin typeface="ＭＳ ゴシック" panose="020B0609070205080204" pitchFamily="49" charset="-128"/>
                <a:ea typeface="ＭＳ ゴシック" panose="020B0609070205080204" pitchFamily="49" charset="-128"/>
              </a:rPr>
              <a:t>src</a:t>
            </a:r>
            <a:r>
              <a:rPr kumimoji="1" lang="en-US" altLang="ja-JP" sz="2000" dirty="0">
                <a:latin typeface="ＭＳ ゴシック" panose="020B0609070205080204" pitchFamily="49" charset="-128"/>
                <a:ea typeface="ＭＳ ゴシック" panose="020B0609070205080204" pitchFamily="49" charset="-128"/>
              </a:rPr>
              <a:t>/</a:t>
            </a:r>
            <a:r>
              <a:rPr kumimoji="1" lang="en-US" altLang="ja-JP" sz="2000" dirty="0" err="1">
                <a:latin typeface="ＭＳ ゴシック" panose="020B0609070205080204" pitchFamily="49" charset="-128"/>
                <a:ea typeface="ＭＳ ゴシック" panose="020B0609070205080204" pitchFamily="49" charset="-128"/>
              </a:rPr>
              <a:t>my_mobile_robot</a:t>
            </a:r>
            <a:r>
              <a:rPr kumimoji="1" lang="en-US" altLang="ja-JP" sz="2000" dirty="0">
                <a:latin typeface="ＭＳ ゴシック" panose="020B0609070205080204" pitchFamily="49" charset="-128"/>
                <a:ea typeface="ＭＳ ゴシック" panose="020B0609070205080204" pitchFamily="49" charset="-128"/>
              </a:rPr>
              <a:t>/</a:t>
            </a:r>
            <a:r>
              <a:rPr kumimoji="1" lang="en-US" altLang="ja-JP" sz="2000" dirty="0" err="1">
                <a:latin typeface="ＭＳ ゴシック" panose="020B0609070205080204" pitchFamily="49" charset="-128"/>
                <a:ea typeface="ＭＳ ゴシック" panose="020B0609070205080204" pitchFamily="49" charset="-128"/>
              </a:rPr>
              <a:t>src</a:t>
            </a:r>
            <a:endParaRPr kumimoji="1" lang="en-US" altLang="ja-JP" sz="2000" dirty="0">
              <a:latin typeface="ＭＳ ゴシック" panose="020B0609070205080204" pitchFamily="49" charset="-128"/>
              <a:ea typeface="ＭＳ ゴシック" panose="020B0609070205080204" pitchFamily="49" charset="-128"/>
            </a:endParaRPr>
          </a:p>
          <a:p>
            <a:r>
              <a:rPr lang="en-US" altLang="ja-JP" sz="2000" dirty="0">
                <a:latin typeface="ＭＳ ゴシック" panose="020B0609070205080204" pitchFamily="49" charset="-128"/>
                <a:ea typeface="ＭＳ ゴシック" panose="020B0609070205080204" pitchFamily="49" charset="-128"/>
              </a:rPr>
              <a:t>cp MobileRobotDriveTester.cpp MobileRobotDriverController.cpp</a:t>
            </a:r>
          </a:p>
          <a:p>
            <a:r>
              <a:rPr kumimoji="1" lang="en-US" altLang="ja-JP" sz="2000" dirty="0" err="1">
                <a:latin typeface="ＭＳ ゴシック" panose="020B0609070205080204" pitchFamily="49" charset="-128"/>
                <a:ea typeface="ＭＳ ゴシック" panose="020B0609070205080204" pitchFamily="49" charset="-128"/>
              </a:rPr>
              <a:t>gedit</a:t>
            </a:r>
            <a:r>
              <a:rPr kumimoji="1" lang="en-US" altLang="ja-JP" sz="2000" dirty="0">
                <a:latin typeface="ＭＳ ゴシック" panose="020B0609070205080204" pitchFamily="49" charset="-128"/>
                <a:ea typeface="ＭＳ ゴシック" panose="020B0609070205080204" pitchFamily="49" charset="-128"/>
              </a:rPr>
              <a:t> MobileRobotDriveController.cpp</a:t>
            </a:r>
            <a:endParaRPr kumimoji="1" lang="ja-JP" altLang="en-US" sz="2000" dirty="0">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31565026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BC0840-0225-0246-C81A-0D7A74DD6440}"/>
              </a:ext>
            </a:extLst>
          </p:cNvPr>
          <p:cNvSpPr>
            <a:spLocks noGrp="1"/>
          </p:cNvSpPr>
          <p:nvPr>
            <p:ph type="title"/>
          </p:nvPr>
        </p:nvSpPr>
        <p:spPr/>
        <p:txBody>
          <a:bodyPr/>
          <a:lstStyle/>
          <a:p>
            <a:r>
              <a:rPr kumimoji="1" lang="en-US" altLang="ja-JP" dirty="0" err="1"/>
              <a:t>rclcpp</a:t>
            </a:r>
            <a:r>
              <a:rPr kumimoji="1" lang="ja-JP" altLang="en-US" dirty="0"/>
              <a:t>ライブラリ</a:t>
            </a:r>
          </a:p>
        </p:txBody>
      </p:sp>
      <p:sp>
        <p:nvSpPr>
          <p:cNvPr id="3" name="コンテンツ プレースホルダー 2">
            <a:extLst>
              <a:ext uri="{FF2B5EF4-FFF2-40B4-BE49-F238E27FC236}">
                <a16:creationId xmlns:a16="http://schemas.microsoft.com/office/drawing/2014/main" id="{DF74FCBC-84DC-11D8-9C5D-C3204BC1B07B}"/>
              </a:ext>
            </a:extLst>
          </p:cNvPr>
          <p:cNvSpPr>
            <a:spLocks noGrp="1"/>
          </p:cNvSpPr>
          <p:nvPr>
            <p:ph idx="1"/>
          </p:nvPr>
        </p:nvSpPr>
        <p:spPr/>
        <p:txBody>
          <a:bodyPr/>
          <a:lstStyle/>
          <a:p>
            <a:r>
              <a:rPr kumimoji="1" lang="en-US" altLang="ja-JP" dirty="0"/>
              <a:t>ROS</a:t>
            </a:r>
            <a:r>
              <a:rPr kumimoji="1" lang="ja-JP" altLang="en-US" dirty="0"/>
              <a:t>クライアントライブラリの</a:t>
            </a:r>
            <a:r>
              <a:rPr kumimoji="1" lang="en-US" altLang="ja-JP" dirty="0"/>
              <a:t>C++</a:t>
            </a:r>
            <a:r>
              <a:rPr kumimoji="1" lang="ja-JP" altLang="en-US" dirty="0"/>
              <a:t>版</a:t>
            </a:r>
            <a:endParaRPr kumimoji="1" lang="en-US" altLang="ja-JP" dirty="0"/>
          </a:p>
          <a:p>
            <a:r>
              <a:rPr lang="en-US" altLang="ja-JP" dirty="0"/>
              <a:t>C++</a:t>
            </a:r>
            <a:r>
              <a:rPr lang="ja-JP" altLang="en-US" dirty="0"/>
              <a:t>で</a:t>
            </a:r>
            <a:r>
              <a:rPr lang="en-US" altLang="ja-JP" dirty="0"/>
              <a:t>ROS</a:t>
            </a:r>
            <a:r>
              <a:rPr lang="ja-JP" altLang="en-US" dirty="0"/>
              <a:t>の通信処理などを利用できる</a:t>
            </a:r>
            <a:endParaRPr lang="en-US" altLang="ja-JP" dirty="0"/>
          </a:p>
          <a:p>
            <a:r>
              <a:rPr kumimoji="1" lang="en-US" altLang="ja-JP" dirty="0"/>
              <a:t>ROS 1</a:t>
            </a:r>
            <a:r>
              <a:rPr kumimoji="1" lang="ja-JP" altLang="en-US" dirty="0"/>
              <a:t>の</a:t>
            </a:r>
            <a:r>
              <a:rPr kumimoji="1" lang="en-US" altLang="ja-JP" dirty="0" err="1"/>
              <a:t>roscpp</a:t>
            </a:r>
            <a:r>
              <a:rPr kumimoji="1" lang="ja-JP" altLang="en-US" dirty="0"/>
              <a:t>ライブラリと同じ位置づけ</a:t>
            </a:r>
            <a:endParaRPr kumimoji="1" lang="en-US" altLang="ja-JP" dirty="0"/>
          </a:p>
          <a:p>
            <a:pPr lvl="1"/>
            <a:r>
              <a:rPr lang="ja-JP" altLang="en-US" dirty="0"/>
              <a:t>ただし</a:t>
            </a:r>
            <a:r>
              <a:rPr lang="en-US" altLang="ja-JP" dirty="0"/>
              <a:t>API</a:t>
            </a:r>
            <a:r>
              <a:rPr lang="ja-JP" altLang="en-US" dirty="0"/>
              <a:t>は異なる</a:t>
            </a:r>
            <a:endParaRPr kumimoji="1" lang="en-US" altLang="ja-JP" dirty="0"/>
          </a:p>
          <a:p>
            <a:r>
              <a:rPr kumimoji="1" lang="ja-JP" altLang="en-US" dirty="0"/>
              <a:t>コントローラの実装に利用する</a:t>
            </a:r>
            <a:endParaRPr kumimoji="1" lang="en-US" altLang="ja-JP" dirty="0"/>
          </a:p>
          <a:p>
            <a:endParaRPr lang="en-US" altLang="ja-JP" dirty="0"/>
          </a:p>
          <a:p>
            <a:r>
              <a:rPr lang="ja-JP" altLang="en-US" dirty="0"/>
              <a:t>公式ドキュメントのチュートリアル</a:t>
            </a:r>
            <a:r>
              <a:rPr kumimoji="1" lang="en-US" altLang="ja-JP" dirty="0">
                <a:hlinkClick r:id="rId2"/>
              </a:rPr>
              <a:t>https://docs.ros.org/en/humble/Tutorials/Beginner-Client-Libraries.html</a:t>
            </a:r>
            <a:endParaRPr kumimoji="1" lang="en-US" altLang="ja-JP" dirty="0"/>
          </a:p>
          <a:p>
            <a:pPr lvl="1"/>
            <a:endParaRPr kumimoji="1" lang="en-US" altLang="ja-JP" dirty="0"/>
          </a:p>
          <a:p>
            <a:pPr lvl="1"/>
            <a:endParaRPr kumimoji="1" lang="en-US" altLang="ja-JP" dirty="0"/>
          </a:p>
          <a:p>
            <a:endParaRPr kumimoji="1" lang="ja-JP" altLang="en-US" dirty="0"/>
          </a:p>
        </p:txBody>
      </p:sp>
    </p:spTree>
    <p:extLst>
      <p:ext uri="{BB962C8B-B14F-4D97-AF65-F5344CB8AC3E}">
        <p14:creationId xmlns:p14="http://schemas.microsoft.com/office/powerpoint/2010/main" val="274113232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38553" y="1176101"/>
            <a:ext cx="7394331" cy="4670907"/>
          </a:xfrm>
          <a:prstGeom prst="rect">
            <a:avLst/>
          </a:prstGeom>
          <a:noFill/>
          <a:ln>
            <a:solidFill>
              <a:schemeClr val="tx1"/>
            </a:solidFill>
          </a:ln>
        </p:spPr>
        <p:txBody>
          <a:bodyPr wrap="square" rtlCol="0">
            <a:noAutofit/>
          </a:bodyPr>
          <a:lstStyle/>
          <a:p>
            <a:r>
              <a:rPr lang="en-US" altLang="ja-JP" sz="1400" dirty="0">
                <a:latin typeface="ＭＳ ゴシック" panose="020B0609070205080204" pitchFamily="49" charset="-128"/>
                <a:ea typeface="ＭＳ ゴシック" panose="020B0609070205080204" pitchFamily="49" charset="-128"/>
              </a:rPr>
              <a:t>#include &lt;</a:t>
            </a:r>
            <a:r>
              <a:rPr lang="en-US" altLang="ja-JP" sz="1400" dirty="0" err="1">
                <a:latin typeface="ＭＳ ゴシック" panose="020B0609070205080204" pitchFamily="49" charset="-128"/>
                <a:ea typeface="ＭＳ ゴシック" panose="020B0609070205080204" pitchFamily="49" charset="-128"/>
              </a:rPr>
              <a:t>cnoid</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SimpleController</a:t>
            </a:r>
            <a:r>
              <a:rPr lang="en-US" altLang="ja-JP" sz="1400" dirty="0">
                <a:latin typeface="ＭＳ ゴシック" panose="020B0609070205080204" pitchFamily="49" charset="-128"/>
                <a:ea typeface="ＭＳ ゴシック" panose="020B0609070205080204" pitchFamily="49" charset="-128"/>
              </a:rPr>
              <a:t>&gt;</a:t>
            </a:r>
          </a:p>
          <a:p>
            <a:r>
              <a:rPr lang="en-US" altLang="ja-JP" sz="1400" b="1" dirty="0">
                <a:solidFill>
                  <a:srgbClr val="FF0000"/>
                </a:solidFill>
                <a:latin typeface="ＭＳ ゴシック" panose="020B0609070205080204" pitchFamily="49" charset="-128"/>
                <a:ea typeface="ＭＳ ゴシック" panose="020B0609070205080204" pitchFamily="49" charset="-128"/>
              </a:rPr>
              <a:t>#include &lt;</a:t>
            </a:r>
            <a:r>
              <a:rPr lang="en-US" altLang="ja-JP" sz="1400" b="1" dirty="0" err="1">
                <a:solidFill>
                  <a:srgbClr val="FF0000"/>
                </a:solidFill>
                <a:latin typeface="ＭＳ ゴシック" panose="020B0609070205080204" pitchFamily="49" charset="-128"/>
                <a:ea typeface="ＭＳ ゴシック" panose="020B0609070205080204" pitchFamily="49" charset="-128"/>
              </a:rPr>
              <a:t>rclcpp</a:t>
            </a:r>
            <a:r>
              <a:rPr lang="en-US" altLang="ja-JP" sz="1400" b="1" dirty="0">
                <a:solidFill>
                  <a:srgbClr val="FF0000"/>
                </a:solidFill>
                <a:latin typeface="ＭＳ ゴシック" panose="020B0609070205080204" pitchFamily="49" charset="-128"/>
                <a:ea typeface="ＭＳ ゴシック" panose="020B0609070205080204" pitchFamily="49" charset="-128"/>
              </a:rPr>
              <a:t>/rclcpp.hpp&gt;</a:t>
            </a:r>
          </a:p>
          <a:p>
            <a:r>
              <a:rPr lang="en-US" altLang="ja-JP" sz="1400" b="1" dirty="0">
                <a:solidFill>
                  <a:srgbClr val="FF0000"/>
                </a:solidFill>
                <a:latin typeface="ＭＳ ゴシック" panose="020B0609070205080204" pitchFamily="49" charset="-128"/>
                <a:ea typeface="ＭＳ ゴシック" panose="020B0609070205080204" pitchFamily="49" charset="-128"/>
              </a:rPr>
              <a:t>#include &lt;</a:t>
            </a:r>
            <a:r>
              <a:rPr lang="en-US" altLang="ja-JP" sz="1400" b="1" dirty="0" err="1">
                <a:solidFill>
                  <a:srgbClr val="FF0000"/>
                </a:solidFill>
                <a:latin typeface="ＭＳ ゴシック" panose="020B0609070205080204" pitchFamily="49" charset="-128"/>
                <a:ea typeface="ＭＳ ゴシック" panose="020B0609070205080204" pitchFamily="49" charset="-128"/>
              </a:rPr>
              <a:t>geometry_msgs</a:t>
            </a:r>
            <a:r>
              <a:rPr lang="en-US" altLang="ja-JP" sz="1400" b="1" dirty="0">
                <a:solidFill>
                  <a:srgbClr val="FF0000"/>
                </a:solidFill>
                <a:latin typeface="ＭＳ ゴシック" panose="020B0609070205080204" pitchFamily="49" charset="-128"/>
                <a:ea typeface="ＭＳ ゴシック" panose="020B0609070205080204" pitchFamily="49" charset="-128"/>
              </a:rPr>
              <a:t>/msg/twist.hpp&gt;</a:t>
            </a:r>
          </a:p>
          <a:p>
            <a:r>
              <a:rPr lang="en-US" altLang="ja-JP" sz="1400" b="1" dirty="0">
                <a:solidFill>
                  <a:srgbClr val="FF0000"/>
                </a:solidFill>
                <a:latin typeface="ＭＳ ゴシック" panose="020B0609070205080204" pitchFamily="49" charset="-128"/>
                <a:ea typeface="ＭＳ ゴシック" panose="020B0609070205080204" pitchFamily="49" charset="-128"/>
              </a:rPr>
              <a:t>#include &lt;memory&gt;</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class </a:t>
            </a:r>
            <a:r>
              <a:rPr lang="en-US" altLang="ja-JP" sz="1400" dirty="0" err="1">
                <a:latin typeface="ＭＳ ゴシック" panose="020B0609070205080204" pitchFamily="49" charset="-128"/>
                <a:ea typeface="ＭＳ ゴシック" panose="020B0609070205080204" pitchFamily="49" charset="-128"/>
              </a:rPr>
              <a:t>MobileRobotDrive</a:t>
            </a:r>
            <a:r>
              <a:rPr lang="en-US" altLang="ja-JP" sz="1400" b="1" dirty="0" err="1">
                <a:solidFill>
                  <a:srgbClr val="FF0000"/>
                </a:solidFill>
                <a:latin typeface="ＭＳ ゴシック" panose="020B0609070205080204" pitchFamily="49" charset="-128"/>
                <a:ea typeface="ＭＳ ゴシック" panose="020B0609070205080204" pitchFamily="49" charset="-128"/>
              </a:rPr>
              <a:t>Controller</a:t>
            </a:r>
            <a:r>
              <a:rPr lang="en-US" altLang="ja-JP" sz="1400" dirty="0">
                <a:latin typeface="ＭＳ ゴシック" panose="020B0609070205080204" pitchFamily="49" charset="-128"/>
                <a:ea typeface="ＭＳ ゴシック" panose="020B0609070205080204" pitchFamily="49" charset="-128"/>
              </a:rPr>
              <a:t> : public </a:t>
            </a:r>
            <a:r>
              <a:rPr lang="en-US" altLang="ja-JP" sz="1400" dirty="0" err="1">
                <a:latin typeface="ＭＳ ゴシック" panose="020B0609070205080204" pitchFamily="49" charset="-128"/>
                <a:ea typeface="ＭＳ ゴシック" panose="020B0609070205080204" pitchFamily="49" charset="-128"/>
              </a:rPr>
              <a:t>cnoid</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SimpleController</a:t>
            </a:r>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public:</a:t>
            </a:r>
          </a:p>
          <a:p>
            <a:r>
              <a:rPr lang="en-US" altLang="ja-JP" sz="1400" dirty="0">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virtual bool configure(</a:t>
            </a:r>
            <a:r>
              <a:rPr lang="en-US" altLang="ja-JP" sz="1400" b="1" dirty="0" err="1">
                <a:solidFill>
                  <a:srgbClr val="FF0000"/>
                </a:solidFill>
                <a:latin typeface="ＭＳ ゴシック" panose="020B0609070205080204" pitchFamily="49" charset="-128"/>
                <a:ea typeface="ＭＳ ゴシック" panose="020B0609070205080204" pitchFamily="49" charset="-128"/>
              </a:rPr>
              <a:t>cnoid</a:t>
            </a:r>
            <a:r>
              <a:rPr lang="en-US" altLang="ja-JP" sz="1400" b="1" dirty="0">
                <a:solidFill>
                  <a:srgbClr val="FF0000"/>
                </a:solidFill>
                <a:latin typeface="ＭＳ ゴシック" panose="020B0609070205080204" pitchFamily="49" charset="-128"/>
                <a:ea typeface="ＭＳ ゴシック" panose="020B0609070205080204" pitchFamily="49" charset="-128"/>
              </a:rPr>
              <a:t>::</a:t>
            </a:r>
            <a:r>
              <a:rPr lang="en-US" altLang="ja-JP" sz="1400" b="1" dirty="0" err="1">
                <a:solidFill>
                  <a:srgbClr val="FF0000"/>
                </a:solidFill>
                <a:latin typeface="ＭＳ ゴシック" panose="020B0609070205080204" pitchFamily="49" charset="-128"/>
                <a:ea typeface="ＭＳ ゴシック" panose="020B0609070205080204" pitchFamily="49" charset="-128"/>
              </a:rPr>
              <a:t>SimpleControllerConfig</a:t>
            </a:r>
            <a:r>
              <a:rPr lang="en-US" altLang="ja-JP" sz="1400" b="1" dirty="0">
                <a:solidFill>
                  <a:srgbClr val="FF0000"/>
                </a:solidFill>
                <a:latin typeface="ＭＳ ゴシック" panose="020B0609070205080204" pitchFamily="49" charset="-128"/>
                <a:ea typeface="ＭＳ ゴシック" panose="020B0609070205080204" pitchFamily="49" charset="-128"/>
              </a:rPr>
              <a:t>* config) override;</a:t>
            </a:r>
          </a:p>
          <a:p>
            <a:r>
              <a:rPr lang="en-US" altLang="ja-JP" sz="1400" dirty="0">
                <a:latin typeface="ＭＳ ゴシック" panose="020B0609070205080204" pitchFamily="49" charset="-128"/>
                <a:ea typeface="ＭＳ ゴシック" panose="020B0609070205080204" pitchFamily="49" charset="-128"/>
              </a:rPr>
              <a:t>    virtual bool initialize(</a:t>
            </a:r>
            <a:r>
              <a:rPr lang="en-US" altLang="ja-JP" sz="1400" dirty="0" err="1">
                <a:latin typeface="ＭＳ ゴシック" panose="020B0609070205080204" pitchFamily="49" charset="-128"/>
                <a:ea typeface="ＭＳ ゴシック" panose="020B0609070205080204" pitchFamily="49" charset="-128"/>
              </a:rPr>
              <a:t>cnoid</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SimpleControllerIO</a:t>
            </a:r>
            <a:r>
              <a:rPr lang="en-US" altLang="ja-JP" sz="1400" dirty="0">
                <a:latin typeface="ＭＳ ゴシック" panose="020B0609070205080204" pitchFamily="49" charset="-128"/>
                <a:ea typeface="ＭＳ ゴシック" panose="020B0609070205080204" pitchFamily="49" charset="-128"/>
              </a:rPr>
              <a:t>* io) override;</a:t>
            </a:r>
          </a:p>
          <a:p>
            <a:r>
              <a:rPr lang="en-US" altLang="ja-JP" sz="1400" dirty="0">
                <a:latin typeface="ＭＳ ゴシック" panose="020B0609070205080204" pitchFamily="49" charset="-128"/>
                <a:ea typeface="ＭＳ ゴシック" panose="020B0609070205080204" pitchFamily="49" charset="-128"/>
              </a:rPr>
              <a:t>    virtual bool control() override;</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private:</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cnoid</a:t>
            </a:r>
            <a:r>
              <a:rPr lang="en-US" altLang="ja-JP" sz="1400" dirty="0">
                <a:latin typeface="ＭＳ ゴシック" panose="020B0609070205080204" pitchFamily="49" charset="-128"/>
                <a:ea typeface="ＭＳ ゴシック" panose="020B0609070205080204" pitchFamily="49" charset="-128"/>
              </a:rPr>
              <a:t>::Link* wheels[2];</a:t>
            </a:r>
          </a:p>
          <a:p>
            <a:r>
              <a:rPr lang="en-US" altLang="ja-JP" sz="1400" dirty="0">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rclcpp</a:t>
            </a:r>
            <a:r>
              <a:rPr lang="en-US" altLang="ja-JP" sz="1400" b="1" dirty="0">
                <a:solidFill>
                  <a:srgbClr val="FF0000"/>
                </a:solidFill>
                <a:latin typeface="ＭＳ ゴシック" panose="020B0609070205080204" pitchFamily="49" charset="-128"/>
                <a:ea typeface="ＭＳ ゴシック" panose="020B0609070205080204" pitchFamily="49" charset="-128"/>
              </a:rPr>
              <a:t>::Node::</a:t>
            </a:r>
            <a:r>
              <a:rPr lang="en-US" altLang="ja-JP" sz="1400" b="1" dirty="0" err="1">
                <a:solidFill>
                  <a:srgbClr val="FF0000"/>
                </a:solidFill>
                <a:latin typeface="ＭＳ ゴシック" panose="020B0609070205080204" pitchFamily="49" charset="-128"/>
                <a:ea typeface="ＭＳ ゴシック" panose="020B0609070205080204" pitchFamily="49" charset="-128"/>
              </a:rPr>
              <a:t>SharedPtr</a:t>
            </a:r>
            <a:r>
              <a:rPr lang="en-US" altLang="ja-JP" sz="1400" b="1" dirty="0">
                <a:solidFill>
                  <a:srgbClr val="FF0000"/>
                </a:solidFill>
                <a:latin typeface="ＭＳ ゴシック" panose="020B0609070205080204" pitchFamily="49" charset="-128"/>
                <a:ea typeface="ＭＳ ゴシック" panose="020B0609070205080204" pitchFamily="49" charset="-128"/>
              </a:rPr>
              <a:t> node;</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rclcpp</a:t>
            </a:r>
            <a:r>
              <a:rPr lang="en-US" altLang="ja-JP" sz="1400" b="1" dirty="0">
                <a:solidFill>
                  <a:srgbClr val="FF0000"/>
                </a:solidFill>
                <a:latin typeface="ＭＳ ゴシック" panose="020B0609070205080204" pitchFamily="49" charset="-128"/>
                <a:ea typeface="ＭＳ ゴシック" panose="020B0609070205080204" pitchFamily="49" charset="-128"/>
              </a:rPr>
              <a:t>::Subscription&lt;</a:t>
            </a:r>
            <a:r>
              <a:rPr lang="en-US" altLang="ja-JP" sz="1400" b="1" dirty="0" err="1">
                <a:solidFill>
                  <a:srgbClr val="FF0000"/>
                </a:solidFill>
                <a:latin typeface="ＭＳ ゴシック" panose="020B0609070205080204" pitchFamily="49" charset="-128"/>
                <a:ea typeface="ＭＳ ゴシック" panose="020B0609070205080204" pitchFamily="49" charset="-128"/>
              </a:rPr>
              <a:t>geometry_msgs</a:t>
            </a:r>
            <a:r>
              <a:rPr lang="en-US" altLang="ja-JP" sz="1400" b="1" dirty="0">
                <a:solidFill>
                  <a:srgbClr val="FF0000"/>
                </a:solidFill>
                <a:latin typeface="ＭＳ ゴシック" panose="020B0609070205080204" pitchFamily="49" charset="-128"/>
                <a:ea typeface="ＭＳ ゴシック" panose="020B0609070205080204" pitchFamily="49" charset="-128"/>
              </a:rPr>
              <a:t>::msg::Twist&gt;::</a:t>
            </a:r>
            <a:r>
              <a:rPr lang="en-US" altLang="ja-JP" sz="1400" b="1" dirty="0" err="1">
                <a:solidFill>
                  <a:srgbClr val="FF0000"/>
                </a:solidFill>
                <a:latin typeface="ＭＳ ゴシック" panose="020B0609070205080204" pitchFamily="49" charset="-128"/>
                <a:ea typeface="ＭＳ ゴシック" panose="020B0609070205080204" pitchFamily="49" charset="-128"/>
              </a:rPr>
              <a:t>SharedPtr</a:t>
            </a:r>
            <a:r>
              <a:rPr lang="en-US" altLang="ja-JP" sz="1400" b="1" dirty="0">
                <a:solidFill>
                  <a:srgbClr val="FF0000"/>
                </a:solidFill>
                <a:latin typeface="ＭＳ ゴシック" panose="020B0609070205080204" pitchFamily="49" charset="-128"/>
                <a:ea typeface="ＭＳ ゴシック" panose="020B0609070205080204" pitchFamily="49" charset="-128"/>
              </a:rPr>
              <a:t> subscription;</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geometry_msgs</a:t>
            </a:r>
            <a:r>
              <a:rPr lang="en-US" altLang="ja-JP" sz="1400" b="1" dirty="0">
                <a:solidFill>
                  <a:srgbClr val="FF0000"/>
                </a:solidFill>
                <a:latin typeface="ＭＳ ゴシック" panose="020B0609070205080204" pitchFamily="49" charset="-128"/>
                <a:ea typeface="ＭＳ ゴシック" panose="020B0609070205080204" pitchFamily="49" charset="-128"/>
              </a:rPr>
              <a:t>::msg::Twist command;</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rclcpp</a:t>
            </a:r>
            <a:r>
              <a:rPr lang="en-US" altLang="ja-JP" sz="1400" b="1" dirty="0">
                <a:solidFill>
                  <a:srgbClr val="FF0000"/>
                </a:solidFill>
                <a:latin typeface="ＭＳ ゴシック" panose="020B0609070205080204" pitchFamily="49" charset="-128"/>
                <a:ea typeface="ＭＳ ゴシック" panose="020B0609070205080204" pitchFamily="49" charset="-128"/>
              </a:rPr>
              <a:t>::executors::</a:t>
            </a:r>
            <a:r>
              <a:rPr lang="en-US" altLang="ja-JP" sz="1400" b="1" dirty="0" err="1">
                <a:solidFill>
                  <a:srgbClr val="FF0000"/>
                </a:solidFill>
                <a:latin typeface="ＭＳ ゴシック" panose="020B0609070205080204" pitchFamily="49" charset="-128"/>
                <a:ea typeface="ＭＳ ゴシック" panose="020B0609070205080204" pitchFamily="49" charset="-128"/>
              </a:rPr>
              <a:t>StaticSingleThreadedExecutor</a:t>
            </a:r>
            <a:r>
              <a:rPr lang="en-US" altLang="ja-JP" sz="1400" b="1" dirty="0">
                <a:solidFill>
                  <a:srgbClr val="FF0000"/>
                </a:solidFill>
                <a:latin typeface="ＭＳ ゴシック" panose="020B0609070205080204" pitchFamily="49" charset="-128"/>
                <a:ea typeface="ＭＳ ゴシック" panose="020B0609070205080204" pitchFamily="49" charset="-128"/>
              </a:rPr>
              <a:t>::</a:t>
            </a:r>
            <a:r>
              <a:rPr lang="en-US" altLang="ja-JP" sz="1400" b="1" dirty="0" err="1">
                <a:solidFill>
                  <a:srgbClr val="FF0000"/>
                </a:solidFill>
                <a:latin typeface="ＭＳ ゴシック" panose="020B0609070205080204" pitchFamily="49" charset="-128"/>
                <a:ea typeface="ＭＳ ゴシック" panose="020B0609070205080204" pitchFamily="49" charset="-128"/>
              </a:rPr>
              <a:t>UniquePtr</a:t>
            </a:r>
            <a:r>
              <a:rPr lang="en-US" altLang="ja-JP" sz="1400" b="1" dirty="0">
                <a:solidFill>
                  <a:srgbClr val="FF0000"/>
                </a:solidFill>
                <a:latin typeface="ＭＳ ゴシック" panose="020B0609070205080204" pitchFamily="49" charset="-128"/>
                <a:ea typeface="ＭＳ ゴシック" panose="020B0609070205080204" pitchFamily="49" charset="-128"/>
              </a:rPr>
              <a:t> executor;</a:t>
            </a:r>
          </a:p>
          <a:p>
            <a:r>
              <a:rPr lang="en-US" altLang="ja-JP" sz="1400" dirty="0">
                <a:latin typeface="ＭＳ ゴシック" panose="020B0609070205080204" pitchFamily="49" charset="-128"/>
                <a:ea typeface="ＭＳ ゴシック" panose="020B0609070205080204" pitchFamily="49" charset="-128"/>
              </a:rPr>
              <a:t>};</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CNOID_IMPLEMENT_SIMPLE_CONTROLLER_FACTORY(</a:t>
            </a:r>
            <a:r>
              <a:rPr lang="en-US" altLang="ja-JP" sz="1400" dirty="0" err="1">
                <a:latin typeface="ＭＳ ゴシック" panose="020B0609070205080204" pitchFamily="49" charset="-128"/>
                <a:ea typeface="ＭＳ ゴシック" panose="020B0609070205080204" pitchFamily="49" charset="-128"/>
              </a:rPr>
              <a:t>MobileRobotDrive</a:t>
            </a:r>
            <a:r>
              <a:rPr lang="en-US" altLang="ja-JP" sz="1400" b="1" dirty="0" err="1">
                <a:solidFill>
                  <a:srgbClr val="FF0000"/>
                </a:solidFill>
                <a:latin typeface="ＭＳ ゴシック" panose="020B0609070205080204" pitchFamily="49" charset="-128"/>
                <a:ea typeface="ＭＳ ゴシック" panose="020B0609070205080204" pitchFamily="49" charset="-128"/>
              </a:rPr>
              <a:t>Controller</a:t>
            </a:r>
            <a:r>
              <a:rPr lang="en-US" altLang="ja-JP" sz="1400" dirty="0">
                <a:latin typeface="ＭＳ ゴシック" panose="020B0609070205080204" pitchFamily="49" charset="-128"/>
                <a:ea typeface="ＭＳ ゴシック" panose="020B0609070205080204" pitchFamily="49" charset="-128"/>
              </a:rPr>
              <a:t>)</a:t>
            </a:r>
          </a:p>
          <a:p>
            <a:endParaRPr lang="en-US" altLang="ja-JP" sz="1400" dirty="0">
              <a:latin typeface="ＭＳ ゴシック" panose="020B0609070205080204" pitchFamily="49" charset="-128"/>
              <a:ea typeface="ＭＳ ゴシック" panose="020B0609070205080204" pitchFamily="49" charset="-128"/>
            </a:endParaRP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a:xfrm>
            <a:off x="628650" y="228845"/>
            <a:ext cx="7886700" cy="729516"/>
          </a:xfrm>
        </p:spPr>
        <p:txBody>
          <a:bodyPr>
            <a:normAutofit/>
          </a:bodyPr>
          <a:lstStyle/>
          <a:p>
            <a:r>
              <a:rPr lang="en-US" altLang="ja-JP" sz="3200" dirty="0"/>
              <a:t>MobileRobotDriveController.cpp</a:t>
            </a:r>
            <a:r>
              <a:rPr lang="ja-JP" altLang="en-US" sz="3200" dirty="0"/>
              <a:t> </a:t>
            </a:r>
            <a:r>
              <a:rPr lang="en-US" altLang="ja-JP" sz="3200" dirty="0"/>
              <a:t>(1/4)</a:t>
            </a:r>
            <a:endParaRPr lang="ja-JP" altLang="en-US" sz="3200" dirty="0"/>
          </a:p>
        </p:txBody>
      </p:sp>
      <p:sp>
        <p:nvSpPr>
          <p:cNvPr id="2" name="テキスト ボックス 1">
            <a:extLst>
              <a:ext uri="{FF2B5EF4-FFF2-40B4-BE49-F238E27FC236}">
                <a16:creationId xmlns:a16="http://schemas.microsoft.com/office/drawing/2014/main" id="{F85ED4C9-3048-DFD9-D333-D6037607CA3A}"/>
              </a:ext>
            </a:extLst>
          </p:cNvPr>
          <p:cNvSpPr txBox="1"/>
          <p:nvPr/>
        </p:nvSpPr>
        <p:spPr>
          <a:xfrm>
            <a:off x="862884" y="6156101"/>
            <a:ext cx="6987810" cy="369332"/>
          </a:xfrm>
          <a:prstGeom prst="rect">
            <a:avLst/>
          </a:prstGeom>
          <a:noFill/>
        </p:spPr>
        <p:txBody>
          <a:bodyPr wrap="none" rtlCol="0">
            <a:spAutoFit/>
          </a:bodyPr>
          <a:lstStyle/>
          <a:p>
            <a:r>
              <a:rPr lang="en-US" altLang="ja-JP" b="1" dirty="0">
                <a:solidFill>
                  <a:srgbClr val="FF0000"/>
                </a:solidFill>
              </a:rPr>
              <a:t>※ </a:t>
            </a:r>
            <a:r>
              <a:rPr lang="ja-JP" altLang="en-US" b="1" dirty="0">
                <a:solidFill>
                  <a:srgbClr val="FF0000"/>
                </a:solidFill>
              </a:rPr>
              <a:t>赤字は</a:t>
            </a:r>
            <a:r>
              <a:rPr lang="en-US" altLang="ja-JP" b="1" dirty="0">
                <a:solidFill>
                  <a:srgbClr val="FF0000"/>
                </a:solidFill>
              </a:rPr>
              <a:t>MobileRobotDriveTester.cpp</a:t>
            </a:r>
            <a:r>
              <a:rPr lang="ja-JP" altLang="en-US" b="1" dirty="0">
                <a:solidFill>
                  <a:srgbClr val="FF0000"/>
                </a:solidFill>
              </a:rPr>
              <a:t>から修正／追加する部分</a:t>
            </a:r>
            <a:endParaRPr kumimoji="1" lang="ja-JP" altLang="en-US" b="1" dirty="0">
              <a:solidFill>
                <a:srgbClr val="FF0000"/>
              </a:solidFill>
            </a:endParaRPr>
          </a:p>
        </p:txBody>
      </p:sp>
    </p:spTree>
    <p:extLst>
      <p:ext uri="{BB962C8B-B14F-4D97-AF65-F5344CB8AC3E}">
        <p14:creationId xmlns:p14="http://schemas.microsoft.com/office/powerpoint/2010/main" val="278528711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38552" y="1176101"/>
            <a:ext cx="7632715" cy="3442315"/>
          </a:xfrm>
          <a:prstGeom prst="rect">
            <a:avLst/>
          </a:prstGeom>
          <a:noFill/>
          <a:ln>
            <a:solidFill>
              <a:schemeClr val="tx1"/>
            </a:solidFill>
          </a:ln>
        </p:spPr>
        <p:txBody>
          <a:bodyPr wrap="square" rtlCol="0">
            <a:noAutofit/>
          </a:bodyPr>
          <a:lstStyle/>
          <a:p>
            <a:r>
              <a:rPr lang="en-US" altLang="ja-JP" sz="1400" b="1" dirty="0">
                <a:solidFill>
                  <a:srgbClr val="FF0000"/>
                </a:solidFill>
                <a:latin typeface="ＭＳ ゴシック" panose="020B0609070205080204" pitchFamily="49" charset="-128"/>
                <a:ea typeface="ＭＳ ゴシック" panose="020B0609070205080204" pitchFamily="49" charset="-128"/>
              </a:rPr>
              <a:t>bool </a:t>
            </a:r>
            <a:r>
              <a:rPr lang="en-US" altLang="ja-JP" sz="1400" b="1" dirty="0" err="1">
                <a:solidFill>
                  <a:srgbClr val="FF0000"/>
                </a:solidFill>
                <a:latin typeface="ＭＳ ゴシック" panose="020B0609070205080204" pitchFamily="49" charset="-128"/>
                <a:ea typeface="ＭＳ ゴシック" panose="020B0609070205080204" pitchFamily="49" charset="-128"/>
              </a:rPr>
              <a:t>MobileRobotDriveController</a:t>
            </a:r>
            <a:r>
              <a:rPr lang="en-US" altLang="ja-JP" sz="1400" b="1" dirty="0">
                <a:solidFill>
                  <a:srgbClr val="FF0000"/>
                </a:solidFill>
                <a:latin typeface="ＭＳ ゴシック" panose="020B0609070205080204" pitchFamily="49" charset="-128"/>
                <a:ea typeface="ＭＳ ゴシック" panose="020B0609070205080204" pitchFamily="49" charset="-128"/>
              </a:rPr>
              <a:t>::configure(</a:t>
            </a:r>
            <a:r>
              <a:rPr lang="en-US" altLang="ja-JP" sz="1400" b="1" dirty="0" err="1">
                <a:solidFill>
                  <a:srgbClr val="FF0000"/>
                </a:solidFill>
                <a:latin typeface="ＭＳ ゴシック" panose="020B0609070205080204" pitchFamily="49" charset="-128"/>
                <a:ea typeface="ＭＳ ゴシック" panose="020B0609070205080204" pitchFamily="49" charset="-128"/>
              </a:rPr>
              <a:t>cnoid</a:t>
            </a:r>
            <a:r>
              <a:rPr lang="en-US" altLang="ja-JP" sz="1400" b="1" dirty="0">
                <a:solidFill>
                  <a:srgbClr val="FF0000"/>
                </a:solidFill>
                <a:latin typeface="ＭＳ ゴシック" panose="020B0609070205080204" pitchFamily="49" charset="-128"/>
                <a:ea typeface="ＭＳ ゴシック" panose="020B0609070205080204" pitchFamily="49" charset="-128"/>
              </a:rPr>
              <a:t>::</a:t>
            </a:r>
            <a:r>
              <a:rPr lang="en-US" altLang="ja-JP" sz="1400" b="1" dirty="0" err="1">
                <a:solidFill>
                  <a:srgbClr val="FF0000"/>
                </a:solidFill>
                <a:latin typeface="ＭＳ ゴシック" panose="020B0609070205080204" pitchFamily="49" charset="-128"/>
                <a:ea typeface="ＭＳ ゴシック" panose="020B0609070205080204" pitchFamily="49" charset="-128"/>
              </a:rPr>
              <a:t>SimpleControllerConfig</a:t>
            </a:r>
            <a:r>
              <a:rPr lang="en-US" altLang="ja-JP" sz="1400" b="1" dirty="0">
                <a:solidFill>
                  <a:srgbClr val="FF0000"/>
                </a:solidFill>
                <a:latin typeface="ＭＳ ゴシック" panose="020B0609070205080204" pitchFamily="49" charset="-128"/>
                <a:ea typeface="ＭＳ ゴシック" panose="020B0609070205080204" pitchFamily="49" charset="-128"/>
              </a:rPr>
              <a:t>* config)</a:t>
            </a:r>
          </a:p>
          <a:p>
            <a:r>
              <a:rPr lang="en-US" altLang="ja-JP" sz="1400" b="1" dirty="0">
                <a:solidFill>
                  <a:srgbClr val="FF0000"/>
                </a:solidFill>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node = std::</a:t>
            </a:r>
            <a:r>
              <a:rPr lang="en-US" altLang="ja-JP" sz="1400" b="1" dirty="0" err="1">
                <a:solidFill>
                  <a:srgbClr val="FF0000"/>
                </a:solidFill>
                <a:latin typeface="ＭＳ ゴシック" panose="020B0609070205080204" pitchFamily="49" charset="-128"/>
                <a:ea typeface="ＭＳ ゴシック" panose="020B0609070205080204" pitchFamily="49" charset="-128"/>
              </a:rPr>
              <a:t>make_shared</a:t>
            </a:r>
            <a:r>
              <a:rPr lang="en-US" altLang="ja-JP" sz="1400" b="1" dirty="0">
                <a:solidFill>
                  <a:srgbClr val="FF0000"/>
                </a:solidFill>
                <a:latin typeface="ＭＳ ゴシック" panose="020B0609070205080204" pitchFamily="49" charset="-128"/>
                <a:ea typeface="ＭＳ ゴシック" panose="020B0609070205080204" pitchFamily="49" charset="-128"/>
              </a:rPr>
              <a:t>&lt;</a:t>
            </a:r>
            <a:r>
              <a:rPr lang="en-US" altLang="ja-JP" sz="1400" b="1" dirty="0" err="1">
                <a:solidFill>
                  <a:srgbClr val="FF0000"/>
                </a:solidFill>
                <a:latin typeface="ＭＳ ゴシック" panose="020B0609070205080204" pitchFamily="49" charset="-128"/>
                <a:ea typeface="ＭＳ ゴシック" panose="020B0609070205080204" pitchFamily="49" charset="-128"/>
              </a:rPr>
              <a:t>rclcpp</a:t>
            </a:r>
            <a:r>
              <a:rPr lang="en-US" altLang="ja-JP" sz="1400" b="1" dirty="0">
                <a:solidFill>
                  <a:srgbClr val="FF0000"/>
                </a:solidFill>
                <a:latin typeface="ＭＳ ゴシック" panose="020B0609070205080204" pitchFamily="49" charset="-128"/>
                <a:ea typeface="ＭＳ ゴシック" panose="020B0609070205080204" pitchFamily="49" charset="-128"/>
              </a:rPr>
              <a:t>::Node&gt;(config-&gt;</a:t>
            </a:r>
            <a:r>
              <a:rPr lang="en-US" altLang="ja-JP" sz="1400" b="1" dirty="0" err="1">
                <a:solidFill>
                  <a:srgbClr val="FF0000"/>
                </a:solidFill>
                <a:latin typeface="ＭＳ ゴシック" panose="020B0609070205080204" pitchFamily="49" charset="-128"/>
                <a:ea typeface="ＭＳ ゴシック" panose="020B0609070205080204" pitchFamily="49" charset="-128"/>
              </a:rPr>
              <a:t>controllerName</a:t>
            </a:r>
            <a:r>
              <a:rPr lang="en-US" altLang="ja-JP" sz="1400" b="1" dirty="0">
                <a:solidFill>
                  <a:srgbClr val="FF0000"/>
                </a:solidFill>
                <a:latin typeface="ＭＳ ゴシック" panose="020B0609070205080204" pitchFamily="49" charset="-128"/>
                <a:ea typeface="ＭＳ ゴシック" panose="020B0609070205080204" pitchFamily="49" charset="-128"/>
              </a:rPr>
              <a:t>());</a:t>
            </a:r>
          </a:p>
          <a:p>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b="1" dirty="0">
                <a:solidFill>
                  <a:srgbClr val="FF0000"/>
                </a:solidFill>
                <a:latin typeface="ＭＳ ゴシック" panose="020B0609070205080204" pitchFamily="49" charset="-128"/>
                <a:ea typeface="ＭＳ ゴシック" panose="020B0609070205080204" pitchFamily="49" charset="-128"/>
              </a:rPr>
              <a:t>    subscription = node-&gt;</a:t>
            </a:r>
            <a:r>
              <a:rPr lang="en-US" altLang="ja-JP" sz="1400" b="1" dirty="0" err="1">
                <a:solidFill>
                  <a:srgbClr val="FF0000"/>
                </a:solidFill>
                <a:latin typeface="ＭＳ ゴシック" panose="020B0609070205080204" pitchFamily="49" charset="-128"/>
                <a:ea typeface="ＭＳ ゴシック" panose="020B0609070205080204" pitchFamily="49" charset="-128"/>
              </a:rPr>
              <a:t>create_subscription</a:t>
            </a:r>
            <a:r>
              <a:rPr lang="en-US" altLang="ja-JP" sz="1400" b="1" dirty="0">
                <a:solidFill>
                  <a:srgbClr val="FF0000"/>
                </a:solidFill>
                <a:latin typeface="ＭＳ ゴシック" panose="020B0609070205080204" pitchFamily="49" charset="-128"/>
                <a:ea typeface="ＭＳ ゴシック" panose="020B0609070205080204" pitchFamily="49" charset="-128"/>
              </a:rPr>
              <a:t>&lt;</a:t>
            </a:r>
            <a:r>
              <a:rPr lang="en-US" altLang="ja-JP" sz="1400" b="1" dirty="0" err="1">
                <a:solidFill>
                  <a:srgbClr val="FF0000"/>
                </a:solidFill>
                <a:latin typeface="ＭＳ ゴシック" panose="020B0609070205080204" pitchFamily="49" charset="-128"/>
                <a:ea typeface="ＭＳ ゴシック" panose="020B0609070205080204" pitchFamily="49" charset="-128"/>
              </a:rPr>
              <a:t>geometry_msgs</a:t>
            </a:r>
            <a:r>
              <a:rPr lang="en-US" altLang="ja-JP" sz="1400" b="1" dirty="0">
                <a:solidFill>
                  <a:srgbClr val="FF0000"/>
                </a:solidFill>
                <a:latin typeface="ＭＳ ゴシック" panose="020B0609070205080204" pitchFamily="49" charset="-128"/>
                <a:ea typeface="ＭＳ ゴシック" panose="020B0609070205080204" pitchFamily="49" charset="-128"/>
              </a:rPr>
              <a:t>::msg::Twist&gt;(</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cmd_vel</a:t>
            </a:r>
            <a:r>
              <a:rPr lang="en-US" altLang="ja-JP" sz="1400" b="1" dirty="0">
                <a:solidFill>
                  <a:srgbClr val="FF0000"/>
                </a:solidFill>
                <a:latin typeface="ＭＳ ゴシック" panose="020B0609070205080204" pitchFamily="49" charset="-128"/>
                <a:ea typeface="ＭＳ ゴシック" panose="020B0609070205080204" pitchFamily="49" charset="-128"/>
              </a:rPr>
              <a:t>", 1,</a:t>
            </a:r>
          </a:p>
          <a:p>
            <a:r>
              <a:rPr lang="en-US" altLang="ja-JP" sz="1400" b="1" dirty="0">
                <a:solidFill>
                  <a:srgbClr val="FF0000"/>
                </a:solidFill>
                <a:latin typeface="ＭＳ ゴシック" panose="020B0609070205080204" pitchFamily="49" charset="-128"/>
                <a:ea typeface="ＭＳ ゴシック" panose="020B0609070205080204" pitchFamily="49" charset="-128"/>
              </a:rPr>
              <a:t>        [this](const </a:t>
            </a:r>
            <a:r>
              <a:rPr lang="en-US" altLang="ja-JP" sz="1400" b="1" dirty="0" err="1">
                <a:solidFill>
                  <a:srgbClr val="FF0000"/>
                </a:solidFill>
                <a:latin typeface="ＭＳ ゴシック" panose="020B0609070205080204" pitchFamily="49" charset="-128"/>
                <a:ea typeface="ＭＳ ゴシック" panose="020B0609070205080204" pitchFamily="49" charset="-128"/>
              </a:rPr>
              <a:t>geometry_msgs</a:t>
            </a:r>
            <a:r>
              <a:rPr lang="en-US" altLang="ja-JP" sz="1400" b="1" dirty="0">
                <a:solidFill>
                  <a:srgbClr val="FF0000"/>
                </a:solidFill>
                <a:latin typeface="ＭＳ ゴシック" panose="020B0609070205080204" pitchFamily="49" charset="-128"/>
                <a:ea typeface="ＭＳ ゴシック" panose="020B0609070205080204" pitchFamily="49" charset="-128"/>
              </a:rPr>
              <a:t>::msg::Twist::</a:t>
            </a:r>
            <a:r>
              <a:rPr lang="en-US" altLang="ja-JP" sz="1400" b="1" dirty="0" err="1">
                <a:solidFill>
                  <a:srgbClr val="FF0000"/>
                </a:solidFill>
                <a:latin typeface="ＭＳ ゴシック" panose="020B0609070205080204" pitchFamily="49" charset="-128"/>
                <a:ea typeface="ＭＳ ゴシック" panose="020B0609070205080204" pitchFamily="49" charset="-128"/>
              </a:rPr>
              <a:t>SharedPtr</a:t>
            </a:r>
            <a:r>
              <a:rPr lang="en-US" altLang="ja-JP" sz="1400" b="1" dirty="0">
                <a:solidFill>
                  <a:srgbClr val="FF0000"/>
                </a:solidFill>
                <a:latin typeface="ＭＳ ゴシック" panose="020B0609070205080204" pitchFamily="49" charset="-128"/>
                <a:ea typeface="ＭＳ ゴシック" panose="020B0609070205080204" pitchFamily="49" charset="-128"/>
              </a:rPr>
              <a:t> msg){</a:t>
            </a:r>
          </a:p>
          <a:p>
            <a:r>
              <a:rPr lang="en-US" altLang="ja-JP" sz="1400" b="1" dirty="0">
                <a:solidFill>
                  <a:srgbClr val="FF0000"/>
                </a:solidFill>
                <a:latin typeface="ＭＳ ゴシック" panose="020B0609070205080204" pitchFamily="49" charset="-128"/>
                <a:ea typeface="ＭＳ ゴシック" panose="020B0609070205080204" pitchFamily="49" charset="-128"/>
              </a:rPr>
              <a:t>            command = *msg;</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p>
          <a:p>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b="1" dirty="0">
                <a:solidFill>
                  <a:srgbClr val="FF0000"/>
                </a:solidFill>
                <a:latin typeface="ＭＳ ゴシック" panose="020B0609070205080204" pitchFamily="49" charset="-128"/>
                <a:ea typeface="ＭＳ ゴシック" panose="020B0609070205080204" pitchFamily="49" charset="-128"/>
              </a:rPr>
              <a:t>    executor = std::</a:t>
            </a:r>
            <a:r>
              <a:rPr lang="en-US" altLang="ja-JP" sz="1400" b="1" dirty="0" err="1">
                <a:solidFill>
                  <a:srgbClr val="FF0000"/>
                </a:solidFill>
                <a:latin typeface="ＭＳ ゴシック" panose="020B0609070205080204" pitchFamily="49" charset="-128"/>
                <a:ea typeface="ＭＳ ゴシック" panose="020B0609070205080204" pitchFamily="49" charset="-128"/>
              </a:rPr>
              <a:t>make_unique</a:t>
            </a:r>
            <a:r>
              <a:rPr lang="en-US" altLang="ja-JP" sz="1400" b="1" dirty="0">
                <a:solidFill>
                  <a:srgbClr val="FF0000"/>
                </a:solidFill>
                <a:latin typeface="ＭＳ ゴシック" panose="020B0609070205080204" pitchFamily="49" charset="-128"/>
                <a:ea typeface="ＭＳ ゴシック" panose="020B0609070205080204" pitchFamily="49" charset="-128"/>
              </a:rPr>
              <a:t>&lt;</a:t>
            </a:r>
            <a:r>
              <a:rPr lang="en-US" altLang="ja-JP" sz="1400" b="1" dirty="0" err="1">
                <a:solidFill>
                  <a:srgbClr val="FF0000"/>
                </a:solidFill>
                <a:latin typeface="ＭＳ ゴシック" panose="020B0609070205080204" pitchFamily="49" charset="-128"/>
                <a:ea typeface="ＭＳ ゴシック" panose="020B0609070205080204" pitchFamily="49" charset="-128"/>
              </a:rPr>
              <a:t>rclcpp</a:t>
            </a:r>
            <a:r>
              <a:rPr lang="en-US" altLang="ja-JP" sz="1400" b="1" dirty="0">
                <a:solidFill>
                  <a:srgbClr val="FF0000"/>
                </a:solidFill>
                <a:latin typeface="ＭＳ ゴシック" panose="020B0609070205080204" pitchFamily="49" charset="-128"/>
                <a:ea typeface="ＭＳ ゴシック" panose="020B0609070205080204" pitchFamily="49" charset="-128"/>
              </a:rPr>
              <a:t>::executors::</a:t>
            </a:r>
            <a:r>
              <a:rPr lang="en-US" altLang="ja-JP" sz="1400" b="1" dirty="0" err="1">
                <a:solidFill>
                  <a:srgbClr val="FF0000"/>
                </a:solidFill>
                <a:latin typeface="ＭＳ ゴシック" panose="020B0609070205080204" pitchFamily="49" charset="-128"/>
                <a:ea typeface="ＭＳ ゴシック" panose="020B0609070205080204" pitchFamily="49" charset="-128"/>
              </a:rPr>
              <a:t>StaticSingleThreadedExecutor</a:t>
            </a:r>
            <a:r>
              <a:rPr lang="en-US" altLang="ja-JP" sz="1400" b="1" dirty="0">
                <a:solidFill>
                  <a:srgbClr val="FF0000"/>
                </a:solidFill>
                <a:latin typeface="ＭＳ ゴシック" panose="020B0609070205080204" pitchFamily="49" charset="-128"/>
                <a:ea typeface="ＭＳ ゴシック" panose="020B0609070205080204" pitchFamily="49" charset="-128"/>
              </a:rPr>
              <a:t>&gt;();</a:t>
            </a:r>
          </a:p>
          <a:p>
            <a:r>
              <a:rPr lang="en-US" altLang="ja-JP" sz="1400" b="1" dirty="0">
                <a:solidFill>
                  <a:srgbClr val="FF0000"/>
                </a:solidFill>
                <a:latin typeface="ＭＳ ゴシック" panose="020B0609070205080204" pitchFamily="49" charset="-128"/>
                <a:ea typeface="ＭＳ ゴシック" panose="020B0609070205080204" pitchFamily="49" charset="-128"/>
              </a:rPr>
              <a:t>    executor-&gt;</a:t>
            </a:r>
            <a:r>
              <a:rPr lang="en-US" altLang="ja-JP" sz="1400" b="1" dirty="0" err="1">
                <a:solidFill>
                  <a:srgbClr val="FF0000"/>
                </a:solidFill>
                <a:latin typeface="ＭＳ ゴシック" panose="020B0609070205080204" pitchFamily="49" charset="-128"/>
                <a:ea typeface="ＭＳ ゴシック" panose="020B0609070205080204" pitchFamily="49" charset="-128"/>
              </a:rPr>
              <a:t>add_node</a:t>
            </a:r>
            <a:r>
              <a:rPr lang="en-US" altLang="ja-JP" sz="1400" b="1" dirty="0">
                <a:solidFill>
                  <a:srgbClr val="FF0000"/>
                </a:solidFill>
                <a:latin typeface="ＭＳ ゴシック" panose="020B0609070205080204" pitchFamily="49" charset="-128"/>
                <a:ea typeface="ＭＳ ゴシック" panose="020B0609070205080204" pitchFamily="49" charset="-128"/>
              </a:rPr>
              <a:t>(node);</a:t>
            </a:r>
          </a:p>
          <a:p>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b="1" dirty="0">
                <a:solidFill>
                  <a:srgbClr val="FF0000"/>
                </a:solidFill>
                <a:latin typeface="ＭＳ ゴシック" panose="020B0609070205080204" pitchFamily="49" charset="-128"/>
                <a:ea typeface="ＭＳ ゴシック" panose="020B0609070205080204" pitchFamily="49" charset="-128"/>
              </a:rPr>
              <a:t>    return true;</a:t>
            </a:r>
          </a:p>
          <a:p>
            <a:r>
              <a:rPr lang="en-US" altLang="ja-JP" sz="1400" b="1" dirty="0">
                <a:solidFill>
                  <a:srgbClr val="FF0000"/>
                </a:solidFill>
                <a:latin typeface="ＭＳ ゴシック" panose="020B0609070205080204" pitchFamily="49" charset="-128"/>
                <a:ea typeface="ＭＳ ゴシック" panose="020B0609070205080204" pitchFamily="49" charset="-128"/>
              </a:rPr>
              <a:t>}</a:t>
            </a:r>
          </a:p>
          <a:p>
            <a:endParaRPr lang="en-US" altLang="ja-JP" sz="1400" b="1" dirty="0">
              <a:solidFill>
                <a:srgbClr val="FF0000"/>
              </a:solidFill>
              <a:latin typeface="ＭＳ ゴシック" panose="020B0609070205080204" pitchFamily="49" charset="-128"/>
              <a:ea typeface="ＭＳ ゴシック" panose="020B0609070205080204" pitchFamily="49" charset="-128"/>
            </a:endParaRP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a:xfrm>
            <a:off x="628650" y="228845"/>
            <a:ext cx="7886700" cy="729516"/>
          </a:xfrm>
        </p:spPr>
        <p:txBody>
          <a:bodyPr>
            <a:normAutofit/>
          </a:bodyPr>
          <a:lstStyle/>
          <a:p>
            <a:r>
              <a:rPr lang="en-US" altLang="ja-JP" sz="3200" dirty="0"/>
              <a:t>MobileRobotDriveController.cpp</a:t>
            </a:r>
            <a:r>
              <a:rPr lang="ja-JP" altLang="en-US" sz="3200" dirty="0"/>
              <a:t> </a:t>
            </a:r>
            <a:r>
              <a:rPr lang="en-US" altLang="ja-JP" sz="3200" dirty="0"/>
              <a:t>(2/4)</a:t>
            </a:r>
            <a:endParaRPr lang="ja-JP" altLang="en-US" sz="3200" dirty="0"/>
          </a:p>
        </p:txBody>
      </p:sp>
    </p:spTree>
    <p:extLst>
      <p:ext uri="{BB962C8B-B14F-4D97-AF65-F5344CB8AC3E}">
        <p14:creationId xmlns:p14="http://schemas.microsoft.com/office/powerpoint/2010/main" val="50073909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38553" y="1176101"/>
            <a:ext cx="7394331" cy="4838333"/>
          </a:xfrm>
          <a:prstGeom prst="rect">
            <a:avLst/>
          </a:prstGeom>
          <a:noFill/>
          <a:ln>
            <a:solidFill>
              <a:schemeClr val="tx1"/>
            </a:solidFill>
          </a:ln>
        </p:spPr>
        <p:txBody>
          <a:bodyPr wrap="square" rtlCol="0">
            <a:noAutofit/>
          </a:bodyPr>
          <a:lstStyle/>
          <a:p>
            <a:r>
              <a:rPr lang="en-US" altLang="ja-JP" sz="1400" dirty="0">
                <a:latin typeface="ＭＳ ゴシック" panose="020B0609070205080204" pitchFamily="49" charset="-128"/>
                <a:ea typeface="ＭＳ ゴシック" panose="020B0609070205080204" pitchFamily="49" charset="-128"/>
              </a:rPr>
              <a:t>bool </a:t>
            </a:r>
            <a:r>
              <a:rPr lang="en-US" altLang="ja-JP" sz="1400" dirty="0" err="1">
                <a:latin typeface="ＭＳ ゴシック" panose="020B0609070205080204" pitchFamily="49" charset="-128"/>
                <a:ea typeface="ＭＳ ゴシック" panose="020B0609070205080204" pitchFamily="49" charset="-128"/>
              </a:rPr>
              <a:t>MobileRobotDrive</a:t>
            </a:r>
            <a:r>
              <a:rPr lang="en-US" altLang="ja-JP" sz="1400" b="1" dirty="0" err="1">
                <a:solidFill>
                  <a:srgbClr val="FF0000"/>
                </a:solidFill>
                <a:latin typeface="ＭＳ ゴシック" panose="020B0609070205080204" pitchFamily="49" charset="-128"/>
                <a:ea typeface="ＭＳ ゴシック" panose="020B0609070205080204" pitchFamily="49" charset="-128"/>
              </a:rPr>
              <a:t>Controller</a:t>
            </a:r>
            <a:r>
              <a:rPr lang="en-US" altLang="ja-JP" sz="1400" dirty="0">
                <a:latin typeface="ＭＳ ゴシック" panose="020B0609070205080204" pitchFamily="49" charset="-128"/>
                <a:ea typeface="ＭＳ ゴシック" panose="020B0609070205080204" pitchFamily="49" charset="-128"/>
              </a:rPr>
              <a:t>::initialize(</a:t>
            </a:r>
            <a:r>
              <a:rPr lang="en-US" altLang="ja-JP" sz="1400" dirty="0" err="1">
                <a:latin typeface="ＭＳ ゴシック" panose="020B0609070205080204" pitchFamily="49" charset="-128"/>
                <a:ea typeface="ＭＳ ゴシック" panose="020B0609070205080204" pitchFamily="49" charset="-128"/>
              </a:rPr>
              <a:t>cnoid</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SimpleControllerIO</a:t>
            </a:r>
            <a:r>
              <a:rPr lang="en-US" altLang="ja-JP" sz="1400" dirty="0">
                <a:latin typeface="ＭＳ ゴシック" panose="020B0609070205080204" pitchFamily="49" charset="-128"/>
                <a:ea typeface="ＭＳ ゴシック" panose="020B0609070205080204" pitchFamily="49" charset="-128"/>
              </a:rPr>
              <a:t>* io)</a:t>
            </a:r>
          </a:p>
          <a:p>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auto body = io-&gt;body();</a:t>
            </a:r>
          </a:p>
          <a:p>
            <a:r>
              <a:rPr lang="ja-JP" altLang="en-US" sz="1400" dirty="0">
                <a:latin typeface="ＭＳ ゴシック" panose="020B0609070205080204" pitchFamily="49" charset="-128"/>
                <a:ea typeface="ＭＳ ゴシック" panose="020B0609070205080204" pitchFamily="49" charset="-128"/>
              </a:rPr>
              <a:t>   </a:t>
            </a:r>
            <a:r>
              <a:rPr lang="en-US" altLang="ja-JP" sz="1400" dirty="0">
                <a:latin typeface="ＭＳ ゴシック" panose="020B0609070205080204" pitchFamily="49" charset="-128"/>
                <a:ea typeface="ＭＳ ゴシック" panose="020B0609070205080204" pitchFamily="49" charset="-128"/>
              </a:rPr>
              <a:t> wheels[0] = body-&gt;joint("</a:t>
            </a:r>
            <a:r>
              <a:rPr lang="en-US" altLang="ja-JP" sz="1400" dirty="0" err="1">
                <a:latin typeface="ＭＳ ゴシック" panose="020B0609070205080204" pitchFamily="49" charset="-128"/>
                <a:ea typeface="ＭＳ ゴシック" panose="020B0609070205080204" pitchFamily="49" charset="-128"/>
              </a:rPr>
              <a:t>LeftWheel</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wheels[1] = body-&gt;joint("</a:t>
            </a:r>
            <a:r>
              <a:rPr lang="en-US" altLang="ja-JP" sz="1400" dirty="0" err="1">
                <a:latin typeface="ＭＳ ゴシック" panose="020B0609070205080204" pitchFamily="49" charset="-128"/>
                <a:ea typeface="ＭＳ ゴシック" panose="020B0609070205080204" pitchFamily="49" charset="-128"/>
              </a:rPr>
              <a:t>RightWheel</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for(int </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=0; </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 &lt; 2; ++</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auto wheel = wheels[</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wheel-&gt;</a:t>
            </a:r>
            <a:r>
              <a:rPr lang="en-US" altLang="ja-JP" sz="1400" dirty="0" err="1">
                <a:latin typeface="ＭＳ ゴシック" panose="020B0609070205080204" pitchFamily="49" charset="-128"/>
                <a:ea typeface="ＭＳ ゴシック" panose="020B0609070205080204" pitchFamily="49" charset="-128"/>
              </a:rPr>
              <a:t>setActuationMode</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JointTorque</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io-&gt;</a:t>
            </a:r>
            <a:r>
              <a:rPr lang="en-US" altLang="ja-JP" sz="1400" b="1" dirty="0" err="1">
                <a:solidFill>
                  <a:srgbClr val="FF0000"/>
                </a:solidFill>
                <a:latin typeface="ＭＳ ゴシック" panose="020B0609070205080204" pitchFamily="49" charset="-128"/>
                <a:ea typeface="ＭＳ ゴシック" panose="020B0609070205080204" pitchFamily="49" charset="-128"/>
              </a:rPr>
              <a:t>enableInput</a:t>
            </a:r>
            <a:r>
              <a:rPr lang="en-US" altLang="ja-JP" sz="1400" b="1" dirty="0">
                <a:solidFill>
                  <a:srgbClr val="FF0000"/>
                </a:solidFill>
                <a:latin typeface="ＭＳ ゴシック" panose="020B0609070205080204" pitchFamily="49" charset="-128"/>
                <a:ea typeface="ＭＳ ゴシック" panose="020B0609070205080204" pitchFamily="49" charset="-128"/>
              </a:rPr>
              <a:t>(wheel, </a:t>
            </a:r>
            <a:r>
              <a:rPr lang="en-US" altLang="ja-JP" sz="1400" b="1" dirty="0" err="1">
                <a:solidFill>
                  <a:srgbClr val="FF0000"/>
                </a:solidFill>
                <a:latin typeface="ＭＳ ゴシック" panose="020B0609070205080204" pitchFamily="49" charset="-128"/>
                <a:ea typeface="ＭＳ ゴシック" panose="020B0609070205080204" pitchFamily="49" charset="-128"/>
              </a:rPr>
              <a:t>JointVelocity</a:t>
            </a:r>
            <a:r>
              <a:rPr lang="en-US" altLang="ja-JP" sz="1400" b="1" dirty="0">
                <a:solidFill>
                  <a:srgbClr val="FF0000"/>
                </a:solidFill>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io-&gt;</a:t>
            </a:r>
            <a:r>
              <a:rPr lang="en-US" altLang="ja-JP" sz="1400" dirty="0" err="1">
                <a:latin typeface="ＭＳ ゴシック" panose="020B0609070205080204" pitchFamily="49" charset="-128"/>
                <a:ea typeface="ＭＳ ゴシック" panose="020B0609070205080204" pitchFamily="49" charset="-128"/>
              </a:rPr>
              <a:t>enableOutput</a:t>
            </a:r>
            <a:r>
              <a:rPr lang="en-US" altLang="ja-JP" sz="1400" dirty="0">
                <a:latin typeface="ＭＳ ゴシック" panose="020B0609070205080204" pitchFamily="49" charset="-128"/>
                <a:ea typeface="ＭＳ ゴシック" panose="020B0609070205080204" pitchFamily="49" charset="-128"/>
              </a:rPr>
              <a:t>(wheel, </a:t>
            </a:r>
            <a:r>
              <a:rPr lang="en-US" altLang="ja-JP" sz="1400" dirty="0" err="1">
                <a:latin typeface="ＭＳ ゴシック" panose="020B0609070205080204" pitchFamily="49" charset="-128"/>
                <a:ea typeface="ＭＳ ゴシック" panose="020B0609070205080204" pitchFamily="49" charset="-128"/>
              </a:rPr>
              <a:t>JointTorque</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return true;</a:t>
            </a:r>
          </a:p>
          <a:p>
            <a:r>
              <a:rPr lang="en-US" altLang="ja-JP" sz="1400" dirty="0">
                <a:latin typeface="ＭＳ ゴシック" panose="020B0609070205080204" pitchFamily="49" charset="-128"/>
                <a:ea typeface="ＭＳ ゴシック" panose="020B0609070205080204" pitchFamily="49" charset="-128"/>
              </a:rPr>
              <a:t>}</a:t>
            </a:r>
          </a:p>
          <a:p>
            <a:endParaRPr lang="en-US" altLang="ja-JP" sz="1400" dirty="0">
              <a:latin typeface="ＭＳ ゴシック" panose="020B0609070205080204" pitchFamily="49" charset="-128"/>
              <a:ea typeface="ＭＳ ゴシック" panose="020B0609070205080204" pitchFamily="49" charset="-128"/>
            </a:endParaRP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a:xfrm>
            <a:off x="628650" y="228845"/>
            <a:ext cx="7886700" cy="729516"/>
          </a:xfrm>
        </p:spPr>
        <p:txBody>
          <a:bodyPr>
            <a:normAutofit/>
          </a:bodyPr>
          <a:lstStyle/>
          <a:p>
            <a:r>
              <a:rPr lang="en-US" altLang="ja-JP" sz="3200" dirty="0"/>
              <a:t>MobileRobotDriveController.cpp</a:t>
            </a:r>
            <a:r>
              <a:rPr lang="ja-JP" altLang="en-US" sz="3200" dirty="0"/>
              <a:t> </a:t>
            </a:r>
            <a:r>
              <a:rPr lang="en-US" altLang="ja-JP" sz="3200" dirty="0"/>
              <a:t>(3/4)</a:t>
            </a:r>
            <a:endParaRPr lang="ja-JP" altLang="en-US" sz="3200" dirty="0"/>
          </a:p>
        </p:txBody>
      </p:sp>
    </p:spTree>
    <p:extLst>
      <p:ext uri="{BB962C8B-B14F-4D97-AF65-F5344CB8AC3E}">
        <p14:creationId xmlns:p14="http://schemas.microsoft.com/office/powerpoint/2010/main" val="116504520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38553" y="1176101"/>
            <a:ext cx="7394331" cy="4838333"/>
          </a:xfrm>
          <a:prstGeom prst="rect">
            <a:avLst/>
          </a:prstGeom>
          <a:noFill/>
          <a:ln>
            <a:solidFill>
              <a:schemeClr val="tx1"/>
            </a:solidFill>
          </a:ln>
        </p:spPr>
        <p:txBody>
          <a:bodyPr wrap="square" rtlCol="0">
            <a:noAutofit/>
          </a:bodyPr>
          <a:lstStyle/>
          <a:p>
            <a:r>
              <a:rPr lang="en-US" altLang="ja-JP" sz="1400" dirty="0">
                <a:latin typeface="ＭＳ ゴシック" panose="020B0609070205080204" pitchFamily="49" charset="-128"/>
                <a:ea typeface="ＭＳ ゴシック" panose="020B0609070205080204" pitchFamily="49" charset="-128"/>
              </a:rPr>
              <a:t>bool </a:t>
            </a:r>
            <a:r>
              <a:rPr lang="en-US" altLang="ja-JP" sz="1400" dirty="0" err="1">
                <a:latin typeface="ＭＳ ゴシック" panose="020B0609070205080204" pitchFamily="49" charset="-128"/>
                <a:ea typeface="ＭＳ ゴシック" panose="020B0609070205080204" pitchFamily="49" charset="-128"/>
              </a:rPr>
              <a:t>MobileRobotDrive</a:t>
            </a:r>
            <a:r>
              <a:rPr lang="en-US" altLang="ja-JP" sz="1400" b="1" dirty="0" err="1">
                <a:solidFill>
                  <a:srgbClr val="FF0000"/>
                </a:solidFill>
                <a:latin typeface="ＭＳ ゴシック" panose="020B0609070205080204" pitchFamily="49" charset="-128"/>
                <a:ea typeface="ＭＳ ゴシック" panose="020B0609070205080204" pitchFamily="49" charset="-128"/>
              </a:rPr>
              <a:t>Controller</a:t>
            </a:r>
            <a:r>
              <a:rPr lang="en-US" altLang="ja-JP" sz="1400" dirty="0">
                <a:latin typeface="ＭＳ ゴシック" panose="020B0609070205080204" pitchFamily="49" charset="-128"/>
                <a:ea typeface="ＭＳ ゴシック" panose="020B0609070205080204" pitchFamily="49" charset="-128"/>
              </a:rPr>
              <a:t>::control()</a:t>
            </a:r>
          </a:p>
          <a:p>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constexpr</a:t>
            </a:r>
            <a:r>
              <a:rPr lang="en-US" altLang="ja-JP" sz="1400" b="1" dirty="0">
                <a:solidFill>
                  <a:srgbClr val="FF0000"/>
                </a:solidFill>
                <a:latin typeface="ＭＳ ゴシック" panose="020B0609070205080204" pitchFamily="49" charset="-128"/>
                <a:ea typeface="ＭＳ ゴシック" panose="020B0609070205080204" pitchFamily="49" charset="-128"/>
              </a:rPr>
              <a:t> double </a:t>
            </a:r>
            <a:r>
              <a:rPr lang="en-US" altLang="ja-JP" sz="1400" b="1" dirty="0" err="1">
                <a:solidFill>
                  <a:srgbClr val="FF0000"/>
                </a:solidFill>
                <a:latin typeface="ＭＳ ゴシック" panose="020B0609070205080204" pitchFamily="49" charset="-128"/>
                <a:ea typeface="ＭＳ ゴシック" panose="020B0609070205080204" pitchFamily="49" charset="-128"/>
              </a:rPr>
              <a:t>wheelRadius</a:t>
            </a:r>
            <a:r>
              <a:rPr lang="en-US" altLang="ja-JP" sz="1400" b="1" dirty="0">
                <a:solidFill>
                  <a:srgbClr val="FF0000"/>
                </a:solidFill>
                <a:latin typeface="ＭＳ ゴシック" panose="020B0609070205080204" pitchFamily="49" charset="-128"/>
                <a:ea typeface="ＭＳ ゴシック" panose="020B0609070205080204" pitchFamily="49" charset="-128"/>
              </a:rPr>
              <a:t> = 0.076;</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constexpr</a:t>
            </a:r>
            <a:r>
              <a:rPr lang="en-US" altLang="ja-JP" sz="1400" b="1" dirty="0">
                <a:solidFill>
                  <a:srgbClr val="FF0000"/>
                </a:solidFill>
                <a:latin typeface="ＭＳ ゴシック" panose="020B0609070205080204" pitchFamily="49" charset="-128"/>
                <a:ea typeface="ＭＳ ゴシック" panose="020B0609070205080204" pitchFamily="49" charset="-128"/>
              </a:rPr>
              <a:t> double </a:t>
            </a:r>
            <a:r>
              <a:rPr lang="en-US" altLang="ja-JP" sz="1400" b="1" dirty="0" err="1">
                <a:solidFill>
                  <a:srgbClr val="FF0000"/>
                </a:solidFill>
                <a:latin typeface="ＭＳ ゴシック" panose="020B0609070205080204" pitchFamily="49" charset="-128"/>
                <a:ea typeface="ＭＳ ゴシック" panose="020B0609070205080204" pitchFamily="49" charset="-128"/>
              </a:rPr>
              <a:t>halfAxleWidth</a:t>
            </a:r>
            <a:r>
              <a:rPr lang="en-US" altLang="ja-JP" sz="1400" b="1" dirty="0">
                <a:solidFill>
                  <a:srgbClr val="FF0000"/>
                </a:solidFill>
                <a:latin typeface="ＭＳ ゴシック" panose="020B0609070205080204" pitchFamily="49" charset="-128"/>
                <a:ea typeface="ＭＳ ゴシック" panose="020B0609070205080204" pitchFamily="49" charset="-128"/>
              </a:rPr>
              <a:t> = 0.145;</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constexpr</a:t>
            </a:r>
            <a:r>
              <a:rPr lang="en-US" altLang="ja-JP" sz="1400" b="1" dirty="0">
                <a:solidFill>
                  <a:srgbClr val="FF0000"/>
                </a:solidFill>
                <a:latin typeface="ＭＳ ゴシック" panose="020B0609070205080204" pitchFamily="49" charset="-128"/>
                <a:ea typeface="ＭＳ ゴシック" panose="020B0609070205080204" pitchFamily="49" charset="-128"/>
              </a:rPr>
              <a:t> double </a:t>
            </a:r>
            <a:r>
              <a:rPr lang="en-US" altLang="ja-JP" sz="1400" b="1" dirty="0" err="1">
                <a:solidFill>
                  <a:srgbClr val="FF0000"/>
                </a:solidFill>
                <a:latin typeface="ＭＳ ゴシック" panose="020B0609070205080204" pitchFamily="49" charset="-128"/>
                <a:ea typeface="ＭＳ ゴシック" panose="020B0609070205080204" pitchFamily="49" charset="-128"/>
              </a:rPr>
              <a:t>kd</a:t>
            </a:r>
            <a:r>
              <a:rPr lang="en-US" altLang="ja-JP" sz="1400" b="1" dirty="0">
                <a:solidFill>
                  <a:srgbClr val="FF0000"/>
                </a:solidFill>
                <a:latin typeface="ＭＳ ゴシック" panose="020B0609070205080204" pitchFamily="49" charset="-128"/>
                <a:ea typeface="ＭＳ ゴシック" panose="020B0609070205080204" pitchFamily="49" charset="-128"/>
              </a:rPr>
              <a:t> = 0.5;</a:t>
            </a:r>
          </a:p>
          <a:p>
            <a:r>
              <a:rPr lang="en-US" altLang="ja-JP" sz="1400" b="1" dirty="0">
                <a:solidFill>
                  <a:srgbClr val="FF0000"/>
                </a:solidFill>
                <a:latin typeface="ＭＳ ゴシック" panose="020B0609070205080204" pitchFamily="49" charset="-128"/>
                <a:ea typeface="ＭＳ ゴシック" panose="020B0609070205080204" pitchFamily="49" charset="-128"/>
              </a:rPr>
              <a:t>    double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dq_target</a:t>
            </a:r>
            <a:r>
              <a:rPr lang="en-US" altLang="ja-JP" sz="1400" b="1" dirty="0">
                <a:solidFill>
                  <a:srgbClr val="FF0000"/>
                </a:solidFill>
                <a:latin typeface="ＭＳ ゴシック" panose="020B0609070205080204" pitchFamily="49" charset="-128"/>
                <a:ea typeface="ＭＳ ゴシック" panose="020B0609070205080204" pitchFamily="49" charset="-128"/>
              </a:rPr>
              <a:t>[2];</a:t>
            </a:r>
          </a:p>
          <a:p>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b="1" dirty="0">
                <a:solidFill>
                  <a:srgbClr val="FF0000"/>
                </a:solidFill>
                <a:latin typeface="ＭＳ ゴシック" panose="020B0609070205080204" pitchFamily="49" charset="-128"/>
                <a:ea typeface="ＭＳ ゴシック" panose="020B0609070205080204" pitchFamily="49" charset="-128"/>
              </a:rPr>
              <a:t>    executor-&gt;</a:t>
            </a:r>
            <a:r>
              <a:rPr lang="en-US" altLang="ja-JP" sz="1400" b="1" dirty="0" err="1">
                <a:solidFill>
                  <a:srgbClr val="FF0000"/>
                </a:solidFill>
                <a:latin typeface="ＭＳ ゴシック" panose="020B0609070205080204" pitchFamily="49" charset="-128"/>
                <a:ea typeface="ＭＳ ゴシック" panose="020B0609070205080204" pitchFamily="49" charset="-128"/>
              </a:rPr>
              <a:t>spin_some</a:t>
            </a:r>
            <a:r>
              <a:rPr lang="en-US" altLang="ja-JP" sz="1400" b="1" dirty="0">
                <a:solidFill>
                  <a:srgbClr val="FF0000"/>
                </a:solidFill>
                <a:latin typeface="ＭＳ ゴシック" panose="020B0609070205080204" pitchFamily="49" charset="-128"/>
                <a:ea typeface="ＭＳ ゴシック" panose="020B0609070205080204" pitchFamily="49" charset="-128"/>
              </a:rPr>
              <a:t>();</a:t>
            </a:r>
          </a:p>
          <a:p>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b="1" dirty="0">
                <a:solidFill>
                  <a:srgbClr val="FF0000"/>
                </a:solidFill>
                <a:latin typeface="ＭＳ ゴシック" panose="020B0609070205080204" pitchFamily="49" charset="-128"/>
                <a:ea typeface="ＭＳ ゴシック" panose="020B0609070205080204" pitchFamily="49" charset="-128"/>
              </a:rPr>
              <a:t>    double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dq_x</a:t>
            </a:r>
            <a:r>
              <a:rPr lang="en-US" altLang="ja-JP" sz="1400" b="1" dirty="0">
                <a:solidFill>
                  <a:srgbClr val="FF0000"/>
                </a:solidFill>
                <a:latin typeface="ＭＳ ゴシック" panose="020B0609070205080204" pitchFamily="49" charset="-128"/>
                <a:ea typeface="ＭＳ ゴシック" panose="020B0609070205080204" pitchFamily="49" charset="-128"/>
              </a:rPr>
              <a:t> = </a:t>
            </a:r>
            <a:r>
              <a:rPr lang="en-US" altLang="ja-JP" sz="1400" b="1" dirty="0" err="1">
                <a:solidFill>
                  <a:srgbClr val="FF0000"/>
                </a:solidFill>
                <a:latin typeface="ＭＳ ゴシック" panose="020B0609070205080204" pitchFamily="49" charset="-128"/>
                <a:ea typeface="ＭＳ ゴシック" panose="020B0609070205080204" pitchFamily="49" charset="-128"/>
              </a:rPr>
              <a:t>command.linear.x</a:t>
            </a:r>
            <a:r>
              <a:rPr lang="en-US" altLang="ja-JP" sz="1400" b="1" dirty="0">
                <a:solidFill>
                  <a:srgbClr val="FF0000"/>
                </a:solidFill>
                <a:latin typeface="ＭＳ ゴシック" panose="020B0609070205080204" pitchFamily="49" charset="-128"/>
                <a:ea typeface="ＭＳ ゴシック" panose="020B0609070205080204" pitchFamily="49" charset="-128"/>
              </a:rPr>
              <a:t> / </a:t>
            </a:r>
            <a:r>
              <a:rPr lang="en-US" altLang="ja-JP" sz="1400" b="1" dirty="0" err="1">
                <a:solidFill>
                  <a:srgbClr val="FF0000"/>
                </a:solidFill>
                <a:latin typeface="ＭＳ ゴシック" panose="020B0609070205080204" pitchFamily="49" charset="-128"/>
                <a:ea typeface="ＭＳ ゴシック" panose="020B0609070205080204" pitchFamily="49" charset="-128"/>
              </a:rPr>
              <a:t>wheelRadius</a:t>
            </a:r>
            <a:r>
              <a:rPr lang="en-US" altLang="ja-JP" sz="1400" b="1" dirty="0">
                <a:solidFill>
                  <a:srgbClr val="FF0000"/>
                </a:solidFill>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double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dq_yaw</a:t>
            </a:r>
            <a:r>
              <a:rPr lang="en-US" altLang="ja-JP" sz="1400" b="1" dirty="0">
                <a:solidFill>
                  <a:srgbClr val="FF0000"/>
                </a:solidFill>
                <a:latin typeface="ＭＳ ゴシック" panose="020B0609070205080204" pitchFamily="49" charset="-128"/>
                <a:ea typeface="ＭＳ ゴシック" panose="020B0609070205080204" pitchFamily="49" charset="-128"/>
              </a:rPr>
              <a:t> = </a:t>
            </a:r>
            <a:r>
              <a:rPr lang="en-US" altLang="ja-JP" sz="1400" b="1" dirty="0" err="1">
                <a:solidFill>
                  <a:srgbClr val="FF0000"/>
                </a:solidFill>
                <a:latin typeface="ＭＳ ゴシック" panose="020B0609070205080204" pitchFamily="49" charset="-128"/>
                <a:ea typeface="ＭＳ ゴシック" panose="020B0609070205080204" pitchFamily="49" charset="-128"/>
              </a:rPr>
              <a:t>command.angular.z</a:t>
            </a:r>
            <a:r>
              <a:rPr lang="en-US" altLang="ja-JP" sz="1400" b="1" dirty="0">
                <a:solidFill>
                  <a:srgbClr val="FF0000"/>
                </a:solidFill>
                <a:latin typeface="ＭＳ ゴシック" panose="020B0609070205080204" pitchFamily="49" charset="-128"/>
                <a:ea typeface="ＭＳ ゴシック" panose="020B0609070205080204" pitchFamily="49" charset="-128"/>
              </a:rPr>
              <a:t> * </a:t>
            </a:r>
            <a:r>
              <a:rPr lang="en-US" altLang="ja-JP" sz="1400" b="1" dirty="0" err="1">
                <a:solidFill>
                  <a:srgbClr val="FF0000"/>
                </a:solidFill>
                <a:latin typeface="ＭＳ ゴシック" panose="020B0609070205080204" pitchFamily="49" charset="-128"/>
                <a:ea typeface="ＭＳ ゴシック" panose="020B0609070205080204" pitchFamily="49" charset="-128"/>
              </a:rPr>
              <a:t>halfAxleWidth</a:t>
            </a:r>
            <a:r>
              <a:rPr lang="en-US" altLang="ja-JP" sz="1400" b="1" dirty="0">
                <a:solidFill>
                  <a:srgbClr val="FF0000"/>
                </a:solidFill>
                <a:latin typeface="ＭＳ ゴシック" panose="020B0609070205080204" pitchFamily="49" charset="-128"/>
                <a:ea typeface="ＭＳ ゴシック" panose="020B0609070205080204" pitchFamily="49" charset="-128"/>
              </a:rPr>
              <a:t> / </a:t>
            </a:r>
            <a:r>
              <a:rPr lang="en-US" altLang="ja-JP" sz="1400" b="1" dirty="0" err="1">
                <a:solidFill>
                  <a:srgbClr val="FF0000"/>
                </a:solidFill>
                <a:latin typeface="ＭＳ ゴシック" panose="020B0609070205080204" pitchFamily="49" charset="-128"/>
                <a:ea typeface="ＭＳ ゴシック" panose="020B0609070205080204" pitchFamily="49" charset="-128"/>
              </a:rPr>
              <a:t>wheelRadius</a:t>
            </a:r>
            <a:r>
              <a:rPr lang="en-US" altLang="ja-JP" sz="1400" b="1" dirty="0">
                <a:solidFill>
                  <a:srgbClr val="FF0000"/>
                </a:solidFill>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dq_target</a:t>
            </a:r>
            <a:r>
              <a:rPr lang="en-US" altLang="ja-JP" sz="1400" b="1" dirty="0">
                <a:solidFill>
                  <a:srgbClr val="FF0000"/>
                </a:solidFill>
                <a:latin typeface="ＭＳ ゴシック" panose="020B0609070205080204" pitchFamily="49" charset="-128"/>
                <a:ea typeface="ＭＳ ゴシック" panose="020B0609070205080204" pitchFamily="49" charset="-128"/>
              </a:rPr>
              <a:t>[0] =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dq_x</a:t>
            </a:r>
            <a:r>
              <a:rPr lang="en-US" altLang="ja-JP" sz="1400" b="1" dirty="0">
                <a:solidFill>
                  <a:srgbClr val="FF0000"/>
                </a:solidFill>
                <a:latin typeface="ＭＳ ゴシック" panose="020B0609070205080204" pitchFamily="49" charset="-128"/>
                <a:ea typeface="ＭＳ ゴシック" panose="020B0609070205080204" pitchFamily="49" charset="-128"/>
              </a:rPr>
              <a:t> -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dq_yaw</a:t>
            </a:r>
            <a:r>
              <a:rPr lang="en-US" altLang="ja-JP" sz="1400" b="1" dirty="0">
                <a:solidFill>
                  <a:srgbClr val="FF0000"/>
                </a:solidFill>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dq_target</a:t>
            </a:r>
            <a:r>
              <a:rPr lang="en-US" altLang="ja-JP" sz="1400" b="1" dirty="0">
                <a:solidFill>
                  <a:srgbClr val="FF0000"/>
                </a:solidFill>
                <a:latin typeface="ＭＳ ゴシック" panose="020B0609070205080204" pitchFamily="49" charset="-128"/>
                <a:ea typeface="ＭＳ ゴシック" panose="020B0609070205080204" pitchFamily="49" charset="-128"/>
              </a:rPr>
              <a:t>[1] =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dq_x</a:t>
            </a:r>
            <a:r>
              <a:rPr lang="en-US" altLang="ja-JP" sz="1400" b="1" dirty="0">
                <a:solidFill>
                  <a:srgbClr val="FF0000"/>
                </a:solidFill>
                <a:latin typeface="ＭＳ ゴシック" panose="020B0609070205080204" pitchFamily="49" charset="-128"/>
                <a:ea typeface="ＭＳ ゴシック" panose="020B0609070205080204" pitchFamily="49" charset="-128"/>
              </a:rPr>
              <a:t> +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dq_yaw</a:t>
            </a:r>
            <a:r>
              <a:rPr lang="en-US" altLang="ja-JP" sz="1400" b="1" dirty="0">
                <a:solidFill>
                  <a:srgbClr val="FF0000"/>
                </a:solidFill>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p>
          <a:p>
            <a:r>
              <a:rPr lang="en-US" altLang="ja-JP" sz="1400" b="1" dirty="0">
                <a:solidFill>
                  <a:srgbClr val="FF0000"/>
                </a:solidFill>
                <a:latin typeface="ＭＳ ゴシック" panose="020B0609070205080204" pitchFamily="49" charset="-128"/>
                <a:ea typeface="ＭＳ ゴシック" panose="020B0609070205080204" pitchFamily="49" charset="-128"/>
              </a:rPr>
              <a:t>    for(int </a:t>
            </a:r>
            <a:r>
              <a:rPr lang="en-US" altLang="ja-JP" sz="1400" b="1" dirty="0" err="1">
                <a:solidFill>
                  <a:srgbClr val="FF0000"/>
                </a:solidFill>
                <a:latin typeface="ＭＳ ゴシック" panose="020B0609070205080204" pitchFamily="49" charset="-128"/>
                <a:ea typeface="ＭＳ ゴシック" panose="020B0609070205080204" pitchFamily="49" charset="-128"/>
              </a:rPr>
              <a:t>i</a:t>
            </a:r>
            <a:r>
              <a:rPr lang="en-US" altLang="ja-JP" sz="1400" b="1" dirty="0">
                <a:solidFill>
                  <a:srgbClr val="FF0000"/>
                </a:solidFill>
                <a:latin typeface="ＭＳ ゴシック" panose="020B0609070205080204" pitchFamily="49" charset="-128"/>
                <a:ea typeface="ＭＳ ゴシック" panose="020B0609070205080204" pitchFamily="49" charset="-128"/>
              </a:rPr>
              <a:t>=0; </a:t>
            </a:r>
            <a:r>
              <a:rPr lang="en-US" altLang="ja-JP" sz="1400" b="1" dirty="0" err="1">
                <a:solidFill>
                  <a:srgbClr val="FF0000"/>
                </a:solidFill>
                <a:latin typeface="ＭＳ ゴシック" panose="020B0609070205080204" pitchFamily="49" charset="-128"/>
                <a:ea typeface="ＭＳ ゴシック" panose="020B0609070205080204" pitchFamily="49" charset="-128"/>
              </a:rPr>
              <a:t>i</a:t>
            </a:r>
            <a:r>
              <a:rPr lang="en-US" altLang="ja-JP" sz="1400" b="1" dirty="0">
                <a:solidFill>
                  <a:srgbClr val="FF0000"/>
                </a:solidFill>
                <a:latin typeface="ＭＳ ゴシック" panose="020B0609070205080204" pitchFamily="49" charset="-128"/>
                <a:ea typeface="ＭＳ ゴシック" panose="020B0609070205080204" pitchFamily="49" charset="-128"/>
              </a:rPr>
              <a:t> &lt; 2; ++</a:t>
            </a:r>
            <a:r>
              <a:rPr lang="en-US" altLang="ja-JP" sz="1400" b="1" dirty="0" err="1">
                <a:solidFill>
                  <a:srgbClr val="FF0000"/>
                </a:solidFill>
                <a:latin typeface="ＭＳ ゴシック" panose="020B0609070205080204" pitchFamily="49" charset="-128"/>
                <a:ea typeface="ＭＳ ゴシック" panose="020B0609070205080204" pitchFamily="49" charset="-128"/>
              </a:rPr>
              <a:t>i</a:t>
            </a:r>
            <a:r>
              <a:rPr lang="en-US" altLang="ja-JP" sz="1400" b="1" dirty="0">
                <a:solidFill>
                  <a:srgbClr val="FF0000"/>
                </a:solidFill>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auto wheel = wheels[</a:t>
            </a:r>
            <a:r>
              <a:rPr lang="en-US" altLang="ja-JP" sz="1400" b="1" dirty="0" err="1">
                <a:solidFill>
                  <a:srgbClr val="FF0000"/>
                </a:solidFill>
                <a:latin typeface="ＭＳ ゴシック" panose="020B0609070205080204" pitchFamily="49" charset="-128"/>
                <a:ea typeface="ＭＳ ゴシック" panose="020B0609070205080204" pitchFamily="49" charset="-128"/>
              </a:rPr>
              <a:t>i</a:t>
            </a:r>
            <a:r>
              <a:rPr lang="en-US" altLang="ja-JP" sz="1400" b="1" dirty="0">
                <a:solidFill>
                  <a:srgbClr val="FF0000"/>
                </a:solidFill>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wheel-&gt;u() = </a:t>
            </a:r>
            <a:r>
              <a:rPr lang="en-US" altLang="ja-JP" sz="1400" b="1" dirty="0" err="1">
                <a:solidFill>
                  <a:srgbClr val="FF0000"/>
                </a:solidFill>
                <a:latin typeface="ＭＳ ゴシック" panose="020B0609070205080204" pitchFamily="49" charset="-128"/>
                <a:ea typeface="ＭＳ ゴシック" panose="020B0609070205080204" pitchFamily="49" charset="-128"/>
              </a:rPr>
              <a:t>kd</a:t>
            </a:r>
            <a:r>
              <a:rPr lang="en-US" altLang="ja-JP" sz="1400" b="1" dirty="0">
                <a:solidFill>
                  <a:srgbClr val="FF0000"/>
                </a:solidFill>
                <a:latin typeface="ＭＳ ゴシック" panose="020B0609070205080204" pitchFamily="49" charset="-128"/>
                <a:ea typeface="ＭＳ ゴシック" panose="020B0609070205080204" pitchFamily="49" charset="-128"/>
              </a:rPr>
              <a:t> *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dq_target</a:t>
            </a:r>
            <a:r>
              <a:rPr lang="en-US" altLang="ja-JP" sz="1400" b="1" dirty="0">
                <a:solidFill>
                  <a:srgbClr val="FF0000"/>
                </a:solidFill>
                <a:latin typeface="ＭＳ ゴシック" panose="020B0609070205080204" pitchFamily="49" charset="-128"/>
                <a:ea typeface="ＭＳ ゴシック" panose="020B0609070205080204" pitchFamily="49" charset="-128"/>
              </a:rPr>
              <a:t>[</a:t>
            </a:r>
            <a:r>
              <a:rPr lang="en-US" altLang="ja-JP" sz="1400" b="1" dirty="0" err="1">
                <a:solidFill>
                  <a:srgbClr val="FF0000"/>
                </a:solidFill>
                <a:latin typeface="ＭＳ ゴシック" panose="020B0609070205080204" pitchFamily="49" charset="-128"/>
                <a:ea typeface="ＭＳ ゴシック" panose="020B0609070205080204" pitchFamily="49" charset="-128"/>
              </a:rPr>
              <a:t>i</a:t>
            </a:r>
            <a:r>
              <a:rPr lang="en-US" altLang="ja-JP" sz="1400" b="1" dirty="0">
                <a:solidFill>
                  <a:srgbClr val="FF0000"/>
                </a:solidFill>
                <a:latin typeface="ＭＳ ゴシック" panose="020B0609070205080204" pitchFamily="49" charset="-128"/>
                <a:ea typeface="ＭＳ ゴシック" panose="020B0609070205080204" pitchFamily="49" charset="-128"/>
              </a:rPr>
              <a:t>] - wheel-&gt;</a:t>
            </a:r>
            <a:r>
              <a:rPr lang="en-US" altLang="ja-JP" sz="1400" b="1" dirty="0" err="1">
                <a:solidFill>
                  <a:srgbClr val="FF0000"/>
                </a:solidFill>
                <a:latin typeface="ＭＳ ゴシック" panose="020B0609070205080204" pitchFamily="49" charset="-128"/>
                <a:ea typeface="ＭＳ ゴシック" panose="020B0609070205080204" pitchFamily="49" charset="-128"/>
              </a:rPr>
              <a:t>dq</a:t>
            </a:r>
            <a:r>
              <a:rPr lang="en-US" altLang="ja-JP" sz="1400" b="1" dirty="0">
                <a:solidFill>
                  <a:srgbClr val="FF0000"/>
                </a:solidFill>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return true;</a:t>
            </a:r>
          </a:p>
          <a:p>
            <a:r>
              <a:rPr lang="en-US" altLang="ja-JP" sz="1400" dirty="0">
                <a:latin typeface="ＭＳ ゴシック" panose="020B0609070205080204" pitchFamily="49" charset="-128"/>
                <a:ea typeface="ＭＳ ゴシック" panose="020B0609070205080204" pitchFamily="49" charset="-128"/>
              </a:rPr>
              <a:t>}</a:t>
            </a: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a:xfrm>
            <a:off x="628650" y="228845"/>
            <a:ext cx="7886700" cy="729516"/>
          </a:xfrm>
        </p:spPr>
        <p:txBody>
          <a:bodyPr>
            <a:normAutofit/>
          </a:bodyPr>
          <a:lstStyle/>
          <a:p>
            <a:r>
              <a:rPr lang="en-US" altLang="ja-JP" sz="3200" dirty="0"/>
              <a:t>MobileRobotDriveController.cpp</a:t>
            </a:r>
            <a:r>
              <a:rPr lang="ja-JP" altLang="en-US" sz="3200" dirty="0"/>
              <a:t> </a:t>
            </a:r>
            <a:r>
              <a:rPr lang="en-US" altLang="ja-JP" sz="3200" dirty="0"/>
              <a:t>(4/4)</a:t>
            </a:r>
            <a:endParaRPr lang="ja-JP" altLang="en-US" sz="3200" dirty="0"/>
          </a:p>
        </p:txBody>
      </p:sp>
    </p:spTree>
    <p:extLst>
      <p:ext uri="{BB962C8B-B14F-4D97-AF65-F5344CB8AC3E}">
        <p14:creationId xmlns:p14="http://schemas.microsoft.com/office/powerpoint/2010/main" val="16885318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98E556-49E8-61B7-2AC1-9F73428F3367}"/>
              </a:ext>
            </a:extLst>
          </p:cNvPr>
          <p:cNvSpPr>
            <a:spLocks noGrp="1"/>
          </p:cNvSpPr>
          <p:nvPr>
            <p:ph type="title"/>
          </p:nvPr>
        </p:nvSpPr>
        <p:spPr>
          <a:xfrm>
            <a:off x="642785" y="58912"/>
            <a:ext cx="7886700" cy="1325563"/>
          </a:xfrm>
        </p:spPr>
        <p:txBody>
          <a:bodyPr/>
          <a:lstStyle/>
          <a:p>
            <a:r>
              <a:rPr kumimoji="1" lang="ja-JP" altLang="en-US" dirty="0"/>
              <a:t>トップの</a:t>
            </a:r>
            <a:r>
              <a:rPr kumimoji="1" lang="en-US" altLang="ja-JP" dirty="0"/>
              <a:t>CMakeLists.txt</a:t>
            </a:r>
            <a:endParaRPr kumimoji="1" lang="ja-JP" altLang="en-US" dirty="0"/>
          </a:p>
        </p:txBody>
      </p:sp>
      <p:sp>
        <p:nvSpPr>
          <p:cNvPr id="4" name="テキスト ボックス 3">
            <a:extLst>
              <a:ext uri="{FF2B5EF4-FFF2-40B4-BE49-F238E27FC236}">
                <a16:creationId xmlns:a16="http://schemas.microsoft.com/office/drawing/2014/main" id="{8EC92BD0-41F5-07B9-A342-565B9F15E2E7}"/>
              </a:ext>
            </a:extLst>
          </p:cNvPr>
          <p:cNvSpPr txBox="1"/>
          <p:nvPr/>
        </p:nvSpPr>
        <p:spPr>
          <a:xfrm>
            <a:off x="642785" y="1707289"/>
            <a:ext cx="7737692" cy="3952365"/>
          </a:xfrm>
          <a:prstGeom prst="rect">
            <a:avLst/>
          </a:prstGeom>
          <a:noFill/>
          <a:ln>
            <a:solidFill>
              <a:schemeClr val="tx1"/>
            </a:solidFill>
          </a:ln>
        </p:spPr>
        <p:txBody>
          <a:bodyPr wrap="square" rtlCol="0">
            <a:noAutofit/>
          </a:bodyPr>
          <a:lstStyle/>
          <a:p>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uncomment the following section in order to fill in</a:t>
            </a:r>
          </a:p>
          <a:p>
            <a:r>
              <a:rPr lang="en-US" altLang="ja-JP" sz="1600" dirty="0">
                <a:latin typeface="ＭＳ ゴシック" panose="020B0609070205080204" pitchFamily="49" charset="-128"/>
                <a:ea typeface="ＭＳ ゴシック" panose="020B0609070205080204" pitchFamily="49" charset="-128"/>
              </a:rPr>
              <a:t># further dependencies manually.</a:t>
            </a:r>
          </a:p>
          <a:p>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find_package</a:t>
            </a:r>
            <a:r>
              <a:rPr lang="en-US" altLang="ja-JP" sz="1600" dirty="0">
                <a:latin typeface="ＭＳ ゴシック" panose="020B0609070205080204" pitchFamily="49" charset="-128"/>
                <a:ea typeface="ＭＳ ゴシック" panose="020B0609070205080204" pitchFamily="49" charset="-128"/>
              </a:rPr>
              <a:t>(&lt;dependency&gt; REQUIRED)</a:t>
            </a:r>
          </a:p>
          <a:p>
            <a:endParaRPr lang="en-US" altLang="ja-JP" sz="1600" dirty="0">
              <a:latin typeface="ＭＳ ゴシック" panose="020B0609070205080204" pitchFamily="49" charset="-128"/>
              <a:ea typeface="ＭＳ ゴシック" panose="020B0609070205080204" pitchFamily="49" charset="-128"/>
            </a:endParaRPr>
          </a:p>
          <a:p>
            <a:r>
              <a:rPr lang="en-US" altLang="ja-JP" sz="1600" b="1" dirty="0" err="1">
                <a:solidFill>
                  <a:srgbClr val="FF0000"/>
                </a:solidFill>
                <a:latin typeface="ＭＳ ゴシック" panose="020B0609070205080204" pitchFamily="49" charset="-128"/>
                <a:ea typeface="ＭＳ ゴシック" panose="020B0609070205080204" pitchFamily="49" charset="-128"/>
              </a:rPr>
              <a:t>find_package</a:t>
            </a:r>
            <a:r>
              <a:rPr lang="en-US" altLang="ja-JP" sz="1600" b="1" dirty="0">
                <a:solidFill>
                  <a:srgbClr val="FF0000"/>
                </a:solidFill>
                <a:latin typeface="ＭＳ ゴシック" panose="020B0609070205080204" pitchFamily="49" charset="-128"/>
                <a:ea typeface="ＭＳ ゴシック" panose="020B0609070205080204" pitchFamily="49" charset="-128"/>
              </a:rPr>
              <a:t>(</a:t>
            </a:r>
            <a:r>
              <a:rPr lang="en-US" altLang="ja-JP" sz="1600" b="1" dirty="0" err="1">
                <a:solidFill>
                  <a:srgbClr val="FF0000"/>
                </a:solidFill>
                <a:latin typeface="ＭＳ ゴシック" panose="020B0609070205080204" pitchFamily="49" charset="-128"/>
                <a:ea typeface="ＭＳ ゴシック" panose="020B0609070205080204" pitchFamily="49" charset="-128"/>
              </a:rPr>
              <a:t>rclcpp</a:t>
            </a:r>
            <a:r>
              <a:rPr lang="en-US" altLang="ja-JP" sz="1600" b="1" dirty="0">
                <a:solidFill>
                  <a:srgbClr val="FF0000"/>
                </a:solidFill>
                <a:latin typeface="ＭＳ ゴシック" panose="020B0609070205080204" pitchFamily="49" charset="-128"/>
                <a:ea typeface="ＭＳ ゴシック" panose="020B0609070205080204" pitchFamily="49" charset="-128"/>
              </a:rPr>
              <a:t> REQUIRED)</a:t>
            </a:r>
          </a:p>
          <a:p>
            <a:r>
              <a:rPr lang="en-US" altLang="ja-JP" sz="1600" b="1" dirty="0" err="1">
                <a:solidFill>
                  <a:srgbClr val="FF0000"/>
                </a:solidFill>
                <a:latin typeface="ＭＳ ゴシック" panose="020B0609070205080204" pitchFamily="49" charset="-128"/>
                <a:ea typeface="ＭＳ ゴシック" panose="020B0609070205080204" pitchFamily="49" charset="-128"/>
              </a:rPr>
              <a:t>find_package</a:t>
            </a:r>
            <a:r>
              <a:rPr lang="en-US" altLang="ja-JP" sz="1600" b="1" dirty="0">
                <a:solidFill>
                  <a:srgbClr val="FF0000"/>
                </a:solidFill>
                <a:latin typeface="ＭＳ ゴシック" panose="020B0609070205080204" pitchFamily="49" charset="-128"/>
                <a:ea typeface="ＭＳ ゴシック" panose="020B0609070205080204" pitchFamily="49" charset="-128"/>
              </a:rPr>
              <a:t>(</a:t>
            </a:r>
            <a:r>
              <a:rPr lang="en-US" altLang="ja-JP" sz="1600" b="1" dirty="0" err="1">
                <a:solidFill>
                  <a:srgbClr val="FF0000"/>
                </a:solidFill>
                <a:latin typeface="ＭＳ ゴシック" panose="020B0609070205080204" pitchFamily="49" charset="-128"/>
                <a:ea typeface="ＭＳ ゴシック" panose="020B0609070205080204" pitchFamily="49" charset="-128"/>
              </a:rPr>
              <a:t>geometry_msgs</a:t>
            </a:r>
            <a:r>
              <a:rPr lang="en-US" altLang="ja-JP" sz="1600" b="1" dirty="0">
                <a:solidFill>
                  <a:srgbClr val="FF0000"/>
                </a:solidFill>
                <a:latin typeface="ＭＳ ゴシック" panose="020B0609070205080204" pitchFamily="49" charset="-128"/>
                <a:ea typeface="ＭＳ ゴシック" panose="020B0609070205080204" pitchFamily="49" charset="-128"/>
              </a:rPr>
              <a:t> REQUIRED)</a:t>
            </a:r>
          </a:p>
          <a:p>
            <a:r>
              <a:rPr lang="en-US" altLang="ja-JP" sz="1600" dirty="0" err="1">
                <a:latin typeface="ＭＳ ゴシック" panose="020B0609070205080204" pitchFamily="49" charset="-128"/>
                <a:ea typeface="ＭＳ ゴシック" panose="020B0609070205080204" pitchFamily="49" charset="-128"/>
              </a:rPr>
              <a:t>find_package</a:t>
            </a:r>
            <a:r>
              <a:rPr lang="en-US" altLang="ja-JP" sz="1600" dirty="0">
                <a:latin typeface="ＭＳ ゴシック" panose="020B0609070205080204" pitchFamily="49" charset="-128"/>
                <a:ea typeface="ＭＳ ゴシック" panose="020B0609070205080204" pitchFamily="49" charset="-128"/>
              </a:rPr>
              <a:t>(</a:t>
            </a:r>
            <a:r>
              <a:rPr lang="en-US" altLang="ja-JP" sz="1600" dirty="0" err="1">
                <a:latin typeface="ＭＳ ゴシック" panose="020B0609070205080204" pitchFamily="49" charset="-128"/>
                <a:ea typeface="ＭＳ ゴシック" panose="020B0609070205080204" pitchFamily="49" charset="-128"/>
              </a:rPr>
              <a:t>choreonoid</a:t>
            </a:r>
            <a:r>
              <a:rPr lang="en-US" altLang="ja-JP" sz="1600" dirty="0">
                <a:latin typeface="ＭＳ ゴシック" panose="020B0609070205080204" pitchFamily="49" charset="-128"/>
                <a:ea typeface="ＭＳ ゴシック" panose="020B0609070205080204" pitchFamily="49" charset="-128"/>
              </a:rPr>
              <a:t> REQUIRED)</a:t>
            </a:r>
          </a:p>
          <a:p>
            <a:endParaRPr lang="en-US" altLang="ja-JP" sz="1600" dirty="0">
              <a:latin typeface="ＭＳ ゴシック" panose="020B0609070205080204" pitchFamily="49" charset="-128"/>
              <a:ea typeface="ＭＳ ゴシック" panose="020B0609070205080204" pitchFamily="49" charset="-128"/>
            </a:endParaRPr>
          </a:p>
          <a:p>
            <a:r>
              <a:rPr lang="en-US" altLang="ja-JP" sz="1600" dirty="0">
                <a:latin typeface="ＭＳ ゴシック" panose="020B0609070205080204" pitchFamily="49" charset="-128"/>
                <a:ea typeface="ＭＳ ゴシック" panose="020B0609070205080204" pitchFamily="49" charset="-128"/>
              </a:rPr>
              <a:t>set(CMAKE_CXX_STANDARD ${CHOREONOID_CXX_STANDARD})</a:t>
            </a:r>
          </a:p>
          <a:p>
            <a:r>
              <a:rPr lang="en-US" altLang="ja-JP" sz="1600" dirty="0" err="1">
                <a:latin typeface="ＭＳ ゴシック" panose="020B0609070205080204" pitchFamily="49" charset="-128"/>
                <a:ea typeface="ＭＳ ゴシック" panose="020B0609070205080204" pitchFamily="49" charset="-128"/>
              </a:rPr>
              <a:t>include_directories</a:t>
            </a:r>
            <a:r>
              <a:rPr lang="en-US" altLang="ja-JP" sz="1600" dirty="0">
                <a:latin typeface="ＭＳ ゴシック" panose="020B0609070205080204" pitchFamily="49" charset="-128"/>
                <a:ea typeface="ＭＳ ゴシック" panose="020B0609070205080204" pitchFamily="49" charset="-128"/>
              </a:rPr>
              <a:t>(${CHOREONOID_INCLUDE_DIRS})</a:t>
            </a:r>
          </a:p>
          <a:p>
            <a:r>
              <a:rPr lang="en-US" altLang="ja-JP" sz="1600" dirty="0" err="1">
                <a:latin typeface="ＭＳ ゴシック" panose="020B0609070205080204" pitchFamily="49" charset="-128"/>
                <a:ea typeface="ＭＳ ゴシック" panose="020B0609070205080204" pitchFamily="49" charset="-128"/>
              </a:rPr>
              <a:t>link_directories</a:t>
            </a:r>
            <a:r>
              <a:rPr lang="en-US" altLang="ja-JP" sz="1600" dirty="0">
                <a:latin typeface="ＭＳ ゴシック" panose="020B0609070205080204" pitchFamily="49" charset="-128"/>
                <a:ea typeface="ＭＳ ゴシック" panose="020B0609070205080204" pitchFamily="49" charset="-128"/>
              </a:rPr>
              <a:t>(${CHOREONOID_LIBRARY_DIRS})</a:t>
            </a:r>
          </a:p>
          <a:p>
            <a:endParaRPr lang="en-US" altLang="ja-JP" sz="1600" dirty="0">
              <a:latin typeface="ＭＳ ゴシック" panose="020B0609070205080204" pitchFamily="49" charset="-128"/>
              <a:ea typeface="ＭＳ ゴシック" panose="020B0609070205080204" pitchFamily="49" charset="-128"/>
            </a:endParaRPr>
          </a:p>
          <a:p>
            <a:r>
              <a:rPr lang="en-US" altLang="ja-JP" sz="1600" dirty="0" err="1">
                <a:latin typeface="ＭＳ ゴシック" panose="020B0609070205080204" pitchFamily="49" charset="-128"/>
                <a:ea typeface="ＭＳ ゴシック" panose="020B0609070205080204" pitchFamily="49" charset="-128"/>
              </a:rPr>
              <a:t>add_subdirectory</a:t>
            </a:r>
            <a:r>
              <a:rPr lang="en-US" altLang="ja-JP" sz="1600" dirty="0">
                <a:latin typeface="ＭＳ ゴシック" panose="020B0609070205080204" pitchFamily="49" charset="-128"/>
                <a:ea typeface="ＭＳ ゴシック" panose="020B0609070205080204" pitchFamily="49" charset="-128"/>
              </a:rPr>
              <a:t>(</a:t>
            </a:r>
            <a:r>
              <a:rPr lang="en-US" altLang="ja-JP" sz="1600" dirty="0" err="1">
                <a:latin typeface="ＭＳ ゴシック" panose="020B0609070205080204" pitchFamily="49" charset="-128"/>
                <a:ea typeface="ＭＳ ゴシック" panose="020B0609070205080204" pitchFamily="49" charset="-128"/>
              </a:rPr>
              <a:t>src</a:t>
            </a:r>
            <a:r>
              <a:rPr lang="en-US" altLang="ja-JP" sz="1600" dirty="0">
                <a:latin typeface="ＭＳ ゴシック" panose="020B0609070205080204" pitchFamily="49" charset="-128"/>
                <a:ea typeface="ＭＳ ゴシック" panose="020B0609070205080204" pitchFamily="49" charset="-128"/>
              </a:rPr>
              <a:t>)</a:t>
            </a:r>
          </a:p>
          <a:p>
            <a:endParaRPr lang="en-US" altLang="ja-JP" sz="1600" dirty="0">
              <a:latin typeface="ＭＳ ゴシック" panose="020B0609070205080204" pitchFamily="49" charset="-128"/>
              <a:ea typeface="ＭＳ ゴシック" panose="020B0609070205080204" pitchFamily="49" charset="-128"/>
            </a:endParaRPr>
          </a:p>
          <a:p>
            <a:r>
              <a:rPr lang="en-US" altLang="ja-JP" sz="1600" dirty="0">
                <a:latin typeface="ＭＳ ゴシック" panose="020B0609070205080204" pitchFamily="49" charset="-128"/>
                <a:ea typeface="ＭＳ ゴシック" panose="020B0609070205080204" pitchFamily="49" charset="-128"/>
              </a:rPr>
              <a:t>…</a:t>
            </a:r>
          </a:p>
        </p:txBody>
      </p:sp>
      <p:sp>
        <p:nvSpPr>
          <p:cNvPr id="5" name="テキスト ボックス 4">
            <a:extLst>
              <a:ext uri="{FF2B5EF4-FFF2-40B4-BE49-F238E27FC236}">
                <a16:creationId xmlns:a16="http://schemas.microsoft.com/office/drawing/2014/main" id="{E3211828-48EC-3012-AD9D-0DD22038C0A9}"/>
              </a:ext>
            </a:extLst>
          </p:cNvPr>
          <p:cNvSpPr txBox="1"/>
          <p:nvPr/>
        </p:nvSpPr>
        <p:spPr>
          <a:xfrm>
            <a:off x="703154" y="1184420"/>
            <a:ext cx="7257232" cy="400110"/>
          </a:xfrm>
          <a:prstGeom prst="rect">
            <a:avLst/>
          </a:prstGeom>
          <a:noFill/>
        </p:spPr>
        <p:txBody>
          <a:bodyPr wrap="square" rtlCol="0">
            <a:spAutoFit/>
          </a:bodyPr>
          <a:lstStyle/>
          <a:p>
            <a:r>
              <a:rPr lang="ja-JP" altLang="en-US" sz="2000" dirty="0"/>
              <a:t>赤字部分を追加する</a:t>
            </a:r>
            <a:endParaRPr kumimoji="1" lang="ja-JP" altLang="en-US" sz="2000" dirty="0"/>
          </a:p>
        </p:txBody>
      </p:sp>
      <p:sp>
        <p:nvSpPr>
          <p:cNvPr id="6" name="テキスト ボックス 5">
            <a:extLst>
              <a:ext uri="{FF2B5EF4-FFF2-40B4-BE49-F238E27FC236}">
                <a16:creationId xmlns:a16="http://schemas.microsoft.com/office/drawing/2014/main" id="{AA9D76D1-A915-8172-E75D-66F557363F72}"/>
              </a:ext>
            </a:extLst>
          </p:cNvPr>
          <p:cNvSpPr txBox="1"/>
          <p:nvPr/>
        </p:nvSpPr>
        <p:spPr>
          <a:xfrm>
            <a:off x="642785" y="5810265"/>
            <a:ext cx="7647128" cy="707886"/>
          </a:xfrm>
          <a:prstGeom prst="rect">
            <a:avLst/>
          </a:prstGeom>
          <a:noFill/>
        </p:spPr>
        <p:txBody>
          <a:bodyPr wrap="square" rtlCol="0">
            <a:spAutoFit/>
          </a:bodyPr>
          <a:lstStyle/>
          <a:p>
            <a:r>
              <a:rPr lang="ja-JP" altLang="en-US" sz="2000" dirty="0"/>
              <a:t>これにより、</a:t>
            </a:r>
            <a:r>
              <a:rPr lang="en-US" altLang="ja-JP" sz="2000" dirty="0" err="1"/>
              <a:t>rclcpp</a:t>
            </a:r>
            <a:r>
              <a:rPr lang="ja-JP" altLang="en-US" sz="2000" dirty="0"/>
              <a:t>ライブラリと</a:t>
            </a:r>
            <a:r>
              <a:rPr lang="en-US" altLang="ja-JP" sz="2000" dirty="0" err="1"/>
              <a:t>geometry_msgs</a:t>
            </a:r>
            <a:r>
              <a:rPr lang="ja-JP" altLang="en-US" sz="2000" dirty="0"/>
              <a:t>のメッセージ型を使用できるようになる</a:t>
            </a:r>
            <a:endParaRPr kumimoji="1" lang="ja-JP" altLang="en-US" sz="2000" dirty="0"/>
          </a:p>
        </p:txBody>
      </p:sp>
    </p:spTree>
    <p:extLst>
      <p:ext uri="{BB962C8B-B14F-4D97-AF65-F5344CB8AC3E}">
        <p14:creationId xmlns:p14="http://schemas.microsoft.com/office/powerpoint/2010/main" val="414602978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9881CF-6B79-234F-3C6B-E818BD101E23}"/>
              </a:ext>
            </a:extLst>
          </p:cNvPr>
          <p:cNvSpPr>
            <a:spLocks noGrp="1"/>
          </p:cNvSpPr>
          <p:nvPr>
            <p:ph type="title"/>
          </p:nvPr>
        </p:nvSpPr>
        <p:spPr/>
        <p:txBody>
          <a:bodyPr/>
          <a:lstStyle/>
          <a:p>
            <a:r>
              <a:rPr kumimoji="1" lang="en-US" altLang="ja-JP" dirty="0" err="1"/>
              <a:t>src</a:t>
            </a:r>
            <a:r>
              <a:rPr kumimoji="1" lang="ja-JP" altLang="en-US" dirty="0"/>
              <a:t>の</a:t>
            </a:r>
            <a:r>
              <a:rPr kumimoji="1" lang="en-US" altLang="ja-JP" dirty="0"/>
              <a:t>CMakeLists.txt</a:t>
            </a:r>
            <a:endParaRPr kumimoji="1" lang="ja-JP" altLang="en-US" dirty="0"/>
          </a:p>
        </p:txBody>
      </p:sp>
      <p:sp>
        <p:nvSpPr>
          <p:cNvPr id="3" name="コンテンツ プレースホルダー 2">
            <a:extLst>
              <a:ext uri="{FF2B5EF4-FFF2-40B4-BE49-F238E27FC236}">
                <a16:creationId xmlns:a16="http://schemas.microsoft.com/office/drawing/2014/main" id="{76D55C0E-8FAD-6B28-5B68-E3557BF60C8D}"/>
              </a:ext>
            </a:extLst>
          </p:cNvPr>
          <p:cNvSpPr>
            <a:spLocks noGrp="1"/>
          </p:cNvSpPr>
          <p:nvPr>
            <p:ph idx="1"/>
          </p:nvPr>
        </p:nvSpPr>
        <p:spPr>
          <a:xfrm>
            <a:off x="628650" y="1825625"/>
            <a:ext cx="7886700" cy="2662662"/>
          </a:xfrm>
        </p:spPr>
        <p:txBody>
          <a:bodyPr>
            <a:normAutofit/>
          </a:bodyPr>
          <a:lstStyle/>
          <a:p>
            <a:r>
              <a:rPr kumimoji="1" lang="en-US" altLang="ja-JP" dirty="0" err="1"/>
              <a:t>src</a:t>
            </a:r>
            <a:r>
              <a:rPr kumimoji="1" lang="en-US" altLang="ja-JP" dirty="0"/>
              <a:t>/CMakeLists.txt</a:t>
            </a:r>
            <a:r>
              <a:rPr kumimoji="1" lang="ja-JP" altLang="en-US" dirty="0"/>
              <a:t>を</a:t>
            </a:r>
            <a:r>
              <a:rPr lang="ja-JP" altLang="en-US" dirty="0"/>
              <a:t>以下のように編集</a:t>
            </a:r>
            <a:endParaRPr lang="en-US" altLang="ja-JP" dirty="0"/>
          </a:p>
          <a:p>
            <a:endParaRPr lang="en-US" altLang="ja-JP" dirty="0"/>
          </a:p>
          <a:p>
            <a:endParaRPr lang="en-US" altLang="ja-JP" dirty="0"/>
          </a:p>
          <a:p>
            <a:pPr marL="0" indent="0">
              <a:buNone/>
            </a:pPr>
            <a:endParaRPr kumimoji="1" lang="en-US" altLang="ja-JP" dirty="0"/>
          </a:p>
          <a:p>
            <a:endParaRPr lang="en-US" altLang="ja-JP" dirty="0"/>
          </a:p>
          <a:p>
            <a:endParaRPr kumimoji="1" lang="ja-JP" altLang="en-US" dirty="0"/>
          </a:p>
        </p:txBody>
      </p:sp>
      <p:sp>
        <p:nvSpPr>
          <p:cNvPr id="4" name="テキスト ボックス 3">
            <a:extLst>
              <a:ext uri="{FF2B5EF4-FFF2-40B4-BE49-F238E27FC236}">
                <a16:creationId xmlns:a16="http://schemas.microsoft.com/office/drawing/2014/main" id="{F986594E-749B-4D85-58CE-1349D7B4C2A2}"/>
              </a:ext>
            </a:extLst>
          </p:cNvPr>
          <p:cNvSpPr txBox="1"/>
          <p:nvPr/>
        </p:nvSpPr>
        <p:spPr>
          <a:xfrm>
            <a:off x="759119" y="2565340"/>
            <a:ext cx="7354571" cy="2309313"/>
          </a:xfrm>
          <a:prstGeom prst="rect">
            <a:avLst/>
          </a:prstGeom>
          <a:noFill/>
          <a:ln>
            <a:solidFill>
              <a:schemeClr val="tx1"/>
            </a:solidFill>
          </a:ln>
        </p:spPr>
        <p:txBody>
          <a:bodyPr wrap="square" rtlCol="0">
            <a:noAutofit/>
          </a:bodyPr>
          <a:lstStyle/>
          <a:p>
            <a:r>
              <a:rPr lang="en-US" altLang="ja-JP" sz="1600" dirty="0" err="1">
                <a:latin typeface="ＭＳ ゴシック" panose="020B0609070205080204" pitchFamily="49" charset="-128"/>
                <a:ea typeface="ＭＳ ゴシック" panose="020B0609070205080204" pitchFamily="49" charset="-128"/>
              </a:rPr>
              <a:t>choreonoid_add_simple_controller</a:t>
            </a:r>
            <a:r>
              <a:rPr lang="en-US" altLang="ja-JP" sz="1600" dirty="0">
                <a:latin typeface="ＭＳ ゴシック" panose="020B0609070205080204" pitchFamily="49" charset="-128"/>
                <a:ea typeface="ＭＳ ゴシック" panose="020B0609070205080204" pitchFamily="49" charset="-128"/>
              </a:rPr>
              <a:t>(</a:t>
            </a:r>
          </a:p>
          <a:p>
            <a:r>
              <a:rPr lang="ja-JP" altLang="en-US"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MyMobileRobotDriveTester</a:t>
            </a:r>
            <a:r>
              <a:rPr lang="en-US" altLang="ja-JP" sz="1600" dirty="0">
                <a:latin typeface="ＭＳ ゴシック" panose="020B0609070205080204" pitchFamily="49" charset="-128"/>
                <a:ea typeface="ＭＳ ゴシック" panose="020B0609070205080204" pitchFamily="49" charset="-128"/>
              </a:rPr>
              <a:t> MobileRobotDriveTester.cpp)</a:t>
            </a:r>
          </a:p>
          <a:p>
            <a:endParaRPr lang="en-US" altLang="ja-JP" sz="1600" dirty="0">
              <a:latin typeface="ＭＳ ゴシック" panose="020B0609070205080204" pitchFamily="49" charset="-128"/>
              <a:ea typeface="ＭＳ ゴシック" panose="020B0609070205080204" pitchFamily="49" charset="-128"/>
            </a:endParaRPr>
          </a:p>
          <a:p>
            <a:r>
              <a:rPr lang="en-US" altLang="ja-JP" sz="1600" b="1" dirty="0" err="1">
                <a:solidFill>
                  <a:srgbClr val="FF0000"/>
                </a:solidFill>
                <a:latin typeface="ＭＳ ゴシック" panose="020B0609070205080204" pitchFamily="49" charset="-128"/>
                <a:ea typeface="ＭＳ ゴシック" panose="020B0609070205080204" pitchFamily="49" charset="-128"/>
              </a:rPr>
              <a:t>choreonoid_add_simple_controller</a:t>
            </a:r>
            <a:r>
              <a:rPr lang="en-US" altLang="ja-JP" sz="1600" b="1" dirty="0">
                <a:solidFill>
                  <a:srgbClr val="FF0000"/>
                </a:solidFill>
                <a:latin typeface="ＭＳ ゴシック" panose="020B0609070205080204" pitchFamily="49" charset="-128"/>
                <a:ea typeface="ＭＳ ゴシック" panose="020B0609070205080204" pitchFamily="49" charset="-128"/>
              </a:rPr>
              <a:t>(</a:t>
            </a:r>
          </a:p>
          <a:p>
            <a:r>
              <a:rPr lang="ja-JP" altLang="en-US" sz="1600" b="1" dirty="0">
                <a:solidFill>
                  <a:srgbClr val="FF0000"/>
                </a:solidFill>
                <a:latin typeface="ＭＳ ゴシック" panose="020B0609070205080204" pitchFamily="49" charset="-128"/>
                <a:ea typeface="ＭＳ ゴシック" panose="020B0609070205080204" pitchFamily="49" charset="-128"/>
              </a:rPr>
              <a:t>  </a:t>
            </a:r>
            <a:r>
              <a:rPr lang="en-US" altLang="ja-JP" sz="1600" b="1" dirty="0" err="1">
                <a:solidFill>
                  <a:srgbClr val="FF0000"/>
                </a:solidFill>
                <a:latin typeface="ＭＳ ゴシック" panose="020B0609070205080204" pitchFamily="49" charset="-128"/>
                <a:ea typeface="ＭＳ ゴシック" panose="020B0609070205080204" pitchFamily="49" charset="-128"/>
              </a:rPr>
              <a:t>MyMobileRobotDriveController</a:t>
            </a:r>
            <a:r>
              <a:rPr lang="en-US" altLang="ja-JP" sz="1600" b="1" dirty="0">
                <a:solidFill>
                  <a:srgbClr val="FF0000"/>
                </a:solidFill>
                <a:latin typeface="ＭＳ ゴシック" panose="020B0609070205080204" pitchFamily="49" charset="-128"/>
                <a:ea typeface="ＭＳ ゴシック" panose="020B0609070205080204" pitchFamily="49" charset="-128"/>
              </a:rPr>
              <a:t> MobileRobotDriveController.cpp)</a:t>
            </a:r>
          </a:p>
          <a:p>
            <a:endParaRPr lang="en-US" altLang="ja-JP" sz="1600" b="1" dirty="0">
              <a:solidFill>
                <a:srgbClr val="FF0000"/>
              </a:solidFill>
              <a:latin typeface="ＭＳ ゴシック" panose="020B0609070205080204" pitchFamily="49" charset="-128"/>
              <a:ea typeface="ＭＳ ゴシック" panose="020B0609070205080204" pitchFamily="49" charset="-128"/>
            </a:endParaRPr>
          </a:p>
          <a:p>
            <a:r>
              <a:rPr lang="en-US" altLang="ja-JP" sz="1600" b="1" dirty="0" err="1">
                <a:solidFill>
                  <a:srgbClr val="FF0000"/>
                </a:solidFill>
                <a:latin typeface="ＭＳ ゴシック" panose="020B0609070205080204" pitchFamily="49" charset="-128"/>
                <a:ea typeface="ＭＳ ゴシック" panose="020B0609070205080204" pitchFamily="49" charset="-128"/>
              </a:rPr>
              <a:t>ament_target_dependencies</a:t>
            </a:r>
            <a:r>
              <a:rPr lang="en-US" altLang="ja-JP" sz="1600" b="1" dirty="0">
                <a:solidFill>
                  <a:srgbClr val="FF0000"/>
                </a:solidFill>
                <a:latin typeface="ＭＳ ゴシック" panose="020B0609070205080204" pitchFamily="49" charset="-128"/>
                <a:ea typeface="ＭＳ ゴシック" panose="020B0609070205080204" pitchFamily="49" charset="-128"/>
              </a:rPr>
              <a:t>(</a:t>
            </a:r>
          </a:p>
          <a:p>
            <a:r>
              <a:rPr lang="en-US" altLang="ja-JP" sz="1600" b="1" dirty="0">
                <a:solidFill>
                  <a:srgbClr val="FF0000"/>
                </a:solidFill>
                <a:latin typeface="ＭＳ ゴシック" panose="020B0609070205080204" pitchFamily="49" charset="-128"/>
                <a:ea typeface="ＭＳ ゴシック" panose="020B0609070205080204" pitchFamily="49" charset="-128"/>
              </a:rPr>
              <a:t>  </a:t>
            </a:r>
            <a:r>
              <a:rPr lang="en-US" altLang="ja-JP" sz="1600" b="1" dirty="0" err="1">
                <a:solidFill>
                  <a:srgbClr val="FF0000"/>
                </a:solidFill>
                <a:latin typeface="ＭＳ ゴシック" panose="020B0609070205080204" pitchFamily="49" charset="-128"/>
                <a:ea typeface="ＭＳ ゴシック" panose="020B0609070205080204" pitchFamily="49" charset="-128"/>
              </a:rPr>
              <a:t>MyMobileRobotDriveController</a:t>
            </a:r>
            <a:r>
              <a:rPr lang="en-US" altLang="ja-JP" sz="1600" b="1" dirty="0">
                <a:solidFill>
                  <a:srgbClr val="FF0000"/>
                </a:solidFill>
                <a:latin typeface="ＭＳ ゴシック" panose="020B0609070205080204" pitchFamily="49" charset="-128"/>
                <a:ea typeface="ＭＳ ゴシック" panose="020B0609070205080204" pitchFamily="49" charset="-128"/>
              </a:rPr>
              <a:t> </a:t>
            </a:r>
            <a:r>
              <a:rPr lang="en-US" altLang="ja-JP" sz="1600" b="1" dirty="0" err="1">
                <a:solidFill>
                  <a:srgbClr val="FF0000"/>
                </a:solidFill>
                <a:latin typeface="ＭＳ ゴシック" panose="020B0609070205080204" pitchFamily="49" charset="-128"/>
                <a:ea typeface="ＭＳ ゴシック" panose="020B0609070205080204" pitchFamily="49" charset="-128"/>
              </a:rPr>
              <a:t>rclcpp</a:t>
            </a:r>
            <a:r>
              <a:rPr lang="en-US" altLang="ja-JP" sz="1600" b="1" dirty="0">
                <a:solidFill>
                  <a:srgbClr val="FF0000"/>
                </a:solidFill>
                <a:latin typeface="ＭＳ ゴシック" panose="020B0609070205080204" pitchFamily="49" charset="-128"/>
                <a:ea typeface="ＭＳ ゴシック" panose="020B0609070205080204" pitchFamily="49" charset="-128"/>
              </a:rPr>
              <a:t> </a:t>
            </a:r>
            <a:r>
              <a:rPr lang="en-US" altLang="ja-JP" sz="1600" b="1" dirty="0" err="1">
                <a:solidFill>
                  <a:srgbClr val="FF0000"/>
                </a:solidFill>
                <a:latin typeface="ＭＳ ゴシック" panose="020B0609070205080204" pitchFamily="49" charset="-128"/>
                <a:ea typeface="ＭＳ ゴシック" panose="020B0609070205080204" pitchFamily="49" charset="-128"/>
              </a:rPr>
              <a:t>geometry_msgs</a:t>
            </a:r>
            <a:r>
              <a:rPr lang="en-US" altLang="ja-JP" sz="1600" b="1" dirty="0">
                <a:solidFill>
                  <a:srgbClr val="FF0000"/>
                </a:solidFill>
                <a:latin typeface="ＭＳ ゴシック" panose="020B0609070205080204" pitchFamily="49" charset="-128"/>
                <a:ea typeface="ＭＳ ゴシック" panose="020B0609070205080204" pitchFamily="49" charset="-128"/>
              </a:rPr>
              <a:t>)</a:t>
            </a:r>
          </a:p>
        </p:txBody>
      </p:sp>
      <p:sp>
        <p:nvSpPr>
          <p:cNvPr id="6" name="テキスト ボックス 5">
            <a:extLst>
              <a:ext uri="{FF2B5EF4-FFF2-40B4-BE49-F238E27FC236}">
                <a16:creationId xmlns:a16="http://schemas.microsoft.com/office/drawing/2014/main" id="{64BA9BC0-AC43-C189-91AE-BCEE5BA6A9AB}"/>
              </a:ext>
            </a:extLst>
          </p:cNvPr>
          <p:cNvSpPr txBox="1"/>
          <p:nvPr/>
        </p:nvSpPr>
        <p:spPr>
          <a:xfrm>
            <a:off x="503418" y="5191509"/>
            <a:ext cx="8137164" cy="400110"/>
          </a:xfrm>
          <a:prstGeom prst="rect">
            <a:avLst/>
          </a:prstGeom>
          <a:noFill/>
        </p:spPr>
        <p:txBody>
          <a:bodyPr wrap="none" rtlCol="0">
            <a:spAutoFit/>
          </a:bodyPr>
          <a:lstStyle/>
          <a:p>
            <a:r>
              <a:rPr kumimoji="1" lang="en-US" altLang="ja-JP" sz="2000" b="1" dirty="0">
                <a:solidFill>
                  <a:srgbClr val="FF0000"/>
                </a:solidFill>
              </a:rPr>
              <a:t>※ </a:t>
            </a:r>
            <a:r>
              <a:rPr kumimoji="1" lang="ja-JP" altLang="en-US" sz="2000" b="1" dirty="0">
                <a:solidFill>
                  <a:srgbClr val="FF0000"/>
                </a:solidFill>
              </a:rPr>
              <a:t>お手本パッケージとの競合を避けるため、</a:t>
            </a:r>
            <a:r>
              <a:rPr kumimoji="1" lang="en-US" altLang="ja-JP" sz="2000" b="1" dirty="0">
                <a:solidFill>
                  <a:srgbClr val="FF0000"/>
                </a:solidFill>
              </a:rPr>
              <a:t>”My” </a:t>
            </a:r>
            <a:r>
              <a:rPr kumimoji="1" lang="ja-JP" altLang="en-US" sz="2000" b="1" dirty="0">
                <a:solidFill>
                  <a:srgbClr val="FF0000"/>
                </a:solidFill>
              </a:rPr>
              <a:t>をつけておきます</a:t>
            </a:r>
          </a:p>
        </p:txBody>
      </p:sp>
      <p:cxnSp>
        <p:nvCxnSpPr>
          <p:cNvPr id="7" name="直線コネクタ 6">
            <a:extLst>
              <a:ext uri="{FF2B5EF4-FFF2-40B4-BE49-F238E27FC236}">
                <a16:creationId xmlns:a16="http://schemas.microsoft.com/office/drawing/2014/main" id="{A0B96917-6873-140A-0913-FB1100C18272}"/>
              </a:ext>
            </a:extLst>
          </p:cNvPr>
          <p:cNvCxnSpPr>
            <a:cxnSpLocks/>
          </p:cNvCxnSpPr>
          <p:nvPr/>
        </p:nvCxnSpPr>
        <p:spPr>
          <a:xfrm>
            <a:off x="991982" y="3910839"/>
            <a:ext cx="37961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66235618-3B34-ECEA-C65F-98E6167CEACF}"/>
              </a:ext>
            </a:extLst>
          </p:cNvPr>
          <p:cNvCxnSpPr>
            <a:cxnSpLocks/>
          </p:cNvCxnSpPr>
          <p:nvPr/>
        </p:nvCxnSpPr>
        <p:spPr>
          <a:xfrm>
            <a:off x="991982" y="4617030"/>
            <a:ext cx="37961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922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DECD3EF6-EF24-79CE-E02E-7A3E852568E0}"/>
              </a:ext>
            </a:extLst>
          </p:cNvPr>
          <p:cNvSpPr>
            <a:spLocks noGrp="1"/>
          </p:cNvSpPr>
          <p:nvPr>
            <p:ph type="title"/>
          </p:nvPr>
        </p:nvSpPr>
        <p:spPr>
          <a:xfrm>
            <a:off x="628650" y="211950"/>
            <a:ext cx="7886700" cy="1325563"/>
          </a:xfrm>
        </p:spPr>
        <p:txBody>
          <a:bodyPr/>
          <a:lstStyle/>
          <a:p>
            <a:r>
              <a:rPr lang="ja-JP" altLang="en-US" dirty="0"/>
              <a:t>対象環境</a:t>
            </a:r>
          </a:p>
        </p:txBody>
      </p:sp>
      <p:sp>
        <p:nvSpPr>
          <p:cNvPr id="5" name="コンテンツ プレースホルダー 4">
            <a:extLst>
              <a:ext uri="{FF2B5EF4-FFF2-40B4-BE49-F238E27FC236}">
                <a16:creationId xmlns:a16="http://schemas.microsoft.com/office/drawing/2014/main" id="{DA0A814E-4C54-CBBC-F111-982A2C916626}"/>
              </a:ext>
            </a:extLst>
          </p:cNvPr>
          <p:cNvSpPr>
            <a:spLocks noGrp="1"/>
          </p:cNvSpPr>
          <p:nvPr>
            <p:ph idx="1"/>
          </p:nvPr>
        </p:nvSpPr>
        <p:spPr>
          <a:xfrm>
            <a:off x="628650" y="1554944"/>
            <a:ext cx="7886700" cy="4622019"/>
          </a:xfrm>
        </p:spPr>
        <p:txBody>
          <a:bodyPr>
            <a:noAutofit/>
          </a:bodyPr>
          <a:lstStyle/>
          <a:p>
            <a:r>
              <a:rPr lang="en-US" altLang="ja-JP" dirty="0"/>
              <a:t>Ubuntu 24/04, 22.04</a:t>
            </a:r>
          </a:p>
          <a:p>
            <a:r>
              <a:rPr lang="en-US" altLang="ja-JP" dirty="0" err="1"/>
              <a:t>Choreonoid</a:t>
            </a:r>
            <a:r>
              <a:rPr lang="en-US" altLang="ja-JP" dirty="0"/>
              <a:t> 2.2.0</a:t>
            </a:r>
            <a:r>
              <a:rPr lang="ja-JP" altLang="en-US" dirty="0"/>
              <a:t>以上または開発版</a:t>
            </a:r>
            <a:endParaRPr lang="en-US" altLang="ja-JP" dirty="0"/>
          </a:p>
          <a:p>
            <a:r>
              <a:rPr lang="en-US" altLang="ja-JP" dirty="0"/>
              <a:t>ROS 2 (Jazzy, Humble)</a:t>
            </a:r>
          </a:p>
          <a:p>
            <a:r>
              <a:rPr lang="en-US" altLang="ja-JP" dirty="0"/>
              <a:t>GPU</a:t>
            </a:r>
          </a:p>
          <a:p>
            <a:pPr lvl="1"/>
            <a:r>
              <a:rPr lang="en-US" altLang="ja-JP" dirty="0"/>
              <a:t>3D</a:t>
            </a:r>
            <a:r>
              <a:rPr lang="ja-JP" altLang="en-US" dirty="0"/>
              <a:t>表示（</a:t>
            </a:r>
            <a:r>
              <a:rPr lang="en-US" altLang="ja-JP" dirty="0"/>
              <a:t>OpenGL</a:t>
            </a:r>
            <a:r>
              <a:rPr lang="ja-JP" altLang="en-US" dirty="0"/>
              <a:t>）のハードウェアアクセラレーションが利用可能であること</a:t>
            </a:r>
            <a:endParaRPr lang="en-US" altLang="ja-JP" dirty="0"/>
          </a:p>
          <a:p>
            <a:pPr lvl="1"/>
            <a:r>
              <a:rPr lang="en-US" altLang="ja-JP" dirty="0"/>
              <a:t>Ubuntu 22.04</a:t>
            </a:r>
            <a:r>
              <a:rPr lang="ja-JP" altLang="en-US" dirty="0"/>
              <a:t>であればデフォルトで利用可能となっていることが多い</a:t>
            </a:r>
            <a:endParaRPr lang="en-US" altLang="ja-JP" dirty="0"/>
          </a:p>
          <a:p>
            <a:r>
              <a:rPr lang="ja-JP" altLang="en-US" dirty="0"/>
              <a:t>ゲームパッド</a:t>
            </a:r>
            <a:endParaRPr lang="en-US" altLang="ja-JP" dirty="0"/>
          </a:p>
          <a:p>
            <a:pPr lvl="1"/>
            <a:r>
              <a:rPr lang="en-US" altLang="ja-JP" dirty="0"/>
              <a:t>PS4</a:t>
            </a:r>
            <a:r>
              <a:rPr lang="ja-JP" altLang="en-US" dirty="0"/>
              <a:t>または</a:t>
            </a:r>
            <a:r>
              <a:rPr lang="en-US" altLang="ja-JP" dirty="0"/>
              <a:t>PS5</a:t>
            </a:r>
            <a:r>
              <a:rPr lang="ja-JP" altLang="en-US" dirty="0"/>
              <a:t>のゲームパッドを推奨</a:t>
            </a:r>
          </a:p>
        </p:txBody>
      </p:sp>
    </p:spTree>
    <p:extLst>
      <p:ext uri="{BB962C8B-B14F-4D97-AF65-F5344CB8AC3E}">
        <p14:creationId xmlns:p14="http://schemas.microsoft.com/office/powerpoint/2010/main" val="16933320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159EEA-DB2F-CC76-10F1-8747EB0DBDE6}"/>
              </a:ext>
            </a:extLst>
          </p:cNvPr>
          <p:cNvSpPr>
            <a:spLocks noGrp="1"/>
          </p:cNvSpPr>
          <p:nvPr>
            <p:ph type="title"/>
          </p:nvPr>
        </p:nvSpPr>
        <p:spPr/>
        <p:txBody>
          <a:bodyPr/>
          <a:lstStyle/>
          <a:p>
            <a:r>
              <a:rPr kumimoji="1" lang="ja-JP" altLang="en-US" dirty="0"/>
              <a:t>ビルド</a:t>
            </a:r>
          </a:p>
        </p:txBody>
      </p:sp>
      <p:sp>
        <p:nvSpPr>
          <p:cNvPr id="3" name="コンテンツ プレースホルダー 2">
            <a:extLst>
              <a:ext uri="{FF2B5EF4-FFF2-40B4-BE49-F238E27FC236}">
                <a16:creationId xmlns:a16="http://schemas.microsoft.com/office/drawing/2014/main" id="{BC2B6784-4A64-F5BC-1B2D-CDD02B2B0D50}"/>
              </a:ext>
            </a:extLst>
          </p:cNvPr>
          <p:cNvSpPr>
            <a:spLocks noGrp="1"/>
          </p:cNvSpPr>
          <p:nvPr>
            <p:ph idx="1"/>
          </p:nvPr>
        </p:nvSpPr>
        <p:spPr>
          <a:xfrm>
            <a:off x="628650" y="1825625"/>
            <a:ext cx="7886700" cy="963991"/>
          </a:xfrm>
        </p:spPr>
        <p:txBody>
          <a:bodyPr>
            <a:normAutofit/>
          </a:bodyPr>
          <a:lstStyle/>
          <a:p>
            <a:r>
              <a:rPr lang="en-US" altLang="ja-JP" dirty="0"/>
              <a:t>Part6</a:t>
            </a:r>
            <a:r>
              <a:rPr lang="ja-JP" altLang="en-US" dirty="0"/>
              <a:t>で作成した</a:t>
            </a:r>
            <a:r>
              <a:rPr lang="en-US" altLang="ja-JP" dirty="0"/>
              <a:t>build.sh</a:t>
            </a:r>
            <a:r>
              <a:rPr lang="ja-JP" altLang="en-US" dirty="0"/>
              <a:t>スクリプトでビルドを行う</a:t>
            </a:r>
            <a:endParaRPr kumimoji="1" lang="ja-JP" altLang="en-US" dirty="0"/>
          </a:p>
        </p:txBody>
      </p:sp>
      <p:sp>
        <p:nvSpPr>
          <p:cNvPr id="4" name="テキスト ボックス 3">
            <a:extLst>
              <a:ext uri="{FF2B5EF4-FFF2-40B4-BE49-F238E27FC236}">
                <a16:creationId xmlns:a16="http://schemas.microsoft.com/office/drawing/2014/main" id="{9841638D-D96C-4C9B-A875-B0910DF1830D}"/>
              </a:ext>
            </a:extLst>
          </p:cNvPr>
          <p:cNvSpPr txBox="1"/>
          <p:nvPr/>
        </p:nvSpPr>
        <p:spPr>
          <a:xfrm>
            <a:off x="846042" y="3163540"/>
            <a:ext cx="7221102" cy="904845"/>
          </a:xfrm>
          <a:prstGeom prst="rect">
            <a:avLst/>
          </a:prstGeom>
          <a:noFill/>
          <a:ln>
            <a:solidFill>
              <a:schemeClr val="tx1"/>
            </a:solidFill>
          </a:ln>
        </p:spPr>
        <p:txBody>
          <a:bodyPr wrap="square" rtlCol="0">
            <a:noAutofit/>
          </a:bodyPr>
          <a:lstStyle/>
          <a:p>
            <a:r>
              <a:rPr lang="en-US" altLang="ja-JP" sz="2400" dirty="0">
                <a:latin typeface="ＭＳ ゴシック" panose="020B0609070205080204" pitchFamily="49" charset="-128"/>
                <a:ea typeface="ＭＳ ゴシック" panose="020B0609070205080204" pitchFamily="49" charset="-128"/>
              </a:rPr>
              <a:t>cd ~/ros2_ws</a:t>
            </a:r>
          </a:p>
          <a:p>
            <a:r>
              <a:rPr lang="en-US" altLang="ja-JP" sz="2400" dirty="0">
                <a:latin typeface="ＭＳ ゴシック" panose="020B0609070205080204" pitchFamily="49" charset="-128"/>
                <a:ea typeface="ＭＳ ゴシック" panose="020B0609070205080204" pitchFamily="49" charset="-128"/>
              </a:rPr>
              <a:t>./build.sh</a:t>
            </a:r>
          </a:p>
        </p:txBody>
      </p:sp>
      <p:sp>
        <p:nvSpPr>
          <p:cNvPr id="5" name="テキスト ボックス 4">
            <a:extLst>
              <a:ext uri="{FF2B5EF4-FFF2-40B4-BE49-F238E27FC236}">
                <a16:creationId xmlns:a16="http://schemas.microsoft.com/office/drawing/2014/main" id="{1B1FCBEF-765B-8C32-471F-10967AC122AC}"/>
              </a:ext>
            </a:extLst>
          </p:cNvPr>
          <p:cNvSpPr txBox="1"/>
          <p:nvPr/>
        </p:nvSpPr>
        <p:spPr>
          <a:xfrm>
            <a:off x="538428" y="4609133"/>
            <a:ext cx="8396850" cy="646331"/>
          </a:xfrm>
          <a:prstGeom prst="rect">
            <a:avLst/>
          </a:prstGeom>
          <a:noFill/>
        </p:spPr>
        <p:txBody>
          <a:bodyPr wrap="none" rtlCol="0">
            <a:spAutoFit/>
          </a:bodyPr>
          <a:lstStyle/>
          <a:p>
            <a:r>
              <a:rPr kumimoji="1" lang="en-US" altLang="ja-JP" dirty="0"/>
              <a:t>“~/ros2_ws/install/</a:t>
            </a:r>
            <a:r>
              <a:rPr kumimoji="1" lang="en-US" altLang="ja-JP" dirty="0" err="1"/>
              <a:t>my_mobile_robot</a:t>
            </a:r>
            <a:r>
              <a:rPr kumimoji="1" lang="en-US" altLang="ja-JP" dirty="0"/>
              <a:t>/lib/choreonoid-2.x/</a:t>
            </a:r>
            <a:r>
              <a:rPr kumimoji="1" lang="en-US" altLang="ja-JP" dirty="0" err="1"/>
              <a:t>simplecontroller</a:t>
            </a:r>
            <a:r>
              <a:rPr kumimoji="1" lang="en-US" altLang="ja-JP" dirty="0"/>
              <a:t>” </a:t>
            </a:r>
            <a:r>
              <a:rPr kumimoji="1" lang="ja-JP" altLang="en-US" dirty="0"/>
              <a:t>に</a:t>
            </a:r>
            <a:endParaRPr kumimoji="1" lang="en-US" altLang="ja-JP" dirty="0"/>
          </a:p>
          <a:p>
            <a:r>
              <a:rPr lang="en-US" altLang="ja-JP" dirty="0"/>
              <a:t>“MyMobileRobotDriveController.so” </a:t>
            </a:r>
            <a:r>
              <a:rPr lang="ja-JP" altLang="en-US" dirty="0"/>
              <a:t>が生成される</a:t>
            </a:r>
            <a:endParaRPr kumimoji="1" lang="ja-JP" altLang="en-US" dirty="0"/>
          </a:p>
        </p:txBody>
      </p:sp>
    </p:spTree>
    <p:extLst>
      <p:ext uri="{BB962C8B-B14F-4D97-AF65-F5344CB8AC3E}">
        <p14:creationId xmlns:p14="http://schemas.microsoft.com/office/powerpoint/2010/main" val="159757038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20FD78-D139-7F1D-78EB-BA0B64881172}"/>
              </a:ext>
            </a:extLst>
          </p:cNvPr>
          <p:cNvSpPr>
            <a:spLocks noGrp="1"/>
          </p:cNvSpPr>
          <p:nvPr>
            <p:ph type="title"/>
          </p:nvPr>
        </p:nvSpPr>
        <p:spPr>
          <a:xfrm>
            <a:off x="628650" y="151612"/>
            <a:ext cx="7886700" cy="1325563"/>
          </a:xfrm>
        </p:spPr>
        <p:txBody>
          <a:bodyPr/>
          <a:lstStyle/>
          <a:p>
            <a:r>
              <a:rPr lang="ja-JP" altLang="en-US" dirty="0"/>
              <a:t>プロジェクトの構成</a:t>
            </a:r>
            <a:endParaRPr kumimoji="1" lang="ja-JP" altLang="en-US" dirty="0"/>
          </a:p>
        </p:txBody>
      </p:sp>
      <p:sp>
        <p:nvSpPr>
          <p:cNvPr id="7" name="コンテンツ プレースホルダー 6">
            <a:extLst>
              <a:ext uri="{FF2B5EF4-FFF2-40B4-BE49-F238E27FC236}">
                <a16:creationId xmlns:a16="http://schemas.microsoft.com/office/drawing/2014/main" id="{F13E9A3B-3F94-3506-926C-ACA8A4A0F11E}"/>
              </a:ext>
            </a:extLst>
          </p:cNvPr>
          <p:cNvSpPr>
            <a:spLocks noGrp="1"/>
          </p:cNvSpPr>
          <p:nvPr>
            <p:ph idx="1"/>
          </p:nvPr>
        </p:nvSpPr>
        <p:spPr>
          <a:xfrm>
            <a:off x="4845853" y="2644486"/>
            <a:ext cx="3908249" cy="1754697"/>
          </a:xfrm>
        </p:spPr>
        <p:txBody>
          <a:bodyPr>
            <a:normAutofit lnSpcReduction="10000"/>
          </a:bodyPr>
          <a:lstStyle/>
          <a:p>
            <a:r>
              <a:rPr lang="ja-JP" altLang="en-US" sz="1800" b="1" dirty="0">
                <a:solidFill>
                  <a:srgbClr val="FF0000"/>
                </a:solidFill>
              </a:rPr>
              <a:t>シンプルコントローラのアイテム名を </a:t>
            </a:r>
            <a:r>
              <a:rPr lang="en-US" altLang="ja-JP" sz="1800" b="1" dirty="0">
                <a:solidFill>
                  <a:srgbClr val="FF0000"/>
                </a:solidFill>
              </a:rPr>
              <a:t>“</a:t>
            </a:r>
            <a:r>
              <a:rPr lang="en-US" altLang="ja-JP" sz="1800" b="1" dirty="0" err="1">
                <a:solidFill>
                  <a:srgbClr val="FF0000"/>
                </a:solidFill>
              </a:rPr>
              <a:t>DriveController</a:t>
            </a:r>
            <a:r>
              <a:rPr lang="en-US" altLang="ja-JP" sz="1800" b="1" dirty="0">
                <a:solidFill>
                  <a:srgbClr val="FF0000"/>
                </a:solidFill>
              </a:rPr>
              <a:t>” </a:t>
            </a:r>
            <a:r>
              <a:rPr lang="ja-JP" altLang="en-US" sz="1800" b="1" dirty="0">
                <a:solidFill>
                  <a:srgbClr val="FF0000"/>
                </a:solidFill>
              </a:rPr>
              <a:t>に変更</a:t>
            </a:r>
            <a:endParaRPr lang="en-US" altLang="ja-JP" sz="1800" b="1" dirty="0">
              <a:solidFill>
                <a:srgbClr val="FF0000"/>
              </a:solidFill>
            </a:endParaRPr>
          </a:p>
          <a:p>
            <a:endParaRPr lang="en-US" altLang="ja-JP" sz="1800" b="1" dirty="0">
              <a:solidFill>
                <a:srgbClr val="FF0000"/>
              </a:solidFill>
            </a:endParaRPr>
          </a:p>
          <a:p>
            <a:r>
              <a:rPr lang="ja-JP" altLang="en-US" sz="1800" b="1" dirty="0">
                <a:solidFill>
                  <a:srgbClr val="FF0000"/>
                </a:solidFill>
              </a:rPr>
              <a:t>「コントローラモジュール」プロパティに</a:t>
            </a:r>
            <a:r>
              <a:rPr lang="en-US" altLang="ja-JP" sz="1800" b="1" dirty="0">
                <a:solidFill>
                  <a:srgbClr val="FF0000"/>
                </a:solidFill>
              </a:rPr>
              <a:t>“</a:t>
            </a:r>
            <a:r>
              <a:rPr lang="en-US" altLang="ja-JP" sz="1800" b="1" dirty="0" err="1">
                <a:solidFill>
                  <a:srgbClr val="FF0000"/>
                </a:solidFill>
              </a:rPr>
              <a:t>MyMobileRobot</a:t>
            </a:r>
            <a:r>
              <a:rPr lang="ja-JP" altLang="en-US" sz="1800" b="1" dirty="0">
                <a:solidFill>
                  <a:srgbClr val="FF0000"/>
                </a:solidFill>
              </a:rPr>
              <a:t>　</a:t>
            </a:r>
            <a:r>
              <a:rPr lang="en-US" altLang="ja-JP" sz="1800" b="1" dirty="0">
                <a:solidFill>
                  <a:srgbClr val="FF0000"/>
                </a:solidFill>
              </a:rPr>
              <a:t>DriveController.so”</a:t>
            </a:r>
            <a:r>
              <a:rPr lang="ja-JP" altLang="en-US" sz="1800" b="1" dirty="0">
                <a:solidFill>
                  <a:srgbClr val="FF0000"/>
                </a:solidFill>
              </a:rPr>
              <a:t>を設定</a:t>
            </a:r>
            <a:endParaRPr kumimoji="1" lang="ja-JP" altLang="en-US" sz="1800" b="1" dirty="0">
              <a:solidFill>
                <a:srgbClr val="FF0000"/>
              </a:solidFill>
            </a:endParaRPr>
          </a:p>
          <a:p>
            <a:endParaRPr lang="ja-JP" altLang="en-US" sz="1800" dirty="0"/>
          </a:p>
        </p:txBody>
      </p:sp>
      <p:sp>
        <p:nvSpPr>
          <p:cNvPr id="4" name="テキスト ボックス 3">
            <a:extLst>
              <a:ext uri="{FF2B5EF4-FFF2-40B4-BE49-F238E27FC236}">
                <a16:creationId xmlns:a16="http://schemas.microsoft.com/office/drawing/2014/main" id="{BC01F2F6-71ED-E20E-8E9C-DA0BEBBB4EF3}"/>
              </a:ext>
            </a:extLst>
          </p:cNvPr>
          <p:cNvSpPr txBox="1"/>
          <p:nvPr/>
        </p:nvSpPr>
        <p:spPr>
          <a:xfrm>
            <a:off x="878958" y="2497033"/>
            <a:ext cx="3693042" cy="1938992"/>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 World</a:t>
            </a:r>
          </a:p>
          <a:p>
            <a:r>
              <a:rPr lang="en-US" altLang="ja-JP" sz="2400" dirty="0">
                <a:latin typeface="ＭＳ ゴシック" panose="020B0609070205080204" pitchFamily="49" charset="-128"/>
                <a:ea typeface="ＭＳ ゴシック" panose="020B0609070205080204" pitchFamily="49" charset="-128"/>
              </a:rPr>
              <a:t>  + </a:t>
            </a:r>
            <a:r>
              <a:rPr lang="en-US" altLang="ja-JP" sz="2400" dirty="0" err="1">
                <a:latin typeface="ＭＳ ゴシック" panose="020B0609070205080204" pitchFamily="49" charset="-128"/>
                <a:ea typeface="ＭＳ ゴシック" panose="020B0609070205080204" pitchFamily="49" charset="-128"/>
              </a:rPr>
              <a:t>MobileRobot</a:t>
            </a:r>
            <a:endParaRPr lang="en-US" altLang="ja-JP" sz="2400" dirty="0">
              <a:latin typeface="ＭＳ ゴシック" panose="020B0609070205080204" pitchFamily="49" charset="-128"/>
              <a:ea typeface="ＭＳ ゴシック" panose="020B0609070205080204" pitchFamily="49" charset="-128"/>
            </a:endParaRPr>
          </a:p>
          <a:p>
            <a:r>
              <a:rPr lang="ja-JP" altLang="en-US" sz="2400" dirty="0">
                <a:latin typeface="ＭＳ ゴシック" panose="020B0609070205080204" pitchFamily="49" charset="-128"/>
                <a:ea typeface="ＭＳ ゴシック" panose="020B0609070205080204" pitchFamily="49" charset="-128"/>
              </a:rPr>
              <a:t>    </a:t>
            </a:r>
            <a:r>
              <a:rPr lang="en-US" altLang="ja-JP" sz="2400" dirty="0">
                <a:latin typeface="ＭＳ ゴシック" panose="020B0609070205080204" pitchFamily="49" charset="-128"/>
                <a:ea typeface="ＭＳ ゴシック" panose="020B0609070205080204" pitchFamily="49" charset="-128"/>
              </a:rPr>
              <a:t>  </a:t>
            </a:r>
            <a:r>
              <a:rPr lang="en-US" altLang="ja-JP" sz="2400" b="1" dirty="0" err="1">
                <a:solidFill>
                  <a:srgbClr val="FF0000"/>
                </a:solidFill>
                <a:latin typeface="ＭＳ ゴシック" panose="020B0609070205080204" pitchFamily="49" charset="-128"/>
                <a:ea typeface="ＭＳ ゴシック" panose="020B0609070205080204" pitchFamily="49" charset="-128"/>
              </a:rPr>
              <a:t>DriveController</a:t>
            </a:r>
            <a:endParaRPr lang="en-US" altLang="ja-JP" sz="2400" b="1" dirty="0">
              <a:solidFill>
                <a:srgbClr val="FF0000"/>
              </a:solidFill>
              <a:latin typeface="ＭＳ ゴシック" panose="020B0609070205080204" pitchFamily="49" charset="-128"/>
              <a:ea typeface="ＭＳ ゴシック" panose="020B0609070205080204" pitchFamily="49" charset="-128"/>
            </a:endParaRPr>
          </a:p>
          <a:p>
            <a:r>
              <a:rPr lang="en-US" altLang="ja-JP" sz="2400" dirty="0">
                <a:latin typeface="ＭＳ ゴシック" panose="020B0609070205080204" pitchFamily="49" charset="-128"/>
                <a:ea typeface="ＭＳ ゴシック" panose="020B0609070205080204" pitchFamily="49" charset="-128"/>
              </a:rPr>
              <a:t>    Floor</a:t>
            </a:r>
          </a:p>
          <a:p>
            <a:r>
              <a:rPr lang="en-US" altLang="ja-JP"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AISTSimulator</a:t>
            </a:r>
            <a:endParaRPr lang="en-US" altLang="ja-JP" sz="2400" dirty="0">
              <a:latin typeface="ＭＳ ゴシック" panose="020B0609070205080204" pitchFamily="49" charset="-128"/>
              <a:ea typeface="ＭＳ ゴシック" panose="020B0609070205080204" pitchFamily="49" charset="-128"/>
            </a:endParaRPr>
          </a:p>
        </p:txBody>
      </p:sp>
      <p:sp>
        <p:nvSpPr>
          <p:cNvPr id="6" name="テキスト ボックス 5">
            <a:extLst>
              <a:ext uri="{FF2B5EF4-FFF2-40B4-BE49-F238E27FC236}">
                <a16:creationId xmlns:a16="http://schemas.microsoft.com/office/drawing/2014/main" id="{B16086FB-FFA8-E5EC-6EFC-2B90607434FA}"/>
              </a:ext>
            </a:extLst>
          </p:cNvPr>
          <p:cNvSpPr txBox="1"/>
          <p:nvPr/>
        </p:nvSpPr>
        <p:spPr>
          <a:xfrm>
            <a:off x="874316" y="6087056"/>
            <a:ext cx="7696338" cy="400110"/>
          </a:xfrm>
          <a:prstGeom prst="rect">
            <a:avLst/>
          </a:prstGeom>
          <a:noFill/>
        </p:spPr>
        <p:txBody>
          <a:bodyPr wrap="none" rtlCol="0">
            <a:spAutoFit/>
          </a:bodyPr>
          <a:lstStyle/>
          <a:p>
            <a:r>
              <a:rPr lang="en-US" altLang="ja-JP" sz="2000" dirty="0"/>
              <a:t>※ </a:t>
            </a:r>
            <a:r>
              <a:rPr lang="ja-JP" altLang="en-US" sz="2000" dirty="0"/>
              <a:t>同名のプロジェクトファイルが</a:t>
            </a:r>
            <a:r>
              <a:rPr kumimoji="1" lang="ja-JP" altLang="en-US" sz="2000" dirty="0"/>
              <a:t>お手本パッケージにもあります</a:t>
            </a:r>
          </a:p>
        </p:txBody>
      </p:sp>
      <p:sp>
        <p:nvSpPr>
          <p:cNvPr id="3" name="左中かっこ 2">
            <a:extLst>
              <a:ext uri="{FF2B5EF4-FFF2-40B4-BE49-F238E27FC236}">
                <a16:creationId xmlns:a16="http://schemas.microsoft.com/office/drawing/2014/main" id="{1160D95F-94F1-A847-0DB4-75E4028B4A3E}"/>
              </a:ext>
            </a:extLst>
          </p:cNvPr>
          <p:cNvSpPr/>
          <p:nvPr/>
        </p:nvSpPr>
        <p:spPr>
          <a:xfrm>
            <a:off x="4344560" y="2594506"/>
            <a:ext cx="673036" cy="1754697"/>
          </a:xfrm>
          <a:prstGeom prst="leftBrace">
            <a:avLst>
              <a:gd name="adj1" fmla="val 19697"/>
              <a:gd name="adj2" fmla="val 51967"/>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13176D14-38B2-1D27-1DBA-1F83FB558A66}"/>
              </a:ext>
            </a:extLst>
          </p:cNvPr>
          <p:cNvSpPr txBox="1"/>
          <p:nvPr/>
        </p:nvSpPr>
        <p:spPr>
          <a:xfrm>
            <a:off x="830116" y="1343791"/>
            <a:ext cx="7745180" cy="830997"/>
          </a:xfrm>
          <a:prstGeom prst="rect">
            <a:avLst/>
          </a:prstGeom>
          <a:noFill/>
        </p:spPr>
        <p:txBody>
          <a:bodyPr wrap="square" rtlCol="0">
            <a:spAutoFit/>
          </a:bodyPr>
          <a:lstStyle/>
          <a:p>
            <a:r>
              <a:rPr kumimoji="1" lang="en-US" altLang="ja-JP" sz="2400" dirty="0"/>
              <a:t>Part6</a:t>
            </a:r>
            <a:r>
              <a:rPr kumimoji="1" lang="ja-JP" altLang="en-US" sz="2400" dirty="0"/>
              <a:t>で作成したプロジェクト</a:t>
            </a:r>
            <a:r>
              <a:rPr kumimoji="1" lang="en-US" altLang="ja-JP" sz="2400" dirty="0"/>
              <a:t>“project/</a:t>
            </a:r>
            <a:r>
              <a:rPr kumimoji="1" lang="en-US" altLang="ja-JP" sz="2400" dirty="0" err="1"/>
              <a:t>mobile_robot_drive_test.cnoid</a:t>
            </a:r>
            <a:r>
              <a:rPr kumimoji="1" lang="en-US" altLang="ja-JP" sz="2400" dirty="0"/>
              <a:t>” </a:t>
            </a:r>
            <a:r>
              <a:rPr kumimoji="1" lang="ja-JP" altLang="en-US" sz="2400" dirty="0"/>
              <a:t>を修正する</a:t>
            </a:r>
          </a:p>
        </p:txBody>
      </p:sp>
      <p:sp>
        <p:nvSpPr>
          <p:cNvPr id="9" name="テキスト ボックス 8">
            <a:extLst>
              <a:ext uri="{FF2B5EF4-FFF2-40B4-BE49-F238E27FC236}">
                <a16:creationId xmlns:a16="http://schemas.microsoft.com/office/drawing/2014/main" id="{C2D62D5D-C1DD-BC43-5563-0A4A45443E03}"/>
              </a:ext>
            </a:extLst>
          </p:cNvPr>
          <p:cNvSpPr txBox="1"/>
          <p:nvPr/>
        </p:nvSpPr>
        <p:spPr>
          <a:xfrm>
            <a:off x="904486" y="4653278"/>
            <a:ext cx="7745180" cy="1200329"/>
          </a:xfrm>
          <a:prstGeom prst="rect">
            <a:avLst/>
          </a:prstGeom>
          <a:noFill/>
        </p:spPr>
        <p:txBody>
          <a:bodyPr wrap="square" rtlCol="0">
            <a:spAutoFit/>
          </a:bodyPr>
          <a:lstStyle/>
          <a:p>
            <a:r>
              <a:rPr kumimoji="1" lang="ja-JP" altLang="en-US" sz="2400" dirty="0"/>
              <a:t>プロジェクトを</a:t>
            </a:r>
            <a:r>
              <a:rPr kumimoji="1" lang="en-US" altLang="ja-JP" sz="2400" dirty="0"/>
              <a:t>“project/</a:t>
            </a:r>
            <a:r>
              <a:rPr kumimoji="1" lang="en-US" altLang="ja-JP" sz="2400" dirty="0" err="1"/>
              <a:t>mobile_robot_drive_control.cnoid</a:t>
            </a:r>
            <a:r>
              <a:rPr kumimoji="1" lang="en-US" altLang="ja-JP" sz="2400" dirty="0"/>
              <a:t>” </a:t>
            </a:r>
          </a:p>
          <a:p>
            <a:r>
              <a:rPr kumimoji="1" lang="ja-JP" altLang="en-US" sz="2400" dirty="0"/>
              <a:t>として保存する</a:t>
            </a:r>
          </a:p>
        </p:txBody>
      </p:sp>
    </p:spTree>
    <p:extLst>
      <p:ext uri="{BB962C8B-B14F-4D97-AF65-F5344CB8AC3E}">
        <p14:creationId xmlns:p14="http://schemas.microsoft.com/office/powerpoint/2010/main" val="283235517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0C9403-BE0A-62C9-C7B8-26C0999A2AE5}"/>
              </a:ext>
            </a:extLst>
          </p:cNvPr>
          <p:cNvSpPr>
            <a:spLocks noGrp="1"/>
          </p:cNvSpPr>
          <p:nvPr>
            <p:ph type="title"/>
          </p:nvPr>
        </p:nvSpPr>
        <p:spPr>
          <a:xfrm>
            <a:off x="628650" y="146970"/>
            <a:ext cx="7886700" cy="1325563"/>
          </a:xfrm>
        </p:spPr>
        <p:txBody>
          <a:bodyPr/>
          <a:lstStyle/>
          <a:p>
            <a:r>
              <a:rPr lang="ja-JP" altLang="en-US" dirty="0"/>
              <a:t>シミュレーションの実行</a:t>
            </a:r>
            <a:endParaRPr kumimoji="1" lang="ja-JP" altLang="en-US" dirty="0"/>
          </a:p>
        </p:txBody>
      </p:sp>
      <p:sp>
        <p:nvSpPr>
          <p:cNvPr id="6" name="テキスト ボックス 5">
            <a:extLst>
              <a:ext uri="{FF2B5EF4-FFF2-40B4-BE49-F238E27FC236}">
                <a16:creationId xmlns:a16="http://schemas.microsoft.com/office/drawing/2014/main" id="{49DF14A0-E691-2217-D37A-421FBCBDDE7C}"/>
              </a:ext>
            </a:extLst>
          </p:cNvPr>
          <p:cNvSpPr txBox="1"/>
          <p:nvPr/>
        </p:nvSpPr>
        <p:spPr>
          <a:xfrm>
            <a:off x="1839158" y="5920029"/>
            <a:ext cx="4031873" cy="707886"/>
          </a:xfrm>
          <a:prstGeom prst="rect">
            <a:avLst/>
          </a:prstGeom>
          <a:noFill/>
        </p:spPr>
        <p:txBody>
          <a:bodyPr wrap="none" rtlCol="0">
            <a:spAutoFit/>
          </a:bodyPr>
          <a:lstStyle/>
          <a:p>
            <a:r>
              <a:rPr kumimoji="1" lang="ja-JP" altLang="en-US" sz="2000" dirty="0"/>
              <a:t>シミュレーション開始</a:t>
            </a:r>
            <a:r>
              <a:rPr lang="ja-JP" altLang="en-US" sz="2000" dirty="0"/>
              <a:t>しても、</a:t>
            </a:r>
            <a:endParaRPr lang="en-US" altLang="ja-JP" sz="2000" dirty="0"/>
          </a:p>
          <a:p>
            <a:r>
              <a:rPr lang="ja-JP" altLang="en-US" sz="2000" dirty="0"/>
              <a:t>そのままではロボットは動かない</a:t>
            </a:r>
            <a:endParaRPr kumimoji="1" lang="ja-JP" altLang="en-US" sz="2000" dirty="0"/>
          </a:p>
        </p:txBody>
      </p:sp>
      <p:pic>
        <p:nvPicPr>
          <p:cNvPr id="4" name="図 3" descr="グラフィカル ユーザー インターフェイス&#10;&#10;自動的に生成された説明">
            <a:extLst>
              <a:ext uri="{FF2B5EF4-FFF2-40B4-BE49-F238E27FC236}">
                <a16:creationId xmlns:a16="http://schemas.microsoft.com/office/drawing/2014/main" id="{B1287BEF-E7EB-0079-FF8A-5885F3FA63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507" y="1310372"/>
            <a:ext cx="5518403" cy="4484696"/>
          </a:xfrm>
          <a:prstGeom prst="rect">
            <a:avLst/>
          </a:prstGeom>
        </p:spPr>
      </p:pic>
    </p:spTree>
    <p:extLst>
      <p:ext uri="{BB962C8B-B14F-4D97-AF65-F5344CB8AC3E}">
        <p14:creationId xmlns:p14="http://schemas.microsoft.com/office/powerpoint/2010/main" val="369344473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8E049E-53BC-AD76-E043-D791EF39DC83}"/>
              </a:ext>
            </a:extLst>
          </p:cNvPr>
          <p:cNvSpPr>
            <a:spLocks noGrp="1"/>
          </p:cNvSpPr>
          <p:nvPr>
            <p:ph type="title"/>
          </p:nvPr>
        </p:nvSpPr>
        <p:spPr/>
        <p:txBody>
          <a:bodyPr/>
          <a:lstStyle/>
          <a:p>
            <a:r>
              <a:rPr kumimoji="1" lang="ja-JP" altLang="en-US" dirty="0"/>
              <a:t>トピックの確認</a:t>
            </a:r>
          </a:p>
        </p:txBody>
      </p:sp>
      <p:sp>
        <p:nvSpPr>
          <p:cNvPr id="6" name="テキスト ボックス 5">
            <a:extLst>
              <a:ext uri="{FF2B5EF4-FFF2-40B4-BE49-F238E27FC236}">
                <a16:creationId xmlns:a16="http://schemas.microsoft.com/office/drawing/2014/main" id="{C45B899A-67BC-87D8-3F98-49D24E3F2294}"/>
              </a:ext>
            </a:extLst>
          </p:cNvPr>
          <p:cNvSpPr txBox="1"/>
          <p:nvPr/>
        </p:nvSpPr>
        <p:spPr>
          <a:xfrm>
            <a:off x="545122" y="2544245"/>
            <a:ext cx="7970228" cy="461665"/>
          </a:xfrm>
          <a:prstGeom prst="rect">
            <a:avLst/>
          </a:prstGeom>
          <a:noFill/>
          <a:ln>
            <a:solidFill>
              <a:schemeClr val="tx1"/>
            </a:solidFill>
          </a:ln>
        </p:spPr>
        <p:txBody>
          <a:bodyPr wrap="square" rtlCol="0">
            <a:spAutoFit/>
          </a:bodyPr>
          <a:lstStyle/>
          <a:p>
            <a:r>
              <a:rPr kumimoji="1" lang="en-US" altLang="ja-JP" sz="2400" dirty="0"/>
              <a:t>ros2 topic list</a:t>
            </a:r>
            <a:endParaRPr kumimoji="1" lang="ja-JP" altLang="en-US" sz="2400" dirty="0"/>
          </a:p>
        </p:txBody>
      </p:sp>
      <p:sp>
        <p:nvSpPr>
          <p:cNvPr id="7" name="テキスト ボックス 6">
            <a:extLst>
              <a:ext uri="{FF2B5EF4-FFF2-40B4-BE49-F238E27FC236}">
                <a16:creationId xmlns:a16="http://schemas.microsoft.com/office/drawing/2014/main" id="{543CBA62-4DAC-209C-69C6-3CC53FF98881}"/>
              </a:ext>
            </a:extLst>
          </p:cNvPr>
          <p:cNvSpPr txBox="1"/>
          <p:nvPr/>
        </p:nvSpPr>
        <p:spPr>
          <a:xfrm>
            <a:off x="545122" y="1918986"/>
            <a:ext cx="3877985" cy="461665"/>
          </a:xfrm>
          <a:prstGeom prst="rect">
            <a:avLst/>
          </a:prstGeom>
          <a:noFill/>
        </p:spPr>
        <p:txBody>
          <a:bodyPr wrap="none" rtlCol="0">
            <a:spAutoFit/>
          </a:bodyPr>
          <a:lstStyle/>
          <a:p>
            <a:r>
              <a:rPr kumimoji="1" lang="ja-JP" altLang="en-US" sz="2400" dirty="0"/>
              <a:t>利用可能なトピックを表示</a:t>
            </a:r>
          </a:p>
        </p:txBody>
      </p:sp>
      <p:sp>
        <p:nvSpPr>
          <p:cNvPr id="8" name="テキスト ボックス 7">
            <a:extLst>
              <a:ext uri="{FF2B5EF4-FFF2-40B4-BE49-F238E27FC236}">
                <a16:creationId xmlns:a16="http://schemas.microsoft.com/office/drawing/2014/main" id="{FF3171AE-37FC-9D67-20AF-A711CCE25035}"/>
              </a:ext>
            </a:extLst>
          </p:cNvPr>
          <p:cNvSpPr txBox="1"/>
          <p:nvPr/>
        </p:nvSpPr>
        <p:spPr>
          <a:xfrm>
            <a:off x="545122" y="4500076"/>
            <a:ext cx="7970228" cy="461665"/>
          </a:xfrm>
          <a:prstGeom prst="rect">
            <a:avLst/>
          </a:prstGeom>
          <a:noFill/>
          <a:ln>
            <a:solidFill>
              <a:schemeClr val="tx1"/>
            </a:solidFill>
          </a:ln>
        </p:spPr>
        <p:txBody>
          <a:bodyPr wrap="square" rtlCol="0">
            <a:spAutoFit/>
          </a:bodyPr>
          <a:lstStyle/>
          <a:p>
            <a:r>
              <a:rPr kumimoji="1" lang="en-US" altLang="ja-JP" sz="2400" dirty="0"/>
              <a:t>ros2 topic info /</a:t>
            </a:r>
            <a:r>
              <a:rPr kumimoji="1" lang="en-US" altLang="ja-JP" sz="2400" dirty="0" err="1"/>
              <a:t>cmd_vel</a:t>
            </a:r>
            <a:endParaRPr kumimoji="1" lang="ja-JP" altLang="en-US" sz="2400" dirty="0"/>
          </a:p>
        </p:txBody>
      </p:sp>
      <p:sp>
        <p:nvSpPr>
          <p:cNvPr id="9" name="テキスト ボックス 8">
            <a:extLst>
              <a:ext uri="{FF2B5EF4-FFF2-40B4-BE49-F238E27FC236}">
                <a16:creationId xmlns:a16="http://schemas.microsoft.com/office/drawing/2014/main" id="{02C47B8F-7633-C70F-50B8-8C8D8F070493}"/>
              </a:ext>
            </a:extLst>
          </p:cNvPr>
          <p:cNvSpPr txBox="1"/>
          <p:nvPr/>
        </p:nvSpPr>
        <p:spPr>
          <a:xfrm>
            <a:off x="545122" y="3986217"/>
            <a:ext cx="1723549" cy="461665"/>
          </a:xfrm>
          <a:prstGeom prst="rect">
            <a:avLst/>
          </a:prstGeom>
          <a:noFill/>
        </p:spPr>
        <p:txBody>
          <a:bodyPr wrap="none" rtlCol="0">
            <a:spAutoFit/>
          </a:bodyPr>
          <a:lstStyle/>
          <a:p>
            <a:r>
              <a:rPr lang="ja-JP" altLang="en-US" sz="2400" dirty="0"/>
              <a:t>内容の確認</a:t>
            </a:r>
            <a:endParaRPr kumimoji="1" lang="ja-JP" altLang="en-US" sz="2400" dirty="0"/>
          </a:p>
        </p:txBody>
      </p:sp>
      <p:sp>
        <p:nvSpPr>
          <p:cNvPr id="12" name="テキスト ボックス 11">
            <a:extLst>
              <a:ext uri="{FF2B5EF4-FFF2-40B4-BE49-F238E27FC236}">
                <a16:creationId xmlns:a16="http://schemas.microsoft.com/office/drawing/2014/main" id="{94B042C7-2CB1-3118-244A-73B28F0B1014}"/>
              </a:ext>
            </a:extLst>
          </p:cNvPr>
          <p:cNvSpPr txBox="1"/>
          <p:nvPr/>
        </p:nvSpPr>
        <p:spPr>
          <a:xfrm>
            <a:off x="588660" y="3253548"/>
            <a:ext cx="4568879" cy="461665"/>
          </a:xfrm>
          <a:prstGeom prst="rect">
            <a:avLst/>
          </a:prstGeom>
          <a:noFill/>
        </p:spPr>
        <p:txBody>
          <a:bodyPr wrap="none" rtlCol="0">
            <a:spAutoFit/>
          </a:bodyPr>
          <a:lstStyle/>
          <a:p>
            <a:r>
              <a:rPr kumimoji="1" lang="en-US" altLang="ja-JP" sz="2400" dirty="0"/>
              <a:t>/</a:t>
            </a:r>
            <a:r>
              <a:rPr kumimoji="1" lang="en-US" altLang="ja-JP" sz="2400" dirty="0" err="1"/>
              <a:t>cmd_vel</a:t>
            </a:r>
            <a:r>
              <a:rPr kumimoji="1" lang="ja-JP" altLang="en-US" sz="2400" dirty="0"/>
              <a:t>が表示されているか？</a:t>
            </a:r>
          </a:p>
        </p:txBody>
      </p:sp>
      <p:sp>
        <p:nvSpPr>
          <p:cNvPr id="3" name="テキスト ボックス 2">
            <a:extLst>
              <a:ext uri="{FF2B5EF4-FFF2-40B4-BE49-F238E27FC236}">
                <a16:creationId xmlns:a16="http://schemas.microsoft.com/office/drawing/2014/main" id="{04080DAB-457A-B552-770D-EC924E5D4192}"/>
              </a:ext>
            </a:extLst>
          </p:cNvPr>
          <p:cNvSpPr txBox="1"/>
          <p:nvPr/>
        </p:nvSpPr>
        <p:spPr>
          <a:xfrm>
            <a:off x="545122" y="5458309"/>
            <a:ext cx="7970228" cy="923330"/>
          </a:xfrm>
          <a:prstGeom prst="rect">
            <a:avLst/>
          </a:prstGeom>
          <a:noFill/>
        </p:spPr>
        <p:txBody>
          <a:bodyPr wrap="square" rtlCol="0">
            <a:spAutoFit/>
          </a:bodyPr>
          <a:lstStyle/>
          <a:p>
            <a:r>
              <a:rPr lang="en-US" altLang="ja-JP" dirty="0"/>
              <a:t>※ </a:t>
            </a:r>
            <a:r>
              <a:rPr lang="en-US" altLang="ja-JP" dirty="0" err="1"/>
              <a:t>Choreonoid</a:t>
            </a:r>
            <a:r>
              <a:rPr lang="ja-JP" altLang="en-US" dirty="0"/>
              <a:t>を起動したのとは別の端末上で実行します</a:t>
            </a:r>
            <a:endParaRPr lang="en-US" altLang="ja-JP" dirty="0"/>
          </a:p>
          <a:p>
            <a:r>
              <a:rPr kumimoji="1" lang="en-US" altLang="ja-JP" dirty="0"/>
              <a:t>※ Ubuntu</a:t>
            </a:r>
            <a:r>
              <a:rPr kumimoji="1" lang="ja-JP" altLang="en-US" dirty="0"/>
              <a:t>標準の端末であれば </a:t>
            </a:r>
            <a:r>
              <a:rPr kumimoji="1" lang="en-US" altLang="ja-JP" dirty="0"/>
              <a:t>“Shift + Ctrl + N” </a:t>
            </a:r>
            <a:r>
              <a:rPr kumimoji="1" lang="ja-JP" altLang="en-US" dirty="0"/>
              <a:t>や </a:t>
            </a:r>
            <a:r>
              <a:rPr kumimoji="1" lang="en-US" altLang="ja-JP" dirty="0"/>
              <a:t>“Shift + Ctrl + T” </a:t>
            </a:r>
            <a:r>
              <a:rPr kumimoji="1" lang="ja-JP" altLang="en-US" dirty="0"/>
              <a:t>で</a:t>
            </a:r>
            <a:endParaRPr kumimoji="1" lang="en-US" altLang="ja-JP" dirty="0"/>
          </a:p>
          <a:p>
            <a:r>
              <a:rPr lang="en-US" altLang="ja-JP" dirty="0"/>
              <a:t>     </a:t>
            </a:r>
            <a:r>
              <a:rPr kumimoji="1" lang="ja-JP" altLang="en-US" dirty="0"/>
              <a:t>端末を追加できます</a:t>
            </a:r>
          </a:p>
        </p:txBody>
      </p:sp>
    </p:spTree>
    <p:extLst>
      <p:ext uri="{BB962C8B-B14F-4D97-AF65-F5344CB8AC3E}">
        <p14:creationId xmlns:p14="http://schemas.microsoft.com/office/powerpoint/2010/main" val="29173720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95203A-738F-BEE8-9B24-A2FCA3B2A32B}"/>
              </a:ext>
            </a:extLst>
          </p:cNvPr>
          <p:cNvSpPr>
            <a:spLocks noGrp="1"/>
          </p:cNvSpPr>
          <p:nvPr>
            <p:ph type="title"/>
          </p:nvPr>
        </p:nvSpPr>
        <p:spPr/>
        <p:txBody>
          <a:bodyPr/>
          <a:lstStyle/>
          <a:p>
            <a:r>
              <a:rPr lang="en-US" altLang="ja-JP" dirty="0"/>
              <a:t>/</a:t>
            </a:r>
            <a:r>
              <a:rPr lang="en-US" altLang="ja-JP" dirty="0" err="1"/>
              <a:t>cmd_vel</a:t>
            </a:r>
            <a:r>
              <a:rPr lang="ja-JP" altLang="en-US" dirty="0"/>
              <a:t>トピックの</a:t>
            </a:r>
            <a:r>
              <a:rPr lang="en-US" altLang="ja-JP" dirty="0"/>
              <a:t>Publish</a:t>
            </a:r>
            <a:endParaRPr lang="ja-JP" altLang="en-US" dirty="0"/>
          </a:p>
        </p:txBody>
      </p:sp>
      <p:sp>
        <p:nvSpPr>
          <p:cNvPr id="3" name="コンテンツ プレースホルダー 2">
            <a:extLst>
              <a:ext uri="{FF2B5EF4-FFF2-40B4-BE49-F238E27FC236}">
                <a16:creationId xmlns:a16="http://schemas.microsoft.com/office/drawing/2014/main" id="{50A6713A-15D8-4A0D-A88D-4050038ED0DF}"/>
              </a:ext>
            </a:extLst>
          </p:cNvPr>
          <p:cNvSpPr>
            <a:spLocks noGrp="1"/>
          </p:cNvSpPr>
          <p:nvPr>
            <p:ph idx="1"/>
          </p:nvPr>
        </p:nvSpPr>
        <p:spPr>
          <a:xfrm>
            <a:off x="628650" y="1825625"/>
            <a:ext cx="7886700" cy="2759254"/>
          </a:xfrm>
        </p:spPr>
        <p:txBody>
          <a:bodyPr/>
          <a:lstStyle/>
          <a:p>
            <a:r>
              <a:rPr lang="ja-JP" altLang="en-US" dirty="0"/>
              <a:t>様々な手段がある</a:t>
            </a:r>
            <a:endParaRPr lang="en-US" altLang="ja-JP" dirty="0"/>
          </a:p>
          <a:p>
            <a:pPr lvl="1"/>
            <a:r>
              <a:rPr lang="en-US" altLang="ja-JP" dirty="0"/>
              <a:t>“ros2 topic pub” </a:t>
            </a:r>
            <a:r>
              <a:rPr lang="ja-JP" altLang="en-US" dirty="0"/>
              <a:t>コマンド</a:t>
            </a:r>
            <a:endParaRPr lang="en-US" altLang="ja-JP" dirty="0"/>
          </a:p>
          <a:p>
            <a:pPr lvl="1"/>
            <a:r>
              <a:rPr lang="en-US" altLang="ja-JP" dirty="0" err="1"/>
              <a:t>rqt_robot_steering</a:t>
            </a:r>
            <a:r>
              <a:rPr lang="ja-JP" altLang="en-US" dirty="0"/>
              <a:t>ツール</a:t>
            </a:r>
            <a:endParaRPr lang="en-US" altLang="ja-JP" dirty="0"/>
          </a:p>
          <a:p>
            <a:pPr lvl="1"/>
            <a:r>
              <a:rPr lang="ja-JP" altLang="en-US" dirty="0"/>
              <a:t>ゲームパッド </a:t>
            </a:r>
            <a:r>
              <a:rPr lang="en-US" altLang="ja-JP" dirty="0"/>
              <a:t>+ joy</a:t>
            </a:r>
            <a:r>
              <a:rPr lang="ja-JP" altLang="en-US" dirty="0"/>
              <a:t>ノード</a:t>
            </a:r>
          </a:p>
        </p:txBody>
      </p:sp>
    </p:spTree>
    <p:extLst>
      <p:ext uri="{BB962C8B-B14F-4D97-AF65-F5344CB8AC3E}">
        <p14:creationId xmlns:p14="http://schemas.microsoft.com/office/powerpoint/2010/main" val="123169324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F3C435-7253-D3B7-C43F-8321E6138650}"/>
              </a:ext>
            </a:extLst>
          </p:cNvPr>
          <p:cNvSpPr>
            <a:spLocks noGrp="1"/>
          </p:cNvSpPr>
          <p:nvPr>
            <p:ph type="title"/>
          </p:nvPr>
        </p:nvSpPr>
        <p:spPr/>
        <p:txBody>
          <a:bodyPr/>
          <a:lstStyle/>
          <a:p>
            <a:r>
              <a:rPr kumimoji="1" lang="en-US" altLang="ja-JP" dirty="0"/>
              <a:t>ros2 topic</a:t>
            </a:r>
            <a:r>
              <a:rPr kumimoji="1" lang="ja-JP" altLang="en-US" dirty="0"/>
              <a:t>コマンドによる操作</a:t>
            </a:r>
          </a:p>
        </p:txBody>
      </p:sp>
      <p:sp>
        <p:nvSpPr>
          <p:cNvPr id="4" name="テキスト ボックス 3">
            <a:extLst>
              <a:ext uri="{FF2B5EF4-FFF2-40B4-BE49-F238E27FC236}">
                <a16:creationId xmlns:a16="http://schemas.microsoft.com/office/drawing/2014/main" id="{1BFEAEF0-AB93-45EB-2820-0173BEE66420}"/>
              </a:ext>
            </a:extLst>
          </p:cNvPr>
          <p:cNvSpPr txBox="1"/>
          <p:nvPr/>
        </p:nvSpPr>
        <p:spPr>
          <a:xfrm>
            <a:off x="545122" y="1954211"/>
            <a:ext cx="7921201" cy="707886"/>
          </a:xfrm>
          <a:prstGeom prst="rect">
            <a:avLst/>
          </a:prstGeom>
          <a:noFill/>
          <a:ln>
            <a:solidFill>
              <a:schemeClr val="tx1"/>
            </a:solidFill>
          </a:ln>
        </p:spPr>
        <p:txBody>
          <a:bodyPr wrap="square" rtlCol="0">
            <a:spAutoFit/>
          </a:bodyPr>
          <a:lstStyle/>
          <a:p>
            <a:r>
              <a:rPr kumimoji="1" lang="en-US" altLang="ja-JP" sz="2000" dirty="0">
                <a:latin typeface="ＭＳ ゴシック" panose="020B0609070205080204" pitchFamily="49" charset="-128"/>
                <a:ea typeface="ＭＳ ゴシック" panose="020B0609070205080204" pitchFamily="49" charset="-128"/>
              </a:rPr>
              <a:t>ros2 topic pub /</a:t>
            </a:r>
            <a:r>
              <a:rPr kumimoji="1" lang="en-US" altLang="ja-JP" sz="2000" dirty="0" err="1">
                <a:latin typeface="ＭＳ ゴシック" panose="020B0609070205080204" pitchFamily="49" charset="-128"/>
                <a:ea typeface="ＭＳ ゴシック" panose="020B0609070205080204" pitchFamily="49" charset="-128"/>
              </a:rPr>
              <a:t>cmd_vel</a:t>
            </a:r>
            <a:r>
              <a:rPr kumimoji="1" lang="en-US" altLang="ja-JP" sz="2000" dirty="0">
                <a:latin typeface="ＭＳ ゴシック" panose="020B0609070205080204" pitchFamily="49" charset="-128"/>
                <a:ea typeface="ＭＳ ゴシック" panose="020B0609070205080204" pitchFamily="49" charset="-128"/>
              </a:rPr>
              <a:t> </a:t>
            </a:r>
            <a:r>
              <a:rPr kumimoji="1" lang="en-US" altLang="ja-JP" sz="2000" dirty="0" err="1">
                <a:latin typeface="ＭＳ ゴシック" panose="020B0609070205080204" pitchFamily="49" charset="-128"/>
                <a:ea typeface="ＭＳ ゴシック" panose="020B0609070205080204" pitchFamily="49" charset="-128"/>
              </a:rPr>
              <a:t>geometry_msgs</a:t>
            </a:r>
            <a:r>
              <a:rPr kumimoji="1" lang="en-US" altLang="ja-JP" sz="2000" dirty="0">
                <a:latin typeface="ＭＳ ゴシック" panose="020B0609070205080204" pitchFamily="49" charset="-128"/>
                <a:ea typeface="ＭＳ ゴシック" panose="020B0609070205080204" pitchFamily="49" charset="-128"/>
              </a:rPr>
              <a:t>/msg/Twist</a:t>
            </a:r>
          </a:p>
          <a:p>
            <a:r>
              <a:rPr kumimoji="1" lang="en-US" altLang="ja-JP" sz="2000" dirty="0">
                <a:latin typeface="ＭＳ ゴシック" panose="020B0609070205080204" pitchFamily="49" charset="-128"/>
                <a:ea typeface="ＭＳ ゴシック" panose="020B0609070205080204" pitchFamily="49" charset="-128"/>
              </a:rPr>
              <a:t>"{linear: {x: 0.5, y: 0, z: 0}, angular: {x: 0, y: 0, z: 0}}</a:t>
            </a:r>
          </a:p>
        </p:txBody>
      </p:sp>
      <p:sp>
        <p:nvSpPr>
          <p:cNvPr id="7" name="テキスト ボックス 6">
            <a:extLst>
              <a:ext uri="{FF2B5EF4-FFF2-40B4-BE49-F238E27FC236}">
                <a16:creationId xmlns:a16="http://schemas.microsoft.com/office/drawing/2014/main" id="{21B90EA9-7C7B-EB2E-1694-4F4D494DB47B}"/>
              </a:ext>
            </a:extLst>
          </p:cNvPr>
          <p:cNvSpPr txBox="1"/>
          <p:nvPr/>
        </p:nvSpPr>
        <p:spPr>
          <a:xfrm>
            <a:off x="1304721" y="2856866"/>
            <a:ext cx="2339102" cy="523220"/>
          </a:xfrm>
          <a:prstGeom prst="rect">
            <a:avLst/>
          </a:prstGeom>
          <a:noFill/>
        </p:spPr>
        <p:txBody>
          <a:bodyPr wrap="none" rtlCol="0">
            <a:spAutoFit/>
          </a:bodyPr>
          <a:lstStyle/>
          <a:p>
            <a:r>
              <a:rPr kumimoji="1" lang="ja-JP" altLang="en-US" sz="2800" b="1" dirty="0">
                <a:solidFill>
                  <a:srgbClr val="FF0000"/>
                </a:solidFill>
              </a:rPr>
              <a:t>前後方向速度</a:t>
            </a:r>
          </a:p>
        </p:txBody>
      </p:sp>
      <p:cxnSp>
        <p:nvCxnSpPr>
          <p:cNvPr id="9" name="直線コネクタ 8">
            <a:extLst>
              <a:ext uri="{FF2B5EF4-FFF2-40B4-BE49-F238E27FC236}">
                <a16:creationId xmlns:a16="http://schemas.microsoft.com/office/drawing/2014/main" id="{31442135-A4EB-49DF-7026-77B8AF974A56}"/>
              </a:ext>
            </a:extLst>
          </p:cNvPr>
          <p:cNvCxnSpPr>
            <a:cxnSpLocks/>
          </p:cNvCxnSpPr>
          <p:nvPr/>
        </p:nvCxnSpPr>
        <p:spPr>
          <a:xfrm>
            <a:off x="2002817" y="2662097"/>
            <a:ext cx="80449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90ADEF34-3A3A-7DF2-007D-83444148BF58}"/>
              </a:ext>
            </a:extLst>
          </p:cNvPr>
          <p:cNvSpPr txBox="1"/>
          <p:nvPr/>
        </p:nvSpPr>
        <p:spPr>
          <a:xfrm>
            <a:off x="6688041" y="2856866"/>
            <a:ext cx="1980029" cy="523220"/>
          </a:xfrm>
          <a:prstGeom prst="rect">
            <a:avLst/>
          </a:prstGeom>
          <a:noFill/>
        </p:spPr>
        <p:txBody>
          <a:bodyPr wrap="none" rtlCol="0">
            <a:spAutoFit/>
          </a:bodyPr>
          <a:lstStyle/>
          <a:p>
            <a:r>
              <a:rPr kumimoji="1" lang="ja-JP" altLang="en-US" sz="2800" b="1" dirty="0">
                <a:solidFill>
                  <a:srgbClr val="FF0000"/>
                </a:solidFill>
              </a:rPr>
              <a:t>旋回角速度</a:t>
            </a:r>
          </a:p>
        </p:txBody>
      </p:sp>
      <p:cxnSp>
        <p:nvCxnSpPr>
          <p:cNvPr id="12" name="直線コネクタ 11">
            <a:extLst>
              <a:ext uri="{FF2B5EF4-FFF2-40B4-BE49-F238E27FC236}">
                <a16:creationId xmlns:a16="http://schemas.microsoft.com/office/drawing/2014/main" id="{5013AD84-6CD0-F9DD-C7F6-CA534E286918}"/>
              </a:ext>
            </a:extLst>
          </p:cNvPr>
          <p:cNvCxnSpPr>
            <a:cxnSpLocks/>
          </p:cNvCxnSpPr>
          <p:nvPr/>
        </p:nvCxnSpPr>
        <p:spPr>
          <a:xfrm>
            <a:off x="7460232" y="2662097"/>
            <a:ext cx="61399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テキスト ボックス 2">
            <a:extLst>
              <a:ext uri="{FF2B5EF4-FFF2-40B4-BE49-F238E27FC236}">
                <a16:creationId xmlns:a16="http://schemas.microsoft.com/office/drawing/2014/main" id="{E449B164-7675-F0C7-FC97-1803E90A993D}"/>
              </a:ext>
            </a:extLst>
          </p:cNvPr>
          <p:cNvSpPr txBox="1"/>
          <p:nvPr/>
        </p:nvSpPr>
        <p:spPr>
          <a:xfrm>
            <a:off x="1525249" y="3984560"/>
            <a:ext cx="6070893" cy="523220"/>
          </a:xfrm>
          <a:prstGeom prst="rect">
            <a:avLst/>
          </a:prstGeom>
          <a:noFill/>
        </p:spPr>
        <p:txBody>
          <a:bodyPr wrap="none" rtlCol="0">
            <a:spAutoFit/>
          </a:bodyPr>
          <a:lstStyle/>
          <a:p>
            <a:r>
              <a:rPr lang="en-US" altLang="ja-JP" sz="2800" b="1" dirty="0">
                <a:solidFill>
                  <a:srgbClr val="FF0000"/>
                </a:solidFill>
              </a:rPr>
              <a:t>※ </a:t>
            </a:r>
            <a:r>
              <a:rPr lang="ja-JP" altLang="en-US" sz="2800" b="1" dirty="0">
                <a:solidFill>
                  <a:srgbClr val="FF0000"/>
                </a:solidFill>
              </a:rPr>
              <a:t>コロン</a:t>
            </a:r>
            <a:r>
              <a:rPr lang="en-US" altLang="ja-JP" sz="2800" b="1" dirty="0">
                <a:solidFill>
                  <a:srgbClr val="FF0000"/>
                </a:solidFill>
              </a:rPr>
              <a:t>(:)</a:t>
            </a:r>
            <a:r>
              <a:rPr lang="ja-JP" altLang="en-US" sz="2800" b="1" dirty="0">
                <a:solidFill>
                  <a:srgbClr val="FF0000"/>
                </a:solidFill>
              </a:rPr>
              <a:t>の後にスペースが必要！</a:t>
            </a:r>
            <a:endParaRPr kumimoji="1" lang="ja-JP" altLang="en-US" sz="2800" b="1" dirty="0">
              <a:solidFill>
                <a:srgbClr val="FF0000"/>
              </a:solidFill>
            </a:endParaRPr>
          </a:p>
        </p:txBody>
      </p:sp>
      <p:sp>
        <p:nvSpPr>
          <p:cNvPr id="5" name="テキスト ボックス 4">
            <a:extLst>
              <a:ext uri="{FF2B5EF4-FFF2-40B4-BE49-F238E27FC236}">
                <a16:creationId xmlns:a16="http://schemas.microsoft.com/office/drawing/2014/main" id="{D6B747AE-1D76-5754-10E6-55275FCB652B}"/>
              </a:ext>
            </a:extLst>
          </p:cNvPr>
          <p:cNvSpPr txBox="1"/>
          <p:nvPr/>
        </p:nvSpPr>
        <p:spPr>
          <a:xfrm>
            <a:off x="555757" y="5716729"/>
            <a:ext cx="7970228" cy="461665"/>
          </a:xfrm>
          <a:prstGeom prst="rect">
            <a:avLst/>
          </a:prstGeom>
          <a:noFill/>
          <a:ln>
            <a:solidFill>
              <a:schemeClr val="tx1"/>
            </a:solidFill>
          </a:ln>
        </p:spPr>
        <p:txBody>
          <a:bodyPr wrap="square" rtlCol="0">
            <a:spAutoFit/>
          </a:bodyPr>
          <a:lstStyle/>
          <a:p>
            <a:r>
              <a:rPr kumimoji="1" lang="en-US" altLang="ja-JP" sz="2400" dirty="0"/>
              <a:t>ros2 topic echo /</a:t>
            </a:r>
            <a:r>
              <a:rPr kumimoji="1" lang="en-US" altLang="ja-JP" sz="2400" dirty="0" err="1"/>
              <a:t>cmd_vel</a:t>
            </a:r>
            <a:r>
              <a:rPr kumimoji="1" lang="en-US" altLang="ja-JP" sz="2400" dirty="0"/>
              <a:t> </a:t>
            </a:r>
          </a:p>
        </p:txBody>
      </p:sp>
      <p:sp>
        <p:nvSpPr>
          <p:cNvPr id="6" name="テキスト ボックス 5">
            <a:extLst>
              <a:ext uri="{FF2B5EF4-FFF2-40B4-BE49-F238E27FC236}">
                <a16:creationId xmlns:a16="http://schemas.microsoft.com/office/drawing/2014/main" id="{EC8D5648-92E8-6555-43A0-C159F55256C6}"/>
              </a:ext>
            </a:extLst>
          </p:cNvPr>
          <p:cNvSpPr txBox="1"/>
          <p:nvPr/>
        </p:nvSpPr>
        <p:spPr>
          <a:xfrm>
            <a:off x="555757" y="5202870"/>
            <a:ext cx="4293163" cy="461665"/>
          </a:xfrm>
          <a:prstGeom prst="rect">
            <a:avLst/>
          </a:prstGeom>
          <a:noFill/>
        </p:spPr>
        <p:txBody>
          <a:bodyPr wrap="none" rtlCol="0">
            <a:spAutoFit/>
          </a:bodyPr>
          <a:lstStyle/>
          <a:p>
            <a:r>
              <a:rPr lang="en-US" altLang="ja-JP" sz="2400" dirty="0"/>
              <a:t>publish</a:t>
            </a:r>
            <a:r>
              <a:rPr lang="ja-JP" altLang="en-US" sz="2400" dirty="0"/>
              <a:t>されている内容を確認</a:t>
            </a:r>
            <a:endParaRPr kumimoji="1" lang="ja-JP" altLang="en-US" sz="2400" dirty="0"/>
          </a:p>
        </p:txBody>
      </p:sp>
    </p:spTree>
    <p:extLst>
      <p:ext uri="{BB962C8B-B14F-4D97-AF65-F5344CB8AC3E}">
        <p14:creationId xmlns:p14="http://schemas.microsoft.com/office/powerpoint/2010/main" val="178030150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B77357-CECC-24C4-A3E2-CD03A0303213}"/>
              </a:ext>
            </a:extLst>
          </p:cNvPr>
          <p:cNvSpPr>
            <a:spLocks noGrp="1"/>
          </p:cNvSpPr>
          <p:nvPr>
            <p:ph type="title"/>
          </p:nvPr>
        </p:nvSpPr>
        <p:spPr/>
        <p:txBody>
          <a:bodyPr/>
          <a:lstStyle/>
          <a:p>
            <a:r>
              <a:rPr lang="en-US" altLang="ja-JP" dirty="0" err="1"/>
              <a:t>rqt_robot_steering</a:t>
            </a:r>
            <a:r>
              <a:rPr lang="en-US" altLang="ja-JP" dirty="0"/>
              <a:t> </a:t>
            </a:r>
            <a:r>
              <a:rPr kumimoji="1" lang="ja-JP" altLang="en-US" dirty="0"/>
              <a:t>による操作</a:t>
            </a:r>
          </a:p>
        </p:txBody>
      </p:sp>
      <p:sp>
        <p:nvSpPr>
          <p:cNvPr id="4" name="テキスト ボックス 3">
            <a:extLst>
              <a:ext uri="{FF2B5EF4-FFF2-40B4-BE49-F238E27FC236}">
                <a16:creationId xmlns:a16="http://schemas.microsoft.com/office/drawing/2014/main" id="{CAB62617-BB53-C680-9DCB-F9681C4BBE27}"/>
              </a:ext>
            </a:extLst>
          </p:cNvPr>
          <p:cNvSpPr txBox="1"/>
          <p:nvPr/>
        </p:nvSpPr>
        <p:spPr>
          <a:xfrm>
            <a:off x="545122" y="1909135"/>
            <a:ext cx="7970228" cy="461665"/>
          </a:xfrm>
          <a:prstGeom prst="rect">
            <a:avLst/>
          </a:prstGeom>
          <a:noFill/>
          <a:ln>
            <a:solidFill>
              <a:schemeClr val="tx1"/>
            </a:solidFill>
          </a:ln>
        </p:spPr>
        <p:txBody>
          <a:bodyPr wrap="square" rtlCol="0">
            <a:spAutoFit/>
          </a:bodyPr>
          <a:lstStyle/>
          <a:p>
            <a:r>
              <a:rPr kumimoji="1" lang="en-US" altLang="ja-JP" sz="2400" dirty="0"/>
              <a:t>ros2 run </a:t>
            </a:r>
            <a:r>
              <a:rPr kumimoji="1" lang="en-US" altLang="ja-JP" sz="2400" dirty="0" err="1"/>
              <a:t>rqt_robot_steering</a:t>
            </a:r>
            <a:r>
              <a:rPr kumimoji="1" lang="en-US" altLang="ja-JP" sz="2400" dirty="0"/>
              <a:t> </a:t>
            </a:r>
            <a:r>
              <a:rPr kumimoji="1" lang="en-US" altLang="ja-JP" sz="2400" dirty="0" err="1"/>
              <a:t>rqt_robot_steering</a:t>
            </a:r>
            <a:endParaRPr kumimoji="1" lang="ja-JP" altLang="en-US" sz="2400" dirty="0"/>
          </a:p>
        </p:txBody>
      </p:sp>
      <p:pic>
        <p:nvPicPr>
          <p:cNvPr id="6" name="図 5">
            <a:extLst>
              <a:ext uri="{FF2B5EF4-FFF2-40B4-BE49-F238E27FC236}">
                <a16:creationId xmlns:a16="http://schemas.microsoft.com/office/drawing/2014/main" id="{838E240E-E3E3-427B-E478-9E7ED407F3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7227" y="2740516"/>
            <a:ext cx="2853341" cy="3672126"/>
          </a:xfrm>
          <a:prstGeom prst="rect">
            <a:avLst/>
          </a:prstGeom>
        </p:spPr>
      </p:pic>
    </p:spTree>
    <p:extLst>
      <p:ext uri="{BB962C8B-B14F-4D97-AF65-F5344CB8AC3E}">
        <p14:creationId xmlns:p14="http://schemas.microsoft.com/office/powerpoint/2010/main" val="46115273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256D6F-641B-57A8-8FA3-4CC0EFC5C47B}"/>
              </a:ext>
            </a:extLst>
          </p:cNvPr>
          <p:cNvSpPr>
            <a:spLocks noGrp="1"/>
          </p:cNvSpPr>
          <p:nvPr>
            <p:ph type="title"/>
          </p:nvPr>
        </p:nvSpPr>
        <p:spPr/>
        <p:txBody>
          <a:bodyPr/>
          <a:lstStyle/>
          <a:p>
            <a:r>
              <a:rPr kumimoji="1" lang="ja-JP" altLang="en-US" dirty="0"/>
              <a:t>ノード接続グラフの表示</a:t>
            </a:r>
          </a:p>
        </p:txBody>
      </p:sp>
      <p:sp>
        <p:nvSpPr>
          <p:cNvPr id="3" name="コンテンツ プレースホルダー 2">
            <a:extLst>
              <a:ext uri="{FF2B5EF4-FFF2-40B4-BE49-F238E27FC236}">
                <a16:creationId xmlns:a16="http://schemas.microsoft.com/office/drawing/2014/main" id="{8C7CF044-10E5-3AF8-BBE3-8BE7259F2BC7}"/>
              </a:ext>
            </a:extLst>
          </p:cNvPr>
          <p:cNvSpPr>
            <a:spLocks noGrp="1"/>
          </p:cNvSpPr>
          <p:nvPr>
            <p:ph idx="1"/>
          </p:nvPr>
        </p:nvSpPr>
        <p:spPr>
          <a:xfrm>
            <a:off x="675066" y="1621554"/>
            <a:ext cx="7886700" cy="1015049"/>
          </a:xfrm>
        </p:spPr>
        <p:txBody>
          <a:bodyPr/>
          <a:lstStyle/>
          <a:p>
            <a:r>
              <a:rPr kumimoji="1" lang="en-US" altLang="ja-JP" dirty="0" err="1"/>
              <a:t>qrt_graph</a:t>
            </a:r>
            <a:r>
              <a:rPr kumimoji="1" lang="ja-JP" altLang="en-US" dirty="0"/>
              <a:t>を用いることで、ノード、トピック等の接続関係をグラフ表示できる</a:t>
            </a:r>
          </a:p>
        </p:txBody>
      </p:sp>
      <p:pic>
        <p:nvPicPr>
          <p:cNvPr id="8" name="図 7">
            <a:extLst>
              <a:ext uri="{FF2B5EF4-FFF2-40B4-BE49-F238E27FC236}">
                <a16:creationId xmlns:a16="http://schemas.microsoft.com/office/drawing/2014/main" id="{DCCF982C-98B9-94E2-17BF-72F954561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498" y="3744548"/>
            <a:ext cx="6818547" cy="2983796"/>
          </a:xfrm>
          <a:prstGeom prst="rect">
            <a:avLst/>
          </a:prstGeom>
        </p:spPr>
      </p:pic>
      <p:sp>
        <p:nvSpPr>
          <p:cNvPr id="4" name="テキスト ボックス 3">
            <a:extLst>
              <a:ext uri="{FF2B5EF4-FFF2-40B4-BE49-F238E27FC236}">
                <a16:creationId xmlns:a16="http://schemas.microsoft.com/office/drawing/2014/main" id="{B8A9C2C2-E2EF-A158-F843-5CB9FB610547}"/>
              </a:ext>
            </a:extLst>
          </p:cNvPr>
          <p:cNvSpPr txBox="1"/>
          <p:nvPr/>
        </p:nvSpPr>
        <p:spPr>
          <a:xfrm>
            <a:off x="1151121" y="3028890"/>
            <a:ext cx="6611705" cy="400110"/>
          </a:xfrm>
          <a:prstGeom prst="rect">
            <a:avLst/>
          </a:prstGeom>
          <a:noFill/>
          <a:ln>
            <a:solidFill>
              <a:schemeClr val="tx1"/>
            </a:solidFill>
          </a:ln>
        </p:spPr>
        <p:txBody>
          <a:bodyPr wrap="square" rtlCol="0">
            <a:spAutoFit/>
          </a:bodyPr>
          <a:lstStyle/>
          <a:p>
            <a:r>
              <a:rPr lang="en-US" altLang="ja-JP" sz="2000" dirty="0" err="1">
                <a:latin typeface="ＭＳ ゴシック" panose="020B0609070205080204" pitchFamily="49" charset="-128"/>
                <a:ea typeface="ＭＳ ゴシック" panose="020B0609070205080204" pitchFamily="49" charset="-128"/>
              </a:rPr>
              <a:t>rqt_graph</a:t>
            </a:r>
            <a:endParaRPr lang="en-US" altLang="ja-JP" sz="2000" dirty="0">
              <a:latin typeface="ＭＳ ゴシック" panose="020B0609070205080204" pitchFamily="49" charset="-128"/>
              <a:ea typeface="ＭＳ ゴシック" panose="020B0609070205080204" pitchFamily="49" charset="-128"/>
            </a:endParaRPr>
          </a:p>
        </p:txBody>
      </p:sp>
      <p:sp>
        <p:nvSpPr>
          <p:cNvPr id="5" name="テキスト ボックス 4">
            <a:extLst>
              <a:ext uri="{FF2B5EF4-FFF2-40B4-BE49-F238E27FC236}">
                <a16:creationId xmlns:a16="http://schemas.microsoft.com/office/drawing/2014/main" id="{8D02E745-5A0E-7197-C128-A3D09B02B100}"/>
              </a:ext>
            </a:extLst>
          </p:cNvPr>
          <p:cNvSpPr txBox="1"/>
          <p:nvPr/>
        </p:nvSpPr>
        <p:spPr>
          <a:xfrm>
            <a:off x="1113989" y="2648080"/>
            <a:ext cx="1338828" cy="369332"/>
          </a:xfrm>
          <a:prstGeom prst="rect">
            <a:avLst/>
          </a:prstGeom>
          <a:noFill/>
        </p:spPr>
        <p:txBody>
          <a:bodyPr wrap="none" rtlCol="0">
            <a:spAutoFit/>
          </a:bodyPr>
          <a:lstStyle/>
          <a:p>
            <a:r>
              <a:rPr lang="ja-JP" altLang="en-US" dirty="0"/>
              <a:t>以下を実行</a:t>
            </a:r>
            <a:endParaRPr kumimoji="1" lang="ja-JP" altLang="en-US" dirty="0"/>
          </a:p>
        </p:txBody>
      </p:sp>
    </p:spTree>
    <p:extLst>
      <p:ext uri="{BB962C8B-B14F-4D97-AF65-F5344CB8AC3E}">
        <p14:creationId xmlns:p14="http://schemas.microsoft.com/office/powerpoint/2010/main" val="424256974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CE2C9C7-F457-1F8B-A8B8-5F037C3CEBBC}"/>
              </a:ext>
            </a:extLst>
          </p:cNvPr>
          <p:cNvSpPr>
            <a:spLocks noGrp="1"/>
          </p:cNvSpPr>
          <p:nvPr>
            <p:ph type="title"/>
          </p:nvPr>
        </p:nvSpPr>
        <p:spPr/>
        <p:txBody>
          <a:bodyPr/>
          <a:lstStyle/>
          <a:p>
            <a:r>
              <a:rPr lang="en-US" altLang="ja-JP" dirty="0"/>
              <a:t>Part9</a:t>
            </a:r>
            <a:endParaRPr lang="ja-JP" altLang="en-US" dirty="0"/>
          </a:p>
        </p:txBody>
      </p:sp>
      <p:sp>
        <p:nvSpPr>
          <p:cNvPr id="5" name="テキスト プレースホルダー 4">
            <a:extLst>
              <a:ext uri="{FF2B5EF4-FFF2-40B4-BE49-F238E27FC236}">
                <a16:creationId xmlns:a16="http://schemas.microsoft.com/office/drawing/2014/main" id="{616369D9-0288-0BED-0D54-3C09D67435F6}"/>
              </a:ext>
            </a:extLst>
          </p:cNvPr>
          <p:cNvSpPr>
            <a:spLocks noGrp="1"/>
          </p:cNvSpPr>
          <p:nvPr>
            <p:ph type="body" idx="1"/>
          </p:nvPr>
        </p:nvSpPr>
        <p:spPr/>
        <p:txBody>
          <a:bodyPr/>
          <a:lstStyle/>
          <a:p>
            <a:r>
              <a:rPr lang="en-US" altLang="ja-JP" dirty="0"/>
              <a:t>ROS</a:t>
            </a:r>
            <a:r>
              <a:rPr lang="ja-JP" altLang="en-US" dirty="0"/>
              <a:t>通信の実装について</a:t>
            </a:r>
          </a:p>
        </p:txBody>
      </p:sp>
    </p:spTree>
    <p:extLst>
      <p:ext uri="{BB962C8B-B14F-4D97-AF65-F5344CB8AC3E}">
        <p14:creationId xmlns:p14="http://schemas.microsoft.com/office/powerpoint/2010/main" val="26421664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06ECC4-A54D-86D6-0CC5-6C42F8D056CA}"/>
              </a:ext>
            </a:extLst>
          </p:cNvPr>
          <p:cNvSpPr>
            <a:spLocks noGrp="1"/>
          </p:cNvSpPr>
          <p:nvPr>
            <p:ph type="title"/>
          </p:nvPr>
        </p:nvSpPr>
        <p:spPr/>
        <p:txBody>
          <a:bodyPr>
            <a:normAutofit/>
          </a:bodyPr>
          <a:lstStyle/>
          <a:p>
            <a:r>
              <a:rPr kumimoji="1" lang="ja-JP" altLang="en-US" sz="3200" dirty="0"/>
              <a:t>ノード実装における</a:t>
            </a:r>
            <a:r>
              <a:rPr kumimoji="1" lang="en-US" altLang="ja-JP" sz="3200" dirty="0"/>
              <a:t>ROS1</a:t>
            </a:r>
            <a:r>
              <a:rPr kumimoji="1" lang="ja-JP" altLang="en-US" sz="3200" dirty="0"/>
              <a:t>と</a:t>
            </a:r>
            <a:r>
              <a:rPr kumimoji="1" lang="en-US" altLang="ja-JP" sz="3200" dirty="0"/>
              <a:t>ROS2</a:t>
            </a:r>
            <a:r>
              <a:rPr kumimoji="1" lang="ja-JP" altLang="en-US" sz="3200" dirty="0"/>
              <a:t>の違い</a:t>
            </a:r>
          </a:p>
        </p:txBody>
      </p:sp>
      <p:graphicFrame>
        <p:nvGraphicFramePr>
          <p:cNvPr id="4" name="コンテンツ プレースホルダー 3">
            <a:extLst>
              <a:ext uri="{FF2B5EF4-FFF2-40B4-BE49-F238E27FC236}">
                <a16:creationId xmlns:a16="http://schemas.microsoft.com/office/drawing/2014/main" id="{BEC1A8FC-933F-8CF0-7236-D3143B2797AC}"/>
              </a:ext>
            </a:extLst>
          </p:cNvPr>
          <p:cNvGraphicFramePr>
            <a:graphicFrameLocks noGrp="1"/>
          </p:cNvGraphicFramePr>
          <p:nvPr>
            <p:ph idx="1"/>
            <p:extLst>
              <p:ext uri="{D42A27DB-BD31-4B8C-83A1-F6EECF244321}">
                <p14:modId xmlns:p14="http://schemas.microsoft.com/office/powerpoint/2010/main" val="3329041310"/>
              </p:ext>
            </p:extLst>
          </p:nvPr>
        </p:nvGraphicFramePr>
        <p:xfrm>
          <a:off x="628650" y="1937024"/>
          <a:ext cx="7886700" cy="3114040"/>
        </p:xfrm>
        <a:graphic>
          <a:graphicData uri="http://schemas.openxmlformats.org/drawingml/2006/table">
            <a:tbl>
              <a:tblPr firstRow="1" bandRow="1">
                <a:tableStyleId>{5C22544A-7EE6-4342-B048-85BDC9FD1C3A}</a:tableStyleId>
              </a:tblPr>
              <a:tblGrid>
                <a:gridCol w="2026359">
                  <a:extLst>
                    <a:ext uri="{9D8B030D-6E8A-4147-A177-3AD203B41FA5}">
                      <a16:colId xmlns:a16="http://schemas.microsoft.com/office/drawing/2014/main" val="3517625029"/>
                    </a:ext>
                  </a:extLst>
                </a:gridCol>
                <a:gridCol w="3231441">
                  <a:extLst>
                    <a:ext uri="{9D8B030D-6E8A-4147-A177-3AD203B41FA5}">
                      <a16:colId xmlns:a16="http://schemas.microsoft.com/office/drawing/2014/main" val="2334952457"/>
                    </a:ext>
                  </a:extLst>
                </a:gridCol>
                <a:gridCol w="2628900">
                  <a:extLst>
                    <a:ext uri="{9D8B030D-6E8A-4147-A177-3AD203B41FA5}">
                      <a16:colId xmlns:a16="http://schemas.microsoft.com/office/drawing/2014/main" val="3551797447"/>
                    </a:ext>
                  </a:extLst>
                </a:gridCol>
              </a:tblGrid>
              <a:tr h="370840">
                <a:tc>
                  <a:txBody>
                    <a:bodyPr/>
                    <a:lstStyle/>
                    <a:p>
                      <a:endParaRPr kumimoji="1" lang="ja-JP" altLang="en-US"/>
                    </a:p>
                  </a:txBody>
                  <a:tcPr/>
                </a:tc>
                <a:tc>
                  <a:txBody>
                    <a:bodyPr/>
                    <a:lstStyle/>
                    <a:p>
                      <a:r>
                        <a:rPr kumimoji="1" lang="en-US" altLang="ja-JP" dirty="0"/>
                        <a:t>ROS 1</a:t>
                      </a:r>
                      <a:endParaRPr kumimoji="1" lang="ja-JP" altLang="en-US" dirty="0"/>
                    </a:p>
                  </a:txBody>
                  <a:tcPr/>
                </a:tc>
                <a:tc>
                  <a:txBody>
                    <a:bodyPr/>
                    <a:lstStyle/>
                    <a:p>
                      <a:r>
                        <a:rPr kumimoji="1" lang="en-US" altLang="ja-JP" dirty="0"/>
                        <a:t>ROS 2</a:t>
                      </a:r>
                      <a:endParaRPr kumimoji="1" lang="ja-JP" altLang="en-US" dirty="0"/>
                    </a:p>
                  </a:txBody>
                  <a:tcPr/>
                </a:tc>
                <a:extLst>
                  <a:ext uri="{0D108BD9-81ED-4DB2-BD59-A6C34878D82A}">
                    <a16:rowId xmlns:a16="http://schemas.microsoft.com/office/drawing/2014/main" val="2353707751"/>
                  </a:ext>
                </a:extLst>
              </a:tr>
              <a:tr h="370840">
                <a:tc>
                  <a:txBody>
                    <a:bodyPr/>
                    <a:lstStyle/>
                    <a:p>
                      <a:r>
                        <a:rPr kumimoji="1" lang="ja-JP" altLang="en-US" dirty="0"/>
                        <a:t>プロセスあたりノード数</a:t>
                      </a:r>
                    </a:p>
                  </a:txBody>
                  <a:tcPr/>
                </a:tc>
                <a:tc>
                  <a:txBody>
                    <a:bodyPr/>
                    <a:lstStyle/>
                    <a:p>
                      <a:r>
                        <a:rPr kumimoji="1" lang="ja-JP" altLang="en-US" dirty="0"/>
                        <a:t>単一</a:t>
                      </a:r>
                    </a:p>
                  </a:txBody>
                  <a:tcPr/>
                </a:tc>
                <a:tc>
                  <a:txBody>
                    <a:bodyPr/>
                    <a:lstStyle/>
                    <a:p>
                      <a:r>
                        <a:rPr kumimoji="1" lang="ja-JP" altLang="en-US" dirty="0"/>
                        <a:t>複数可</a:t>
                      </a:r>
                    </a:p>
                  </a:txBody>
                  <a:tcPr/>
                </a:tc>
                <a:extLst>
                  <a:ext uri="{0D108BD9-81ED-4DB2-BD59-A6C34878D82A}">
                    <a16:rowId xmlns:a16="http://schemas.microsoft.com/office/drawing/2014/main" val="2935461047"/>
                  </a:ext>
                </a:extLst>
              </a:tr>
              <a:tr h="370840">
                <a:tc>
                  <a:txBody>
                    <a:bodyPr/>
                    <a:lstStyle/>
                    <a:p>
                      <a:r>
                        <a:rPr kumimoji="1" lang="ja-JP" altLang="en-US" dirty="0"/>
                        <a:t>ノードのスピンループ処理</a:t>
                      </a:r>
                    </a:p>
                  </a:txBody>
                  <a:tcPr/>
                </a:tc>
                <a:tc>
                  <a:txBody>
                    <a:bodyPr/>
                    <a:lstStyle/>
                    <a:p>
                      <a:r>
                        <a:rPr kumimoji="1" lang="ja-JP" altLang="en-US" dirty="0"/>
                        <a:t>単一</a:t>
                      </a:r>
                    </a:p>
                  </a:txBody>
                  <a:tcPr/>
                </a:tc>
                <a:tc>
                  <a:txBody>
                    <a:bodyPr/>
                    <a:lstStyle/>
                    <a:p>
                      <a:r>
                        <a:rPr kumimoji="1" lang="ja-JP" altLang="en-US" dirty="0"/>
                        <a:t>任意の</a:t>
                      </a:r>
                      <a:r>
                        <a:rPr kumimoji="1" lang="en-US" altLang="ja-JP" dirty="0"/>
                        <a:t>Executor</a:t>
                      </a:r>
                      <a:r>
                        <a:rPr kumimoji="1" lang="ja-JP" altLang="en-US" dirty="0"/>
                        <a:t>で処理可能</a:t>
                      </a:r>
                    </a:p>
                  </a:txBody>
                  <a:tcPr/>
                </a:tc>
                <a:extLst>
                  <a:ext uri="{0D108BD9-81ED-4DB2-BD59-A6C34878D82A}">
                    <a16:rowId xmlns:a16="http://schemas.microsoft.com/office/drawing/2014/main" val="215374489"/>
                  </a:ext>
                </a:extLst>
              </a:tr>
              <a:tr h="370840">
                <a:tc>
                  <a:txBody>
                    <a:bodyPr/>
                    <a:lstStyle/>
                    <a:p>
                      <a:r>
                        <a:rPr kumimoji="1" lang="en-US" altLang="ja-JP" dirty="0" err="1"/>
                        <a:t>Choreonoid</a:t>
                      </a:r>
                      <a:r>
                        <a:rPr kumimoji="1" lang="ja-JP" altLang="en-US" dirty="0"/>
                        <a:t>上で直接動作するコントローラの実装</a:t>
                      </a:r>
                    </a:p>
                  </a:txBody>
                  <a:tcPr/>
                </a:tc>
                <a:tc>
                  <a:txBody>
                    <a:bodyPr/>
                    <a:lstStyle/>
                    <a:p>
                      <a:r>
                        <a:rPr kumimoji="1" lang="ja-JP" altLang="en-US" dirty="0"/>
                        <a:t>単一ノード、スピンループを共有</a:t>
                      </a:r>
                      <a:endParaRPr kumimoji="1" lang="en-US" altLang="ja-JP" dirty="0"/>
                    </a:p>
                    <a:p>
                      <a:r>
                        <a:rPr kumimoji="1" lang="ja-JP" altLang="en-US" dirty="0"/>
                        <a:t>（コントローラの数や通信回数が増えると負荷分散ができず重くなる）</a:t>
                      </a:r>
                    </a:p>
                  </a:txBody>
                  <a:tcPr/>
                </a:tc>
                <a:tc>
                  <a:txBody>
                    <a:bodyPr/>
                    <a:lstStyle/>
                    <a:p>
                      <a:r>
                        <a:rPr kumimoji="1" lang="ja-JP" altLang="en-US" dirty="0"/>
                        <a:t>コントローラごとに独自のノード、スピンループを持たせることを推奨</a:t>
                      </a:r>
                      <a:endParaRPr kumimoji="1" lang="en-US" altLang="ja-JP" dirty="0"/>
                    </a:p>
                  </a:txBody>
                  <a:tcPr/>
                </a:tc>
                <a:extLst>
                  <a:ext uri="{0D108BD9-81ED-4DB2-BD59-A6C34878D82A}">
                    <a16:rowId xmlns:a16="http://schemas.microsoft.com/office/drawing/2014/main" val="2422114523"/>
                  </a:ext>
                </a:extLst>
              </a:tr>
            </a:tbl>
          </a:graphicData>
        </a:graphic>
      </p:graphicFrame>
    </p:spTree>
    <p:extLst>
      <p:ext uri="{BB962C8B-B14F-4D97-AF65-F5344CB8AC3E}">
        <p14:creationId xmlns:p14="http://schemas.microsoft.com/office/powerpoint/2010/main" val="444246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39E680-AD51-6314-9A0B-460F8CCC37A0}"/>
              </a:ext>
            </a:extLst>
          </p:cNvPr>
          <p:cNvSpPr>
            <a:spLocks noGrp="1"/>
          </p:cNvSpPr>
          <p:nvPr>
            <p:ph type="title"/>
          </p:nvPr>
        </p:nvSpPr>
        <p:spPr/>
        <p:txBody>
          <a:bodyPr/>
          <a:lstStyle/>
          <a:p>
            <a:r>
              <a:rPr kumimoji="1" lang="en-US" altLang="ja-JP" dirty="0"/>
              <a:t>ROS 2</a:t>
            </a:r>
            <a:r>
              <a:rPr lang="ja-JP" altLang="en-US" dirty="0"/>
              <a:t>環境の構築</a:t>
            </a:r>
            <a:endParaRPr kumimoji="1" lang="ja-JP" altLang="en-US" dirty="0"/>
          </a:p>
        </p:txBody>
      </p:sp>
      <p:sp>
        <p:nvSpPr>
          <p:cNvPr id="3" name="コンテンツ プレースホルダー 2">
            <a:extLst>
              <a:ext uri="{FF2B5EF4-FFF2-40B4-BE49-F238E27FC236}">
                <a16:creationId xmlns:a16="http://schemas.microsoft.com/office/drawing/2014/main" id="{43F16E1F-A05C-5A4F-B7B8-9514248C640C}"/>
              </a:ext>
            </a:extLst>
          </p:cNvPr>
          <p:cNvSpPr>
            <a:spLocks noGrp="1"/>
          </p:cNvSpPr>
          <p:nvPr>
            <p:ph idx="1"/>
          </p:nvPr>
        </p:nvSpPr>
        <p:spPr/>
        <p:txBody>
          <a:bodyPr>
            <a:normAutofit/>
          </a:bodyPr>
          <a:lstStyle/>
          <a:p>
            <a:r>
              <a:rPr kumimoji="1" lang="en-US" altLang="ja-JP" dirty="0"/>
              <a:t>ROS 2</a:t>
            </a:r>
            <a:r>
              <a:rPr kumimoji="1" lang="ja-JP" altLang="en-US" dirty="0"/>
              <a:t>のインストール</a:t>
            </a:r>
            <a:endParaRPr kumimoji="1" lang="en-US" altLang="ja-JP" dirty="0"/>
          </a:p>
          <a:p>
            <a:endParaRPr kumimoji="1" lang="en-US" altLang="ja-JP" dirty="0"/>
          </a:p>
          <a:p>
            <a:r>
              <a:rPr kumimoji="1" lang="en-US" altLang="ja-JP" dirty="0" err="1"/>
              <a:t>Choreonoid</a:t>
            </a:r>
            <a:r>
              <a:rPr kumimoji="1" lang="ja-JP" altLang="en-US" dirty="0"/>
              <a:t>の</a:t>
            </a:r>
            <a:r>
              <a:rPr kumimoji="1" lang="en-US" altLang="ja-JP" dirty="0"/>
              <a:t>ROS 2</a:t>
            </a:r>
            <a:r>
              <a:rPr kumimoji="1" lang="ja-JP" altLang="en-US" dirty="0"/>
              <a:t>へのインストール</a:t>
            </a:r>
            <a:endParaRPr kumimoji="1" lang="en-US" altLang="ja-JP" dirty="0"/>
          </a:p>
          <a:p>
            <a:pPr lvl="1"/>
            <a:r>
              <a:rPr lang="en-US" altLang="ja-JP" dirty="0" err="1"/>
              <a:t>c</a:t>
            </a:r>
            <a:r>
              <a:rPr kumimoji="1" lang="en-US" altLang="ja-JP" dirty="0" err="1"/>
              <a:t>horeonoid</a:t>
            </a:r>
            <a:r>
              <a:rPr kumimoji="1" lang="en-US" altLang="ja-JP" dirty="0"/>
              <a:t> (</a:t>
            </a:r>
            <a:r>
              <a:rPr kumimoji="1" lang="ja-JP" altLang="en-US" dirty="0"/>
              <a:t>本体</a:t>
            </a:r>
            <a:r>
              <a:rPr kumimoji="1" lang="en-US" altLang="ja-JP" dirty="0"/>
              <a:t>)</a:t>
            </a:r>
          </a:p>
          <a:p>
            <a:pPr lvl="1"/>
            <a:r>
              <a:rPr lang="en-US" altLang="ja-JP" dirty="0" err="1"/>
              <a:t>choreonoid_ros</a:t>
            </a:r>
            <a:r>
              <a:rPr lang="ja-JP" altLang="en-US" dirty="0"/>
              <a:t> （</a:t>
            </a:r>
            <a:r>
              <a:rPr lang="en-US" altLang="ja-JP" dirty="0"/>
              <a:t>ROS 2</a:t>
            </a:r>
            <a:r>
              <a:rPr lang="ja-JP" altLang="en-US" dirty="0"/>
              <a:t>プラグイン）</a:t>
            </a:r>
            <a:endParaRPr lang="en-US" altLang="ja-JP" dirty="0"/>
          </a:p>
          <a:p>
            <a:pPr lvl="1"/>
            <a:r>
              <a:rPr kumimoji="1" lang="en-US" altLang="ja-JP" dirty="0" err="1"/>
              <a:t>colcon</a:t>
            </a:r>
            <a:r>
              <a:rPr lang="ja-JP" altLang="en-US" dirty="0"/>
              <a:t>ワークスペース上にソースを展開してビルド</a:t>
            </a:r>
            <a:endParaRPr lang="en-US" altLang="ja-JP" dirty="0"/>
          </a:p>
          <a:p>
            <a:pPr lvl="1"/>
            <a:endParaRPr lang="en-US" altLang="ja-JP" dirty="0"/>
          </a:p>
          <a:p>
            <a:pPr lvl="1"/>
            <a:endParaRPr kumimoji="1" lang="ja-JP" altLang="en-US" dirty="0"/>
          </a:p>
        </p:txBody>
      </p:sp>
      <p:sp>
        <p:nvSpPr>
          <p:cNvPr id="4" name="テキスト ボックス 3">
            <a:extLst>
              <a:ext uri="{FF2B5EF4-FFF2-40B4-BE49-F238E27FC236}">
                <a16:creationId xmlns:a16="http://schemas.microsoft.com/office/drawing/2014/main" id="{49CC5D5B-0188-A4EB-20C2-F4A47B6AC7D7}"/>
              </a:ext>
            </a:extLst>
          </p:cNvPr>
          <p:cNvSpPr txBox="1"/>
          <p:nvPr/>
        </p:nvSpPr>
        <p:spPr>
          <a:xfrm>
            <a:off x="292422" y="5292545"/>
            <a:ext cx="8692404" cy="1200329"/>
          </a:xfrm>
          <a:prstGeom prst="rect">
            <a:avLst/>
          </a:prstGeom>
          <a:noFill/>
        </p:spPr>
        <p:txBody>
          <a:bodyPr wrap="square">
            <a:spAutoFit/>
          </a:bodyPr>
          <a:lstStyle/>
          <a:p>
            <a:pPr marL="0" indent="0">
              <a:buNone/>
            </a:pPr>
            <a:r>
              <a:rPr kumimoji="1" lang="en-US" altLang="ja-JP" dirty="0"/>
              <a:t>※ </a:t>
            </a:r>
            <a:r>
              <a:rPr kumimoji="1" lang="ja-JP" altLang="en-US" dirty="0"/>
              <a:t>マニュアルの「</a:t>
            </a:r>
            <a:r>
              <a:rPr kumimoji="1" lang="en-US" altLang="ja-JP" dirty="0"/>
              <a:t>ROS 2</a:t>
            </a:r>
            <a:r>
              <a:rPr kumimoji="1" lang="ja-JP" altLang="en-US" dirty="0"/>
              <a:t>との連携」</a:t>
            </a:r>
            <a:r>
              <a:rPr kumimoji="1" lang="en-US" altLang="ja-JP" dirty="0"/>
              <a:t>-</a:t>
            </a:r>
            <a:r>
              <a:rPr kumimoji="1" lang="ja-JP" altLang="en-US" dirty="0"/>
              <a:t>「</a:t>
            </a:r>
            <a:r>
              <a:rPr kumimoji="1" lang="en-US" altLang="ja-JP" dirty="0" err="1"/>
              <a:t>Choreonoid</a:t>
            </a:r>
            <a:r>
              <a:rPr kumimoji="1" lang="ja-JP" altLang="en-US" dirty="0"/>
              <a:t>関連パッケージのビルド」参照 </a:t>
            </a:r>
            <a:r>
              <a:rPr kumimoji="1" lang="en-US" altLang="ja-JP" dirty="0">
                <a:hlinkClick r:id="rId2"/>
              </a:rPr>
              <a:t>https://choreonoid.org/ja/documents/latest/ros2/build-choreonoid.html</a:t>
            </a:r>
            <a:endParaRPr kumimoji="1" lang="en-US" altLang="ja-JP" dirty="0"/>
          </a:p>
          <a:p>
            <a:pPr marL="0" indent="0">
              <a:buNone/>
            </a:pPr>
            <a:endParaRPr kumimoji="1" lang="en-US" altLang="ja-JP" dirty="0"/>
          </a:p>
          <a:p>
            <a:pPr marL="0" indent="0">
              <a:buNone/>
            </a:pPr>
            <a:endParaRPr kumimoji="1" lang="en-US" altLang="ja-JP" dirty="0"/>
          </a:p>
        </p:txBody>
      </p:sp>
    </p:spTree>
    <p:extLst>
      <p:ext uri="{BB962C8B-B14F-4D97-AF65-F5344CB8AC3E}">
        <p14:creationId xmlns:p14="http://schemas.microsoft.com/office/powerpoint/2010/main" val="365117508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38553" y="1176101"/>
            <a:ext cx="7394331" cy="4670907"/>
          </a:xfrm>
          <a:prstGeom prst="rect">
            <a:avLst/>
          </a:prstGeom>
          <a:noFill/>
          <a:ln>
            <a:solidFill>
              <a:schemeClr val="tx1"/>
            </a:solidFill>
          </a:ln>
        </p:spPr>
        <p:txBody>
          <a:bodyPr wrap="square" rtlCol="0">
            <a:noAutofit/>
          </a:bodyPr>
          <a:lstStyle/>
          <a:p>
            <a:r>
              <a:rPr lang="en-US" altLang="ja-JP" sz="1400" dirty="0">
                <a:latin typeface="ＭＳ ゴシック" panose="020B0609070205080204" pitchFamily="49" charset="-128"/>
                <a:ea typeface="ＭＳ ゴシック" panose="020B0609070205080204" pitchFamily="49" charset="-128"/>
              </a:rPr>
              <a:t>#include &lt;</a:t>
            </a:r>
            <a:r>
              <a:rPr lang="en-US" altLang="ja-JP" sz="1400" dirty="0" err="1">
                <a:latin typeface="ＭＳ ゴシック" panose="020B0609070205080204" pitchFamily="49" charset="-128"/>
                <a:ea typeface="ＭＳ ゴシック" panose="020B0609070205080204" pitchFamily="49" charset="-128"/>
              </a:rPr>
              <a:t>cnoid</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SimpleController</a:t>
            </a:r>
            <a:r>
              <a:rPr lang="en-US" altLang="ja-JP" sz="1400" dirty="0">
                <a:latin typeface="ＭＳ ゴシック" panose="020B0609070205080204" pitchFamily="49" charset="-128"/>
                <a:ea typeface="ＭＳ ゴシック" panose="020B0609070205080204" pitchFamily="49" charset="-128"/>
              </a:rPr>
              <a:t>&gt;</a:t>
            </a:r>
          </a:p>
          <a:p>
            <a:r>
              <a:rPr lang="en-US" altLang="ja-JP" sz="1400" dirty="0">
                <a:latin typeface="ＭＳ ゴシック" panose="020B0609070205080204" pitchFamily="49" charset="-128"/>
                <a:ea typeface="ＭＳ ゴシック" panose="020B0609070205080204" pitchFamily="49" charset="-128"/>
              </a:rPr>
              <a:t>#include &lt;</a:t>
            </a:r>
            <a:r>
              <a:rPr lang="en-US" altLang="ja-JP" sz="1400" dirty="0" err="1">
                <a:latin typeface="ＭＳ ゴシック" panose="020B0609070205080204" pitchFamily="49" charset="-128"/>
                <a:ea typeface="ＭＳ ゴシック" panose="020B0609070205080204" pitchFamily="49" charset="-128"/>
              </a:rPr>
              <a:t>rclcpp</a:t>
            </a:r>
            <a:r>
              <a:rPr lang="en-US" altLang="ja-JP" sz="1400" dirty="0">
                <a:latin typeface="ＭＳ ゴシック" panose="020B0609070205080204" pitchFamily="49" charset="-128"/>
                <a:ea typeface="ＭＳ ゴシック" panose="020B0609070205080204" pitchFamily="49" charset="-128"/>
              </a:rPr>
              <a:t>/rclcpp.hpp&gt;</a:t>
            </a:r>
          </a:p>
          <a:p>
            <a:r>
              <a:rPr lang="en-US" altLang="ja-JP" sz="1400" dirty="0">
                <a:latin typeface="ＭＳ ゴシック" panose="020B0609070205080204" pitchFamily="49" charset="-128"/>
                <a:ea typeface="ＭＳ ゴシック" panose="020B0609070205080204" pitchFamily="49" charset="-128"/>
              </a:rPr>
              <a:t>#include &lt;</a:t>
            </a:r>
            <a:r>
              <a:rPr lang="en-US" altLang="ja-JP" sz="1400" dirty="0" err="1">
                <a:latin typeface="ＭＳ ゴシック" panose="020B0609070205080204" pitchFamily="49" charset="-128"/>
                <a:ea typeface="ＭＳ ゴシック" panose="020B0609070205080204" pitchFamily="49" charset="-128"/>
              </a:rPr>
              <a:t>geometry_msgs</a:t>
            </a:r>
            <a:r>
              <a:rPr lang="en-US" altLang="ja-JP" sz="1400" dirty="0">
                <a:latin typeface="ＭＳ ゴシック" panose="020B0609070205080204" pitchFamily="49" charset="-128"/>
                <a:ea typeface="ＭＳ ゴシック" panose="020B0609070205080204" pitchFamily="49" charset="-128"/>
              </a:rPr>
              <a:t>/msg/twist.hpp&gt;</a:t>
            </a:r>
          </a:p>
          <a:p>
            <a:r>
              <a:rPr lang="en-US" altLang="ja-JP" sz="1400" dirty="0">
                <a:latin typeface="ＭＳ ゴシック" panose="020B0609070205080204" pitchFamily="49" charset="-128"/>
                <a:ea typeface="ＭＳ ゴシック" panose="020B0609070205080204" pitchFamily="49" charset="-128"/>
              </a:rPr>
              <a:t>#include &lt;memory&gt;</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class </a:t>
            </a:r>
            <a:r>
              <a:rPr lang="en-US" altLang="ja-JP" sz="1400" dirty="0" err="1">
                <a:latin typeface="ＭＳ ゴシック" panose="020B0609070205080204" pitchFamily="49" charset="-128"/>
                <a:ea typeface="ＭＳ ゴシック" panose="020B0609070205080204" pitchFamily="49" charset="-128"/>
              </a:rPr>
              <a:t>MobileRobotDriveController</a:t>
            </a:r>
            <a:r>
              <a:rPr lang="en-US" altLang="ja-JP" sz="1400" dirty="0">
                <a:latin typeface="ＭＳ ゴシック" panose="020B0609070205080204" pitchFamily="49" charset="-128"/>
                <a:ea typeface="ＭＳ ゴシック" panose="020B0609070205080204" pitchFamily="49" charset="-128"/>
              </a:rPr>
              <a:t> : public </a:t>
            </a:r>
            <a:r>
              <a:rPr lang="en-US" altLang="ja-JP" sz="1400" dirty="0" err="1">
                <a:latin typeface="ＭＳ ゴシック" panose="020B0609070205080204" pitchFamily="49" charset="-128"/>
                <a:ea typeface="ＭＳ ゴシック" panose="020B0609070205080204" pitchFamily="49" charset="-128"/>
              </a:rPr>
              <a:t>cnoid</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SimpleController</a:t>
            </a:r>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public:</a:t>
            </a:r>
          </a:p>
          <a:p>
            <a:r>
              <a:rPr lang="en-US" altLang="ja-JP" sz="1400" dirty="0">
                <a:latin typeface="ＭＳ ゴシック" panose="020B0609070205080204" pitchFamily="49" charset="-128"/>
                <a:ea typeface="ＭＳ ゴシック" panose="020B0609070205080204" pitchFamily="49" charset="-128"/>
              </a:rPr>
              <a:t>    virtual bool configure(</a:t>
            </a:r>
            <a:r>
              <a:rPr lang="en-US" altLang="ja-JP" sz="1400" dirty="0" err="1">
                <a:latin typeface="ＭＳ ゴシック" panose="020B0609070205080204" pitchFamily="49" charset="-128"/>
                <a:ea typeface="ＭＳ ゴシック" panose="020B0609070205080204" pitchFamily="49" charset="-128"/>
              </a:rPr>
              <a:t>cnoid</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SimpleControllerConfig</a:t>
            </a:r>
            <a:r>
              <a:rPr lang="en-US" altLang="ja-JP" sz="1400" dirty="0">
                <a:latin typeface="ＭＳ ゴシック" panose="020B0609070205080204" pitchFamily="49" charset="-128"/>
                <a:ea typeface="ＭＳ ゴシック" panose="020B0609070205080204" pitchFamily="49" charset="-128"/>
              </a:rPr>
              <a:t>* config) override;</a:t>
            </a:r>
          </a:p>
          <a:p>
            <a:r>
              <a:rPr lang="en-US" altLang="ja-JP" sz="1400" dirty="0">
                <a:latin typeface="ＭＳ ゴシック" panose="020B0609070205080204" pitchFamily="49" charset="-128"/>
                <a:ea typeface="ＭＳ ゴシック" panose="020B0609070205080204" pitchFamily="49" charset="-128"/>
              </a:rPr>
              <a:t>    virtual bool initialize(</a:t>
            </a:r>
            <a:r>
              <a:rPr lang="en-US" altLang="ja-JP" sz="1400" dirty="0" err="1">
                <a:latin typeface="ＭＳ ゴシック" panose="020B0609070205080204" pitchFamily="49" charset="-128"/>
                <a:ea typeface="ＭＳ ゴシック" panose="020B0609070205080204" pitchFamily="49" charset="-128"/>
              </a:rPr>
              <a:t>cnoid</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SimpleControllerIO</a:t>
            </a:r>
            <a:r>
              <a:rPr lang="en-US" altLang="ja-JP" sz="1400" dirty="0">
                <a:latin typeface="ＭＳ ゴシック" panose="020B0609070205080204" pitchFamily="49" charset="-128"/>
                <a:ea typeface="ＭＳ ゴシック" panose="020B0609070205080204" pitchFamily="49" charset="-128"/>
              </a:rPr>
              <a:t>* io) override;</a:t>
            </a:r>
          </a:p>
          <a:p>
            <a:r>
              <a:rPr lang="en-US" altLang="ja-JP" sz="1400" dirty="0">
                <a:latin typeface="ＭＳ ゴシック" panose="020B0609070205080204" pitchFamily="49" charset="-128"/>
                <a:ea typeface="ＭＳ ゴシック" panose="020B0609070205080204" pitchFamily="49" charset="-128"/>
              </a:rPr>
              <a:t>    virtual bool control() override;</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private:</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cnoid</a:t>
            </a:r>
            <a:r>
              <a:rPr lang="en-US" altLang="ja-JP" sz="1400" dirty="0">
                <a:latin typeface="ＭＳ ゴシック" panose="020B0609070205080204" pitchFamily="49" charset="-128"/>
                <a:ea typeface="ＭＳ ゴシック" panose="020B0609070205080204" pitchFamily="49" charset="-128"/>
              </a:rPr>
              <a:t>::Link* wheels[2];</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rclcpp</a:t>
            </a:r>
            <a:r>
              <a:rPr lang="en-US" altLang="ja-JP" sz="1400" dirty="0">
                <a:latin typeface="ＭＳ ゴシック" panose="020B0609070205080204" pitchFamily="49" charset="-128"/>
                <a:ea typeface="ＭＳ ゴシック" panose="020B0609070205080204" pitchFamily="49" charset="-128"/>
              </a:rPr>
              <a:t>::Node::</a:t>
            </a:r>
            <a:r>
              <a:rPr lang="en-US" altLang="ja-JP" sz="1400" dirty="0" err="1">
                <a:latin typeface="ＭＳ ゴシック" panose="020B0609070205080204" pitchFamily="49" charset="-128"/>
                <a:ea typeface="ＭＳ ゴシック" panose="020B0609070205080204" pitchFamily="49" charset="-128"/>
              </a:rPr>
              <a:t>SharedPtr</a:t>
            </a:r>
            <a:r>
              <a:rPr lang="en-US" altLang="ja-JP" sz="1400" dirty="0">
                <a:latin typeface="ＭＳ ゴシック" panose="020B0609070205080204" pitchFamily="49" charset="-128"/>
                <a:ea typeface="ＭＳ ゴシック" panose="020B0609070205080204" pitchFamily="49" charset="-128"/>
              </a:rPr>
              <a:t> node;</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rclcpp</a:t>
            </a:r>
            <a:r>
              <a:rPr lang="en-US" altLang="ja-JP" sz="1400" dirty="0">
                <a:latin typeface="ＭＳ ゴシック" panose="020B0609070205080204" pitchFamily="49" charset="-128"/>
                <a:ea typeface="ＭＳ ゴシック" panose="020B0609070205080204" pitchFamily="49" charset="-128"/>
              </a:rPr>
              <a:t>::Subscription&lt;</a:t>
            </a:r>
            <a:r>
              <a:rPr lang="en-US" altLang="ja-JP" sz="1400" dirty="0" err="1">
                <a:latin typeface="ＭＳ ゴシック" panose="020B0609070205080204" pitchFamily="49" charset="-128"/>
                <a:ea typeface="ＭＳ ゴシック" panose="020B0609070205080204" pitchFamily="49" charset="-128"/>
              </a:rPr>
              <a:t>geometry_msgs</a:t>
            </a:r>
            <a:r>
              <a:rPr lang="en-US" altLang="ja-JP" sz="1400" dirty="0">
                <a:latin typeface="ＭＳ ゴシック" panose="020B0609070205080204" pitchFamily="49" charset="-128"/>
                <a:ea typeface="ＭＳ ゴシック" panose="020B0609070205080204" pitchFamily="49" charset="-128"/>
              </a:rPr>
              <a:t>::msg::Twist&gt;::</a:t>
            </a:r>
            <a:r>
              <a:rPr lang="en-US" altLang="ja-JP" sz="1400" dirty="0" err="1">
                <a:latin typeface="ＭＳ ゴシック" panose="020B0609070205080204" pitchFamily="49" charset="-128"/>
                <a:ea typeface="ＭＳ ゴシック" panose="020B0609070205080204" pitchFamily="49" charset="-128"/>
              </a:rPr>
              <a:t>SharedPtr</a:t>
            </a:r>
            <a:r>
              <a:rPr lang="en-US" altLang="ja-JP" sz="1400" dirty="0">
                <a:latin typeface="ＭＳ ゴシック" panose="020B0609070205080204" pitchFamily="49" charset="-128"/>
                <a:ea typeface="ＭＳ ゴシック" panose="020B0609070205080204" pitchFamily="49" charset="-128"/>
              </a:rPr>
              <a:t> subscription;</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geometry_msgs</a:t>
            </a:r>
            <a:r>
              <a:rPr lang="en-US" altLang="ja-JP" sz="1400" dirty="0">
                <a:latin typeface="ＭＳ ゴシック" panose="020B0609070205080204" pitchFamily="49" charset="-128"/>
                <a:ea typeface="ＭＳ ゴシック" panose="020B0609070205080204" pitchFamily="49" charset="-128"/>
              </a:rPr>
              <a:t>::msg::Twist command;</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rclcpp</a:t>
            </a:r>
            <a:r>
              <a:rPr lang="en-US" altLang="ja-JP" sz="1400" dirty="0">
                <a:latin typeface="ＭＳ ゴシック" panose="020B0609070205080204" pitchFamily="49" charset="-128"/>
                <a:ea typeface="ＭＳ ゴシック" panose="020B0609070205080204" pitchFamily="49" charset="-128"/>
              </a:rPr>
              <a:t>::executors::</a:t>
            </a:r>
            <a:r>
              <a:rPr lang="en-US" altLang="ja-JP" sz="1400" dirty="0" err="1">
                <a:latin typeface="ＭＳ ゴシック" panose="020B0609070205080204" pitchFamily="49" charset="-128"/>
                <a:ea typeface="ＭＳ ゴシック" panose="020B0609070205080204" pitchFamily="49" charset="-128"/>
              </a:rPr>
              <a:t>StaticSingleThreadedExecutor</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UniquePtr</a:t>
            </a:r>
            <a:r>
              <a:rPr lang="en-US" altLang="ja-JP" sz="1400" dirty="0">
                <a:latin typeface="ＭＳ ゴシック" panose="020B0609070205080204" pitchFamily="49" charset="-128"/>
                <a:ea typeface="ＭＳ ゴシック" panose="020B0609070205080204" pitchFamily="49" charset="-128"/>
              </a:rPr>
              <a:t> executor;</a:t>
            </a:r>
          </a:p>
          <a:p>
            <a:r>
              <a:rPr lang="en-US" altLang="ja-JP" sz="1400" dirty="0">
                <a:latin typeface="ＭＳ ゴシック" panose="020B0609070205080204" pitchFamily="49" charset="-128"/>
                <a:ea typeface="ＭＳ ゴシック" panose="020B0609070205080204" pitchFamily="49" charset="-128"/>
              </a:rPr>
              <a:t>};</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CNOID_IMPLEMENT_SIMPLE_CONTROLLER_FACTORY(</a:t>
            </a:r>
            <a:r>
              <a:rPr lang="en-US" altLang="ja-JP" sz="1400" dirty="0" err="1">
                <a:latin typeface="ＭＳ ゴシック" panose="020B0609070205080204" pitchFamily="49" charset="-128"/>
                <a:ea typeface="ＭＳ ゴシック" panose="020B0609070205080204" pitchFamily="49" charset="-128"/>
              </a:rPr>
              <a:t>MobileRobotDriveController</a:t>
            </a:r>
            <a:r>
              <a:rPr lang="en-US" altLang="ja-JP" sz="1400" dirty="0">
                <a:latin typeface="ＭＳ ゴシック" panose="020B0609070205080204" pitchFamily="49" charset="-128"/>
                <a:ea typeface="ＭＳ ゴシック" panose="020B0609070205080204" pitchFamily="49" charset="-128"/>
              </a:rPr>
              <a:t>)</a:t>
            </a:r>
          </a:p>
          <a:p>
            <a:endParaRPr lang="en-US" altLang="ja-JP" sz="1400" dirty="0">
              <a:latin typeface="ＭＳ ゴシック" panose="020B0609070205080204" pitchFamily="49" charset="-128"/>
              <a:ea typeface="ＭＳ ゴシック" panose="020B0609070205080204" pitchFamily="49" charset="-128"/>
            </a:endParaRP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a:xfrm>
            <a:off x="628650" y="228845"/>
            <a:ext cx="7886700" cy="729516"/>
          </a:xfrm>
        </p:spPr>
        <p:txBody>
          <a:bodyPr>
            <a:normAutofit/>
          </a:bodyPr>
          <a:lstStyle/>
          <a:p>
            <a:r>
              <a:rPr lang="ja-JP" altLang="en-US" sz="3200" dirty="0"/>
              <a:t>ソース解説 </a:t>
            </a:r>
            <a:r>
              <a:rPr lang="en-US" altLang="ja-JP" sz="3200" dirty="0"/>
              <a:t>(1/4)</a:t>
            </a:r>
            <a:endParaRPr lang="ja-JP" altLang="en-US" sz="3200" dirty="0"/>
          </a:p>
        </p:txBody>
      </p:sp>
      <p:sp>
        <p:nvSpPr>
          <p:cNvPr id="3" name="テキスト ボックス 2">
            <a:extLst>
              <a:ext uri="{FF2B5EF4-FFF2-40B4-BE49-F238E27FC236}">
                <a16:creationId xmlns:a16="http://schemas.microsoft.com/office/drawing/2014/main" id="{55DE46C5-5DDC-7ED0-97DB-980D254596ED}"/>
              </a:ext>
            </a:extLst>
          </p:cNvPr>
          <p:cNvSpPr txBox="1"/>
          <p:nvPr/>
        </p:nvSpPr>
        <p:spPr>
          <a:xfrm>
            <a:off x="4330919" y="1402485"/>
            <a:ext cx="2342308" cy="276999"/>
          </a:xfrm>
          <a:prstGeom prst="rect">
            <a:avLst/>
          </a:prstGeom>
          <a:noFill/>
        </p:spPr>
        <p:txBody>
          <a:bodyPr wrap="none" rtlCol="0">
            <a:spAutoFit/>
          </a:bodyPr>
          <a:lstStyle/>
          <a:p>
            <a:r>
              <a:rPr lang="en-US" altLang="ja-JP" sz="1200" b="1" dirty="0" err="1">
                <a:solidFill>
                  <a:srgbClr val="FF0000"/>
                </a:solidFill>
              </a:rPr>
              <a:t>rclcpp</a:t>
            </a:r>
            <a:r>
              <a:rPr lang="ja-JP" altLang="en-US" sz="1200" b="1" dirty="0">
                <a:solidFill>
                  <a:srgbClr val="FF0000"/>
                </a:solidFill>
              </a:rPr>
              <a:t>を利用するためのヘッダ</a:t>
            </a:r>
            <a:endParaRPr kumimoji="1" lang="ja-JP" altLang="en-US" sz="1200" b="1" dirty="0">
              <a:solidFill>
                <a:srgbClr val="FF0000"/>
              </a:solidFill>
            </a:endParaRPr>
          </a:p>
        </p:txBody>
      </p:sp>
      <p:sp>
        <p:nvSpPr>
          <p:cNvPr id="6" name="テキスト ボックス 5">
            <a:extLst>
              <a:ext uri="{FF2B5EF4-FFF2-40B4-BE49-F238E27FC236}">
                <a16:creationId xmlns:a16="http://schemas.microsoft.com/office/drawing/2014/main" id="{30707EB9-86EF-FD39-79C7-B9A58EBBD535}"/>
              </a:ext>
            </a:extLst>
          </p:cNvPr>
          <p:cNvSpPr txBox="1"/>
          <p:nvPr/>
        </p:nvSpPr>
        <p:spPr>
          <a:xfrm>
            <a:off x="4330919" y="1638153"/>
            <a:ext cx="3169457" cy="276999"/>
          </a:xfrm>
          <a:prstGeom prst="rect">
            <a:avLst/>
          </a:prstGeom>
          <a:noFill/>
        </p:spPr>
        <p:txBody>
          <a:bodyPr wrap="none" rtlCol="0">
            <a:spAutoFit/>
          </a:bodyPr>
          <a:lstStyle/>
          <a:p>
            <a:r>
              <a:rPr lang="en-US" altLang="ja-JP" sz="1200" b="1" dirty="0">
                <a:solidFill>
                  <a:srgbClr val="FF0000"/>
                </a:solidFill>
              </a:rPr>
              <a:t>twist</a:t>
            </a:r>
            <a:r>
              <a:rPr lang="ja-JP" altLang="en-US" sz="1200" b="1" dirty="0">
                <a:solidFill>
                  <a:srgbClr val="FF0000"/>
                </a:solidFill>
              </a:rPr>
              <a:t>メッセージ型を利用するためのヘッダ</a:t>
            </a:r>
            <a:endParaRPr kumimoji="1" lang="ja-JP" altLang="en-US" sz="1200" b="1" dirty="0">
              <a:solidFill>
                <a:srgbClr val="FF0000"/>
              </a:solidFill>
            </a:endParaRPr>
          </a:p>
        </p:txBody>
      </p:sp>
      <p:sp>
        <p:nvSpPr>
          <p:cNvPr id="7" name="テキスト ボックス 6">
            <a:extLst>
              <a:ext uri="{FF2B5EF4-FFF2-40B4-BE49-F238E27FC236}">
                <a16:creationId xmlns:a16="http://schemas.microsoft.com/office/drawing/2014/main" id="{3AF8F536-9265-9E26-C688-85FD160C8D2B}"/>
              </a:ext>
            </a:extLst>
          </p:cNvPr>
          <p:cNvSpPr txBox="1"/>
          <p:nvPr/>
        </p:nvSpPr>
        <p:spPr>
          <a:xfrm>
            <a:off x="4330919" y="1855893"/>
            <a:ext cx="3108543" cy="276999"/>
          </a:xfrm>
          <a:prstGeom prst="rect">
            <a:avLst/>
          </a:prstGeom>
          <a:noFill/>
        </p:spPr>
        <p:txBody>
          <a:bodyPr wrap="none" rtlCol="0">
            <a:spAutoFit/>
          </a:bodyPr>
          <a:lstStyle/>
          <a:p>
            <a:r>
              <a:rPr lang="ja-JP" altLang="en-US" sz="1200" b="1" dirty="0">
                <a:solidFill>
                  <a:srgbClr val="FF0000"/>
                </a:solidFill>
              </a:rPr>
              <a:t>スマートポインタを利用するためのヘッダ</a:t>
            </a:r>
            <a:endParaRPr kumimoji="1" lang="ja-JP" altLang="en-US" sz="1200" b="1" dirty="0">
              <a:solidFill>
                <a:srgbClr val="FF0000"/>
              </a:solidFill>
            </a:endParaRPr>
          </a:p>
        </p:txBody>
      </p:sp>
      <p:sp>
        <p:nvSpPr>
          <p:cNvPr id="8" name="テキスト ボックス 7">
            <a:extLst>
              <a:ext uri="{FF2B5EF4-FFF2-40B4-BE49-F238E27FC236}">
                <a16:creationId xmlns:a16="http://schemas.microsoft.com/office/drawing/2014/main" id="{52D6E016-D790-DA91-DDF2-1DEDBD4A7AEB}"/>
              </a:ext>
            </a:extLst>
          </p:cNvPr>
          <p:cNvSpPr txBox="1"/>
          <p:nvPr/>
        </p:nvSpPr>
        <p:spPr>
          <a:xfrm>
            <a:off x="1656570" y="2709411"/>
            <a:ext cx="5732660" cy="276999"/>
          </a:xfrm>
          <a:prstGeom prst="rect">
            <a:avLst/>
          </a:prstGeom>
          <a:noFill/>
        </p:spPr>
        <p:txBody>
          <a:bodyPr wrap="none" rtlCol="0">
            <a:spAutoFit/>
          </a:bodyPr>
          <a:lstStyle/>
          <a:p>
            <a:r>
              <a:rPr lang="ja-JP" altLang="en-US" sz="1200" b="1" dirty="0">
                <a:solidFill>
                  <a:srgbClr val="FF0000"/>
                </a:solidFill>
              </a:rPr>
              <a:t>コントローラ生成時に実行される処理を実装する関数（</a:t>
            </a:r>
            <a:r>
              <a:rPr lang="en-US" altLang="ja-JP" sz="1200" b="1" dirty="0">
                <a:solidFill>
                  <a:srgbClr val="FF0000"/>
                </a:solidFill>
              </a:rPr>
              <a:t>initialize</a:t>
            </a:r>
            <a:r>
              <a:rPr lang="ja-JP" altLang="en-US" sz="1200" b="1" dirty="0">
                <a:solidFill>
                  <a:srgbClr val="FF0000"/>
                </a:solidFill>
              </a:rPr>
              <a:t>は制御開始時）</a:t>
            </a:r>
            <a:endParaRPr kumimoji="1" lang="ja-JP" altLang="en-US" sz="1200" b="1" dirty="0">
              <a:solidFill>
                <a:srgbClr val="FF0000"/>
              </a:solidFill>
            </a:endParaRPr>
          </a:p>
        </p:txBody>
      </p:sp>
      <p:sp>
        <p:nvSpPr>
          <p:cNvPr id="9" name="テキスト ボックス 8">
            <a:extLst>
              <a:ext uri="{FF2B5EF4-FFF2-40B4-BE49-F238E27FC236}">
                <a16:creationId xmlns:a16="http://schemas.microsoft.com/office/drawing/2014/main" id="{0B711F8B-6CDC-E61C-6A15-A374E618052C}"/>
              </a:ext>
            </a:extLst>
          </p:cNvPr>
          <p:cNvSpPr txBox="1"/>
          <p:nvPr/>
        </p:nvSpPr>
        <p:spPr>
          <a:xfrm>
            <a:off x="3805642" y="4195970"/>
            <a:ext cx="3126177" cy="276999"/>
          </a:xfrm>
          <a:prstGeom prst="rect">
            <a:avLst/>
          </a:prstGeom>
          <a:noFill/>
        </p:spPr>
        <p:txBody>
          <a:bodyPr wrap="none" rtlCol="0">
            <a:spAutoFit/>
          </a:bodyPr>
          <a:lstStyle/>
          <a:p>
            <a:r>
              <a:rPr kumimoji="1" lang="ja-JP" altLang="en-US" sz="1200" b="1" dirty="0">
                <a:solidFill>
                  <a:srgbClr val="FF0000"/>
                </a:solidFill>
              </a:rPr>
              <a:t>コントローラの</a:t>
            </a:r>
            <a:r>
              <a:rPr kumimoji="1" lang="en-US" altLang="ja-JP" sz="1200" b="1" dirty="0">
                <a:solidFill>
                  <a:srgbClr val="FF0000"/>
                </a:solidFill>
              </a:rPr>
              <a:t>ROS</a:t>
            </a:r>
            <a:r>
              <a:rPr kumimoji="1" lang="ja-JP" altLang="en-US" sz="1200" b="1" dirty="0">
                <a:solidFill>
                  <a:srgbClr val="FF0000"/>
                </a:solidFill>
              </a:rPr>
              <a:t>ノードを格納する変数</a:t>
            </a:r>
          </a:p>
        </p:txBody>
      </p:sp>
      <p:sp>
        <p:nvSpPr>
          <p:cNvPr id="10" name="テキスト ボックス 9">
            <a:extLst>
              <a:ext uri="{FF2B5EF4-FFF2-40B4-BE49-F238E27FC236}">
                <a16:creationId xmlns:a16="http://schemas.microsoft.com/office/drawing/2014/main" id="{8F497703-22C5-6066-DE5F-447BEC686495}"/>
              </a:ext>
            </a:extLst>
          </p:cNvPr>
          <p:cNvSpPr txBox="1"/>
          <p:nvPr/>
        </p:nvSpPr>
        <p:spPr>
          <a:xfrm>
            <a:off x="7571139" y="4400944"/>
            <a:ext cx="1433406" cy="276999"/>
          </a:xfrm>
          <a:prstGeom prst="rect">
            <a:avLst/>
          </a:prstGeom>
          <a:noFill/>
        </p:spPr>
        <p:txBody>
          <a:bodyPr wrap="none" rtlCol="0">
            <a:spAutoFit/>
          </a:bodyPr>
          <a:lstStyle/>
          <a:p>
            <a:r>
              <a:rPr kumimoji="1" lang="en-US" altLang="ja-JP" sz="1200" b="1" dirty="0">
                <a:solidFill>
                  <a:srgbClr val="FF0000"/>
                </a:solidFill>
              </a:rPr>
              <a:t>subscriber</a:t>
            </a:r>
            <a:r>
              <a:rPr lang="ja-JP" altLang="en-US" sz="1200" b="1" dirty="0">
                <a:solidFill>
                  <a:srgbClr val="FF0000"/>
                </a:solidFill>
              </a:rPr>
              <a:t>を格納</a:t>
            </a:r>
            <a:endParaRPr kumimoji="1" lang="ja-JP" altLang="en-US" sz="1200" b="1" dirty="0">
              <a:solidFill>
                <a:srgbClr val="FF0000"/>
              </a:solidFill>
            </a:endParaRPr>
          </a:p>
        </p:txBody>
      </p:sp>
      <p:sp>
        <p:nvSpPr>
          <p:cNvPr id="11" name="テキスト ボックス 10">
            <a:extLst>
              <a:ext uri="{FF2B5EF4-FFF2-40B4-BE49-F238E27FC236}">
                <a16:creationId xmlns:a16="http://schemas.microsoft.com/office/drawing/2014/main" id="{36EA5EEE-FC11-3F4F-A122-CD341A88856B}"/>
              </a:ext>
            </a:extLst>
          </p:cNvPr>
          <p:cNvSpPr txBox="1"/>
          <p:nvPr/>
        </p:nvSpPr>
        <p:spPr>
          <a:xfrm>
            <a:off x="4219113" y="4627610"/>
            <a:ext cx="1827744" cy="276999"/>
          </a:xfrm>
          <a:prstGeom prst="rect">
            <a:avLst/>
          </a:prstGeom>
          <a:noFill/>
        </p:spPr>
        <p:txBody>
          <a:bodyPr wrap="none" rtlCol="0">
            <a:spAutoFit/>
          </a:bodyPr>
          <a:lstStyle/>
          <a:p>
            <a:r>
              <a:rPr kumimoji="1" lang="en-US" altLang="ja-JP" sz="1200" b="1" dirty="0">
                <a:solidFill>
                  <a:srgbClr val="FF0000"/>
                </a:solidFill>
              </a:rPr>
              <a:t>Twist</a:t>
            </a:r>
            <a:r>
              <a:rPr kumimoji="1" lang="ja-JP" altLang="en-US" sz="1200" b="1" dirty="0">
                <a:solidFill>
                  <a:srgbClr val="FF0000"/>
                </a:solidFill>
              </a:rPr>
              <a:t>型の指令値を格納</a:t>
            </a:r>
          </a:p>
        </p:txBody>
      </p:sp>
      <p:sp>
        <p:nvSpPr>
          <p:cNvPr id="12" name="テキスト ボックス 11">
            <a:extLst>
              <a:ext uri="{FF2B5EF4-FFF2-40B4-BE49-F238E27FC236}">
                <a16:creationId xmlns:a16="http://schemas.microsoft.com/office/drawing/2014/main" id="{458D99FB-4D3C-A3EE-AA8D-2D93C0E0FF06}"/>
              </a:ext>
            </a:extLst>
          </p:cNvPr>
          <p:cNvSpPr txBox="1"/>
          <p:nvPr/>
        </p:nvSpPr>
        <p:spPr>
          <a:xfrm>
            <a:off x="5132985" y="5059250"/>
            <a:ext cx="3254417" cy="276999"/>
          </a:xfrm>
          <a:prstGeom prst="rect">
            <a:avLst/>
          </a:prstGeom>
          <a:noFill/>
        </p:spPr>
        <p:txBody>
          <a:bodyPr wrap="none" rtlCol="0">
            <a:spAutoFit/>
          </a:bodyPr>
          <a:lstStyle/>
          <a:p>
            <a:r>
              <a:rPr kumimoji="1" lang="en-US" altLang="ja-JP" sz="1200" b="1" dirty="0">
                <a:solidFill>
                  <a:srgbClr val="FF0000"/>
                </a:solidFill>
              </a:rPr>
              <a:t>subscribe</a:t>
            </a:r>
            <a:r>
              <a:rPr kumimoji="1" lang="ja-JP" altLang="en-US" sz="1200" b="1" dirty="0">
                <a:solidFill>
                  <a:srgbClr val="FF0000"/>
                </a:solidFill>
              </a:rPr>
              <a:t>処理を回すための</a:t>
            </a:r>
            <a:r>
              <a:rPr kumimoji="1" lang="en-US" altLang="ja-JP" sz="1200" b="1" dirty="0">
                <a:solidFill>
                  <a:srgbClr val="FF0000"/>
                </a:solidFill>
              </a:rPr>
              <a:t>executor</a:t>
            </a:r>
            <a:r>
              <a:rPr kumimoji="1" lang="ja-JP" altLang="en-US" sz="1200" b="1" dirty="0">
                <a:solidFill>
                  <a:srgbClr val="FF0000"/>
                </a:solidFill>
              </a:rPr>
              <a:t>を格納</a:t>
            </a:r>
          </a:p>
        </p:txBody>
      </p:sp>
    </p:spTree>
    <p:extLst>
      <p:ext uri="{BB962C8B-B14F-4D97-AF65-F5344CB8AC3E}">
        <p14:creationId xmlns:p14="http://schemas.microsoft.com/office/powerpoint/2010/main" val="317612368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38552" y="2155480"/>
            <a:ext cx="7632715" cy="3442315"/>
          </a:xfrm>
          <a:prstGeom prst="rect">
            <a:avLst/>
          </a:prstGeom>
          <a:noFill/>
          <a:ln>
            <a:solidFill>
              <a:schemeClr val="tx1"/>
            </a:solidFill>
          </a:ln>
        </p:spPr>
        <p:txBody>
          <a:bodyPr wrap="square" rtlCol="0">
            <a:noAutofit/>
          </a:bodyPr>
          <a:lstStyle/>
          <a:p>
            <a:r>
              <a:rPr lang="en-US" altLang="ja-JP" sz="1400" dirty="0">
                <a:latin typeface="ＭＳ ゴシック" panose="020B0609070205080204" pitchFamily="49" charset="-128"/>
                <a:ea typeface="ＭＳ ゴシック" panose="020B0609070205080204" pitchFamily="49" charset="-128"/>
              </a:rPr>
              <a:t>bool </a:t>
            </a:r>
            <a:r>
              <a:rPr lang="en-US" altLang="ja-JP" sz="1400" dirty="0" err="1">
                <a:latin typeface="ＭＳ ゴシック" panose="020B0609070205080204" pitchFamily="49" charset="-128"/>
                <a:ea typeface="ＭＳ ゴシック" panose="020B0609070205080204" pitchFamily="49" charset="-128"/>
              </a:rPr>
              <a:t>MobileRobotDriveController</a:t>
            </a:r>
            <a:r>
              <a:rPr lang="en-US" altLang="ja-JP" sz="1400" dirty="0">
                <a:latin typeface="ＭＳ ゴシック" panose="020B0609070205080204" pitchFamily="49" charset="-128"/>
                <a:ea typeface="ＭＳ ゴシック" panose="020B0609070205080204" pitchFamily="49" charset="-128"/>
              </a:rPr>
              <a:t>::configure(</a:t>
            </a:r>
            <a:r>
              <a:rPr lang="en-US" altLang="ja-JP" sz="1400" dirty="0" err="1">
                <a:latin typeface="ＭＳ ゴシック" panose="020B0609070205080204" pitchFamily="49" charset="-128"/>
                <a:ea typeface="ＭＳ ゴシック" panose="020B0609070205080204" pitchFamily="49" charset="-128"/>
              </a:rPr>
              <a:t>cnoid</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SimpleControllerConfig</a:t>
            </a:r>
            <a:r>
              <a:rPr lang="en-US" altLang="ja-JP" sz="1400" dirty="0">
                <a:latin typeface="ＭＳ ゴシック" panose="020B0609070205080204" pitchFamily="49" charset="-128"/>
                <a:ea typeface="ＭＳ ゴシック" panose="020B0609070205080204" pitchFamily="49" charset="-128"/>
              </a:rPr>
              <a:t>* config)</a:t>
            </a:r>
          </a:p>
          <a:p>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node = std::</a:t>
            </a:r>
            <a:r>
              <a:rPr lang="en-US" altLang="ja-JP" sz="1400" dirty="0" err="1">
                <a:latin typeface="ＭＳ ゴシック" panose="020B0609070205080204" pitchFamily="49" charset="-128"/>
                <a:ea typeface="ＭＳ ゴシック" panose="020B0609070205080204" pitchFamily="49" charset="-128"/>
              </a:rPr>
              <a:t>make_shared</a:t>
            </a:r>
            <a:r>
              <a:rPr lang="en-US" altLang="ja-JP" sz="1400" dirty="0">
                <a:latin typeface="ＭＳ ゴシック" panose="020B0609070205080204" pitchFamily="49" charset="-128"/>
                <a:ea typeface="ＭＳ ゴシック" panose="020B0609070205080204" pitchFamily="49" charset="-128"/>
              </a:rPr>
              <a:t>&lt;</a:t>
            </a:r>
            <a:r>
              <a:rPr lang="en-US" altLang="ja-JP" sz="1400" dirty="0" err="1">
                <a:latin typeface="ＭＳ ゴシック" panose="020B0609070205080204" pitchFamily="49" charset="-128"/>
                <a:ea typeface="ＭＳ ゴシック" panose="020B0609070205080204" pitchFamily="49" charset="-128"/>
              </a:rPr>
              <a:t>rclcpp</a:t>
            </a:r>
            <a:r>
              <a:rPr lang="en-US" altLang="ja-JP" sz="1400" dirty="0">
                <a:latin typeface="ＭＳ ゴシック" panose="020B0609070205080204" pitchFamily="49" charset="-128"/>
                <a:ea typeface="ＭＳ ゴシック" panose="020B0609070205080204" pitchFamily="49" charset="-128"/>
              </a:rPr>
              <a:t>::Node&gt;(config-&gt;</a:t>
            </a:r>
            <a:r>
              <a:rPr lang="en-US" altLang="ja-JP" sz="1400" dirty="0" err="1">
                <a:latin typeface="ＭＳ ゴシック" panose="020B0609070205080204" pitchFamily="49" charset="-128"/>
                <a:ea typeface="ＭＳ ゴシック" panose="020B0609070205080204" pitchFamily="49" charset="-128"/>
              </a:rPr>
              <a:t>controllerName</a:t>
            </a:r>
            <a:r>
              <a:rPr lang="en-US" altLang="ja-JP" sz="1400" dirty="0">
                <a:latin typeface="ＭＳ ゴシック" panose="020B0609070205080204" pitchFamily="49" charset="-128"/>
                <a:ea typeface="ＭＳ ゴシック" panose="020B0609070205080204" pitchFamily="49" charset="-128"/>
              </a:rPr>
              <a:t>());</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subscription = node-&gt;</a:t>
            </a:r>
            <a:r>
              <a:rPr lang="en-US" altLang="ja-JP" sz="1400" dirty="0" err="1">
                <a:latin typeface="ＭＳ ゴシック" panose="020B0609070205080204" pitchFamily="49" charset="-128"/>
                <a:ea typeface="ＭＳ ゴシック" panose="020B0609070205080204" pitchFamily="49" charset="-128"/>
              </a:rPr>
              <a:t>create_subscription</a:t>
            </a:r>
            <a:r>
              <a:rPr lang="en-US" altLang="ja-JP" sz="1400" dirty="0">
                <a:latin typeface="ＭＳ ゴシック" panose="020B0609070205080204" pitchFamily="49" charset="-128"/>
                <a:ea typeface="ＭＳ ゴシック" panose="020B0609070205080204" pitchFamily="49" charset="-128"/>
              </a:rPr>
              <a:t>&lt;</a:t>
            </a:r>
            <a:r>
              <a:rPr lang="en-US" altLang="ja-JP" sz="1400" dirty="0" err="1">
                <a:latin typeface="ＭＳ ゴシック" panose="020B0609070205080204" pitchFamily="49" charset="-128"/>
                <a:ea typeface="ＭＳ ゴシック" panose="020B0609070205080204" pitchFamily="49" charset="-128"/>
              </a:rPr>
              <a:t>geometry_msgs</a:t>
            </a:r>
            <a:r>
              <a:rPr lang="en-US" altLang="ja-JP" sz="1400" dirty="0">
                <a:latin typeface="ＭＳ ゴシック" panose="020B0609070205080204" pitchFamily="49" charset="-128"/>
                <a:ea typeface="ＭＳ ゴシック" panose="020B0609070205080204" pitchFamily="49" charset="-128"/>
              </a:rPr>
              <a:t>::msg::Twist&gt;(</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cmd_vel</a:t>
            </a:r>
            <a:r>
              <a:rPr lang="en-US" altLang="ja-JP" sz="1400" dirty="0">
                <a:latin typeface="ＭＳ ゴシック" panose="020B0609070205080204" pitchFamily="49" charset="-128"/>
                <a:ea typeface="ＭＳ ゴシック" panose="020B0609070205080204" pitchFamily="49" charset="-128"/>
              </a:rPr>
              <a:t>", 1,</a:t>
            </a:r>
          </a:p>
          <a:p>
            <a:r>
              <a:rPr lang="en-US" altLang="ja-JP" sz="1400" dirty="0">
                <a:latin typeface="ＭＳ ゴシック" panose="020B0609070205080204" pitchFamily="49" charset="-128"/>
                <a:ea typeface="ＭＳ ゴシック" panose="020B0609070205080204" pitchFamily="49" charset="-128"/>
              </a:rPr>
              <a:t>        [this](const </a:t>
            </a:r>
            <a:r>
              <a:rPr lang="en-US" altLang="ja-JP" sz="1400" dirty="0" err="1">
                <a:latin typeface="ＭＳ ゴシック" panose="020B0609070205080204" pitchFamily="49" charset="-128"/>
                <a:ea typeface="ＭＳ ゴシック" panose="020B0609070205080204" pitchFamily="49" charset="-128"/>
              </a:rPr>
              <a:t>geometry_msgs</a:t>
            </a:r>
            <a:r>
              <a:rPr lang="en-US" altLang="ja-JP" sz="1400" dirty="0">
                <a:latin typeface="ＭＳ ゴシック" panose="020B0609070205080204" pitchFamily="49" charset="-128"/>
                <a:ea typeface="ＭＳ ゴシック" panose="020B0609070205080204" pitchFamily="49" charset="-128"/>
              </a:rPr>
              <a:t>::msg::Twist::</a:t>
            </a:r>
            <a:r>
              <a:rPr lang="en-US" altLang="ja-JP" sz="1400" dirty="0" err="1">
                <a:latin typeface="ＭＳ ゴシック" panose="020B0609070205080204" pitchFamily="49" charset="-128"/>
                <a:ea typeface="ＭＳ ゴシック" panose="020B0609070205080204" pitchFamily="49" charset="-128"/>
              </a:rPr>
              <a:t>SharedPtr</a:t>
            </a:r>
            <a:r>
              <a:rPr lang="en-US" altLang="ja-JP" sz="1400" dirty="0">
                <a:latin typeface="ＭＳ ゴシック" panose="020B0609070205080204" pitchFamily="49" charset="-128"/>
                <a:ea typeface="ＭＳ ゴシック" panose="020B0609070205080204" pitchFamily="49" charset="-128"/>
              </a:rPr>
              <a:t> msg){</a:t>
            </a:r>
          </a:p>
          <a:p>
            <a:r>
              <a:rPr lang="en-US" altLang="ja-JP" sz="1400" dirty="0">
                <a:latin typeface="ＭＳ ゴシック" panose="020B0609070205080204" pitchFamily="49" charset="-128"/>
                <a:ea typeface="ＭＳ ゴシック" panose="020B0609070205080204" pitchFamily="49" charset="-128"/>
              </a:rPr>
              <a:t>            command = *msg;</a:t>
            </a:r>
          </a:p>
          <a:p>
            <a:r>
              <a:rPr lang="en-US" altLang="ja-JP" sz="1400" dirty="0">
                <a:latin typeface="ＭＳ ゴシック" panose="020B0609070205080204" pitchFamily="49" charset="-128"/>
                <a:ea typeface="ＭＳ ゴシック" panose="020B0609070205080204" pitchFamily="49" charset="-128"/>
              </a:rPr>
              <a:t>        });</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executor = std::</a:t>
            </a:r>
            <a:r>
              <a:rPr lang="en-US" altLang="ja-JP" sz="1400" dirty="0" err="1">
                <a:latin typeface="ＭＳ ゴシック" panose="020B0609070205080204" pitchFamily="49" charset="-128"/>
                <a:ea typeface="ＭＳ ゴシック" panose="020B0609070205080204" pitchFamily="49" charset="-128"/>
              </a:rPr>
              <a:t>make_unique</a:t>
            </a:r>
            <a:r>
              <a:rPr lang="en-US" altLang="ja-JP" sz="1400" dirty="0">
                <a:latin typeface="ＭＳ ゴシック" panose="020B0609070205080204" pitchFamily="49" charset="-128"/>
                <a:ea typeface="ＭＳ ゴシック" panose="020B0609070205080204" pitchFamily="49" charset="-128"/>
              </a:rPr>
              <a:t>&lt;</a:t>
            </a:r>
            <a:r>
              <a:rPr lang="en-US" altLang="ja-JP" sz="1400" dirty="0" err="1">
                <a:latin typeface="ＭＳ ゴシック" panose="020B0609070205080204" pitchFamily="49" charset="-128"/>
                <a:ea typeface="ＭＳ ゴシック" panose="020B0609070205080204" pitchFamily="49" charset="-128"/>
              </a:rPr>
              <a:t>rclcpp</a:t>
            </a:r>
            <a:r>
              <a:rPr lang="en-US" altLang="ja-JP" sz="1400" dirty="0">
                <a:latin typeface="ＭＳ ゴシック" panose="020B0609070205080204" pitchFamily="49" charset="-128"/>
                <a:ea typeface="ＭＳ ゴシック" panose="020B0609070205080204" pitchFamily="49" charset="-128"/>
              </a:rPr>
              <a:t>::executors::</a:t>
            </a:r>
            <a:r>
              <a:rPr lang="en-US" altLang="ja-JP" sz="1400" dirty="0" err="1">
                <a:latin typeface="ＭＳ ゴシック" panose="020B0609070205080204" pitchFamily="49" charset="-128"/>
                <a:ea typeface="ＭＳ ゴシック" panose="020B0609070205080204" pitchFamily="49" charset="-128"/>
              </a:rPr>
              <a:t>StaticSingleThreadedExecutor</a:t>
            </a:r>
            <a:r>
              <a:rPr lang="en-US" altLang="ja-JP" sz="1400" dirty="0">
                <a:latin typeface="ＭＳ ゴシック" panose="020B0609070205080204" pitchFamily="49" charset="-128"/>
                <a:ea typeface="ＭＳ ゴシック" panose="020B0609070205080204" pitchFamily="49" charset="-128"/>
              </a:rPr>
              <a:t>&gt;();</a:t>
            </a:r>
          </a:p>
          <a:p>
            <a:r>
              <a:rPr lang="en-US" altLang="ja-JP" sz="1400" dirty="0">
                <a:latin typeface="ＭＳ ゴシック" panose="020B0609070205080204" pitchFamily="49" charset="-128"/>
                <a:ea typeface="ＭＳ ゴシック" panose="020B0609070205080204" pitchFamily="49" charset="-128"/>
              </a:rPr>
              <a:t>    executor-&gt;</a:t>
            </a:r>
            <a:r>
              <a:rPr lang="en-US" altLang="ja-JP" sz="1400" dirty="0" err="1">
                <a:latin typeface="ＭＳ ゴシック" panose="020B0609070205080204" pitchFamily="49" charset="-128"/>
                <a:ea typeface="ＭＳ ゴシック" panose="020B0609070205080204" pitchFamily="49" charset="-128"/>
              </a:rPr>
              <a:t>add_node</a:t>
            </a:r>
            <a:r>
              <a:rPr lang="en-US" altLang="ja-JP" sz="1400" dirty="0">
                <a:latin typeface="ＭＳ ゴシック" panose="020B0609070205080204" pitchFamily="49" charset="-128"/>
                <a:ea typeface="ＭＳ ゴシック" panose="020B0609070205080204" pitchFamily="49" charset="-128"/>
              </a:rPr>
              <a:t>(node);</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return true;</a:t>
            </a:r>
          </a:p>
          <a:p>
            <a:r>
              <a:rPr lang="en-US" altLang="ja-JP" sz="1400" dirty="0">
                <a:latin typeface="ＭＳ ゴシック" panose="020B0609070205080204" pitchFamily="49" charset="-128"/>
                <a:ea typeface="ＭＳ ゴシック" panose="020B0609070205080204" pitchFamily="49" charset="-128"/>
              </a:rPr>
              <a:t>}</a:t>
            </a:r>
          </a:p>
          <a:p>
            <a:endParaRPr lang="en-US" altLang="ja-JP" sz="1400" dirty="0">
              <a:latin typeface="ＭＳ ゴシック" panose="020B0609070205080204" pitchFamily="49" charset="-128"/>
              <a:ea typeface="ＭＳ ゴシック" panose="020B0609070205080204" pitchFamily="49" charset="-128"/>
            </a:endParaRP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a:xfrm>
            <a:off x="628650" y="228845"/>
            <a:ext cx="7886700" cy="729516"/>
          </a:xfrm>
        </p:spPr>
        <p:txBody>
          <a:bodyPr>
            <a:normAutofit/>
          </a:bodyPr>
          <a:lstStyle/>
          <a:p>
            <a:r>
              <a:rPr lang="ja-JP" altLang="en-US" sz="3200" dirty="0"/>
              <a:t>ソース解説 </a:t>
            </a:r>
            <a:r>
              <a:rPr lang="en-US" altLang="ja-JP" sz="3200" dirty="0"/>
              <a:t>(2/4)</a:t>
            </a:r>
            <a:endParaRPr lang="ja-JP" altLang="en-US" sz="3200" dirty="0"/>
          </a:p>
        </p:txBody>
      </p:sp>
      <p:sp>
        <p:nvSpPr>
          <p:cNvPr id="2" name="テキスト ボックス 1">
            <a:extLst>
              <a:ext uri="{FF2B5EF4-FFF2-40B4-BE49-F238E27FC236}">
                <a16:creationId xmlns:a16="http://schemas.microsoft.com/office/drawing/2014/main" id="{D3FC37CF-AC2B-7F63-CB2D-55931234E972}"/>
              </a:ext>
            </a:extLst>
          </p:cNvPr>
          <p:cNvSpPr txBox="1"/>
          <p:nvPr/>
        </p:nvSpPr>
        <p:spPr>
          <a:xfrm>
            <a:off x="615369" y="1451121"/>
            <a:ext cx="7879080" cy="646331"/>
          </a:xfrm>
          <a:prstGeom prst="rect">
            <a:avLst/>
          </a:prstGeom>
          <a:noFill/>
        </p:spPr>
        <p:txBody>
          <a:bodyPr wrap="none" rtlCol="0">
            <a:spAutoFit/>
          </a:bodyPr>
          <a:lstStyle/>
          <a:p>
            <a:r>
              <a:rPr kumimoji="1" lang="ja-JP" altLang="en-US" sz="1200" b="1" dirty="0">
                <a:solidFill>
                  <a:srgbClr val="FF0000"/>
                </a:solidFill>
              </a:rPr>
              <a:t>シンプルコントローラアイテム生成時に実行する処理を実装。ここに実装した処理はシミュレーション開始前で</a:t>
            </a:r>
            <a:endParaRPr kumimoji="1" lang="en-US" altLang="ja-JP" sz="1200" b="1" dirty="0">
              <a:solidFill>
                <a:srgbClr val="FF0000"/>
              </a:solidFill>
            </a:endParaRPr>
          </a:p>
          <a:p>
            <a:r>
              <a:rPr lang="ja-JP" altLang="en-US" sz="1200" b="1" dirty="0">
                <a:solidFill>
                  <a:srgbClr val="FF0000"/>
                </a:solidFill>
              </a:rPr>
              <a:t>も有効になる。サブスクライバをここで生成しておくことで、シミュレーション開始前に</a:t>
            </a:r>
            <a:r>
              <a:rPr lang="en-US" altLang="ja-JP" sz="1200" b="1" dirty="0">
                <a:solidFill>
                  <a:srgbClr val="FF0000"/>
                </a:solidFill>
              </a:rPr>
              <a:t>/</a:t>
            </a:r>
            <a:r>
              <a:rPr lang="en-US" altLang="ja-JP" sz="1200" b="1" dirty="0" err="1">
                <a:solidFill>
                  <a:srgbClr val="FF0000"/>
                </a:solidFill>
              </a:rPr>
              <a:t>cmd_vel</a:t>
            </a:r>
            <a:r>
              <a:rPr lang="ja-JP" altLang="en-US" sz="1200" b="1" dirty="0">
                <a:solidFill>
                  <a:srgbClr val="FF0000"/>
                </a:solidFill>
              </a:rPr>
              <a:t>トピックに</a:t>
            </a:r>
            <a:endParaRPr lang="en-US" altLang="ja-JP" sz="1200" b="1" dirty="0">
              <a:solidFill>
                <a:srgbClr val="FF0000"/>
              </a:solidFill>
            </a:endParaRPr>
          </a:p>
          <a:p>
            <a:r>
              <a:rPr lang="ja-JP" altLang="en-US" sz="1200" b="1" dirty="0">
                <a:solidFill>
                  <a:srgbClr val="FF0000"/>
                </a:solidFill>
              </a:rPr>
              <a:t>アクセスできるようになる。</a:t>
            </a:r>
            <a:endParaRPr kumimoji="1" lang="ja-JP" altLang="en-US" sz="1200" b="1" dirty="0">
              <a:solidFill>
                <a:srgbClr val="FF0000"/>
              </a:solidFill>
            </a:endParaRPr>
          </a:p>
        </p:txBody>
      </p:sp>
      <p:sp>
        <p:nvSpPr>
          <p:cNvPr id="3" name="テキスト ボックス 2">
            <a:extLst>
              <a:ext uri="{FF2B5EF4-FFF2-40B4-BE49-F238E27FC236}">
                <a16:creationId xmlns:a16="http://schemas.microsoft.com/office/drawing/2014/main" id="{9C643F76-BE98-66F4-4A63-4FFE6C43FFC9}"/>
              </a:ext>
            </a:extLst>
          </p:cNvPr>
          <p:cNvSpPr txBox="1"/>
          <p:nvPr/>
        </p:nvSpPr>
        <p:spPr>
          <a:xfrm>
            <a:off x="1069475" y="2451712"/>
            <a:ext cx="7276351" cy="276999"/>
          </a:xfrm>
          <a:prstGeom prst="rect">
            <a:avLst/>
          </a:prstGeom>
          <a:noFill/>
        </p:spPr>
        <p:txBody>
          <a:bodyPr wrap="none" rtlCol="0">
            <a:spAutoFit/>
          </a:bodyPr>
          <a:lstStyle/>
          <a:p>
            <a:r>
              <a:rPr kumimoji="1" lang="ja-JP" altLang="en-US" sz="1200" b="1" dirty="0">
                <a:solidFill>
                  <a:srgbClr val="FF0000"/>
                </a:solidFill>
              </a:rPr>
              <a:t>サブスクライバのための</a:t>
            </a:r>
            <a:r>
              <a:rPr lang="en-US" altLang="ja-JP" sz="1200" b="1" dirty="0">
                <a:solidFill>
                  <a:srgbClr val="FF0000"/>
                </a:solidFill>
              </a:rPr>
              <a:t>ROS</a:t>
            </a:r>
            <a:r>
              <a:rPr lang="ja-JP" altLang="en-US" sz="1200" b="1" dirty="0">
                <a:solidFill>
                  <a:srgbClr val="FF0000"/>
                </a:solidFill>
              </a:rPr>
              <a:t>ノードを生成する。</a:t>
            </a:r>
            <a:r>
              <a:rPr lang="en-US" altLang="ja-JP" sz="1200" b="1" dirty="0">
                <a:solidFill>
                  <a:srgbClr val="FF0000"/>
                </a:solidFill>
              </a:rPr>
              <a:t>ROS 2</a:t>
            </a:r>
            <a:r>
              <a:rPr lang="ja-JP" altLang="en-US" sz="1200" b="1" dirty="0">
                <a:solidFill>
                  <a:srgbClr val="FF0000"/>
                </a:solidFill>
              </a:rPr>
              <a:t>では同一プロセスに複数のノードを生成可能。</a:t>
            </a:r>
            <a:endParaRPr lang="en-US" altLang="ja-JP" sz="1200" b="1" dirty="0">
              <a:solidFill>
                <a:srgbClr val="FF0000"/>
              </a:solidFill>
            </a:endParaRPr>
          </a:p>
        </p:txBody>
      </p:sp>
      <p:sp>
        <p:nvSpPr>
          <p:cNvPr id="6" name="テキスト ボックス 5">
            <a:extLst>
              <a:ext uri="{FF2B5EF4-FFF2-40B4-BE49-F238E27FC236}">
                <a16:creationId xmlns:a16="http://schemas.microsoft.com/office/drawing/2014/main" id="{90EBA9DA-9AB5-A54C-4B61-342F6AE853DC}"/>
              </a:ext>
            </a:extLst>
          </p:cNvPr>
          <p:cNvSpPr txBox="1"/>
          <p:nvPr/>
        </p:nvSpPr>
        <p:spPr>
          <a:xfrm>
            <a:off x="1069474" y="2886443"/>
            <a:ext cx="3828292" cy="276999"/>
          </a:xfrm>
          <a:prstGeom prst="rect">
            <a:avLst/>
          </a:prstGeom>
          <a:noFill/>
        </p:spPr>
        <p:txBody>
          <a:bodyPr wrap="none" rtlCol="0">
            <a:spAutoFit/>
          </a:bodyPr>
          <a:lstStyle/>
          <a:p>
            <a:r>
              <a:rPr kumimoji="1" lang="ja-JP" altLang="en-US" sz="1200" b="1" dirty="0">
                <a:solidFill>
                  <a:srgbClr val="FF0000"/>
                </a:solidFill>
              </a:rPr>
              <a:t>サブスクライバを生成する</a:t>
            </a:r>
            <a:r>
              <a:rPr lang="ja-JP" altLang="en-US" sz="1200" b="1" dirty="0">
                <a:solidFill>
                  <a:srgbClr val="FF0000"/>
                </a:solidFill>
              </a:rPr>
              <a:t>。メッセージ型は</a:t>
            </a:r>
            <a:r>
              <a:rPr lang="en-US" altLang="ja-JP" sz="1200" b="1" dirty="0">
                <a:solidFill>
                  <a:srgbClr val="FF0000"/>
                </a:solidFill>
              </a:rPr>
              <a:t>Twist</a:t>
            </a:r>
            <a:r>
              <a:rPr lang="ja-JP" altLang="en-US" sz="1200" b="1" dirty="0">
                <a:solidFill>
                  <a:srgbClr val="FF0000"/>
                </a:solidFill>
              </a:rPr>
              <a:t>。</a:t>
            </a:r>
            <a:endParaRPr lang="en-US" altLang="ja-JP" sz="1200" b="1" dirty="0">
              <a:solidFill>
                <a:srgbClr val="FF0000"/>
              </a:solidFill>
            </a:endParaRPr>
          </a:p>
        </p:txBody>
      </p:sp>
      <p:sp>
        <p:nvSpPr>
          <p:cNvPr id="7" name="テキスト ボックス 6">
            <a:extLst>
              <a:ext uri="{FF2B5EF4-FFF2-40B4-BE49-F238E27FC236}">
                <a16:creationId xmlns:a16="http://schemas.microsoft.com/office/drawing/2014/main" id="{389AC27F-6836-E3C8-F8B0-1A3D15384A93}"/>
              </a:ext>
            </a:extLst>
          </p:cNvPr>
          <p:cNvSpPr txBox="1"/>
          <p:nvPr/>
        </p:nvSpPr>
        <p:spPr>
          <a:xfrm>
            <a:off x="2816712" y="3254994"/>
            <a:ext cx="2329484" cy="276999"/>
          </a:xfrm>
          <a:prstGeom prst="rect">
            <a:avLst/>
          </a:prstGeom>
          <a:noFill/>
        </p:spPr>
        <p:txBody>
          <a:bodyPr wrap="none" rtlCol="0">
            <a:spAutoFit/>
          </a:bodyPr>
          <a:lstStyle/>
          <a:p>
            <a:r>
              <a:rPr kumimoji="1" lang="ja-JP" altLang="en-US" sz="1200" b="1" dirty="0">
                <a:solidFill>
                  <a:srgbClr val="FF0000"/>
                </a:solidFill>
              </a:rPr>
              <a:t>トピック名を</a:t>
            </a:r>
            <a:r>
              <a:rPr lang="en-US" altLang="ja-JP" sz="1200" b="1" dirty="0">
                <a:solidFill>
                  <a:srgbClr val="FF0000"/>
                </a:solidFill>
              </a:rPr>
              <a:t>”</a:t>
            </a:r>
            <a:r>
              <a:rPr lang="en-US" altLang="ja-JP" sz="1200" b="1" dirty="0" err="1">
                <a:solidFill>
                  <a:srgbClr val="FF0000"/>
                </a:solidFill>
              </a:rPr>
              <a:t>cmd_vel</a:t>
            </a:r>
            <a:r>
              <a:rPr lang="en-US" altLang="ja-JP" sz="1200" b="1" dirty="0">
                <a:solidFill>
                  <a:srgbClr val="FF0000"/>
                </a:solidFill>
              </a:rPr>
              <a:t>”</a:t>
            </a:r>
            <a:r>
              <a:rPr lang="ja-JP" altLang="en-US" sz="1200" b="1" dirty="0">
                <a:solidFill>
                  <a:srgbClr val="FF0000"/>
                </a:solidFill>
              </a:rPr>
              <a:t>とする</a:t>
            </a:r>
            <a:endParaRPr lang="en-US" altLang="ja-JP" sz="1200" b="1" dirty="0">
              <a:solidFill>
                <a:srgbClr val="FF0000"/>
              </a:solidFill>
            </a:endParaRPr>
          </a:p>
        </p:txBody>
      </p:sp>
      <p:sp>
        <p:nvSpPr>
          <p:cNvPr id="8" name="テキスト ボックス 7">
            <a:extLst>
              <a:ext uri="{FF2B5EF4-FFF2-40B4-BE49-F238E27FC236}">
                <a16:creationId xmlns:a16="http://schemas.microsoft.com/office/drawing/2014/main" id="{19123BB4-84C1-5080-6459-8D1081E64DE5}"/>
              </a:ext>
            </a:extLst>
          </p:cNvPr>
          <p:cNvSpPr txBox="1"/>
          <p:nvPr/>
        </p:nvSpPr>
        <p:spPr>
          <a:xfrm>
            <a:off x="3284742" y="3715055"/>
            <a:ext cx="4562467" cy="461665"/>
          </a:xfrm>
          <a:prstGeom prst="rect">
            <a:avLst/>
          </a:prstGeom>
          <a:noFill/>
        </p:spPr>
        <p:txBody>
          <a:bodyPr wrap="none" rtlCol="0">
            <a:spAutoFit/>
          </a:bodyPr>
          <a:lstStyle/>
          <a:p>
            <a:r>
              <a:rPr kumimoji="1" lang="ja-JP" altLang="en-US" sz="1200" b="1" dirty="0">
                <a:solidFill>
                  <a:srgbClr val="FF0000"/>
                </a:solidFill>
              </a:rPr>
              <a:t>サブスクライブした時のコールバック関数。</a:t>
            </a:r>
            <a:endParaRPr kumimoji="1" lang="en-US" altLang="ja-JP" sz="1200" b="1" dirty="0">
              <a:solidFill>
                <a:srgbClr val="FF0000"/>
              </a:solidFill>
            </a:endParaRPr>
          </a:p>
          <a:p>
            <a:r>
              <a:rPr kumimoji="1" lang="ja-JP" altLang="en-US" sz="1200" b="1" dirty="0">
                <a:solidFill>
                  <a:srgbClr val="FF0000"/>
                </a:solidFill>
              </a:rPr>
              <a:t>パブリッシュされた</a:t>
            </a:r>
            <a:r>
              <a:rPr kumimoji="1" lang="en-US" altLang="ja-JP" sz="1200" b="1" dirty="0">
                <a:solidFill>
                  <a:srgbClr val="FF0000"/>
                </a:solidFill>
              </a:rPr>
              <a:t>Twist</a:t>
            </a:r>
            <a:r>
              <a:rPr kumimoji="1" lang="ja-JP" altLang="en-US" sz="1200" b="1" dirty="0">
                <a:solidFill>
                  <a:srgbClr val="FF0000"/>
                </a:solidFill>
              </a:rPr>
              <a:t>の値を</a:t>
            </a:r>
            <a:r>
              <a:rPr kumimoji="1" lang="en-US" altLang="ja-JP" sz="1200" b="1" dirty="0">
                <a:solidFill>
                  <a:srgbClr val="FF0000"/>
                </a:solidFill>
              </a:rPr>
              <a:t>command</a:t>
            </a:r>
            <a:r>
              <a:rPr kumimoji="1" lang="ja-JP" altLang="en-US" sz="1200" b="1" dirty="0">
                <a:solidFill>
                  <a:srgbClr val="FF0000"/>
                </a:solidFill>
              </a:rPr>
              <a:t>変数にコピーする。</a:t>
            </a:r>
            <a:endParaRPr lang="en-US" altLang="ja-JP" sz="1200" b="1" dirty="0">
              <a:solidFill>
                <a:srgbClr val="FF0000"/>
              </a:solidFill>
            </a:endParaRPr>
          </a:p>
        </p:txBody>
      </p:sp>
      <p:sp>
        <p:nvSpPr>
          <p:cNvPr id="9" name="テキスト ボックス 8">
            <a:extLst>
              <a:ext uri="{FF2B5EF4-FFF2-40B4-BE49-F238E27FC236}">
                <a16:creationId xmlns:a16="http://schemas.microsoft.com/office/drawing/2014/main" id="{76A8F6C8-4E82-F4AE-FFF3-4E68E3E3CD95}"/>
              </a:ext>
            </a:extLst>
          </p:cNvPr>
          <p:cNvSpPr txBox="1"/>
          <p:nvPr/>
        </p:nvSpPr>
        <p:spPr>
          <a:xfrm>
            <a:off x="1077463" y="4158679"/>
            <a:ext cx="5000087" cy="276999"/>
          </a:xfrm>
          <a:prstGeom prst="rect">
            <a:avLst/>
          </a:prstGeom>
          <a:noFill/>
        </p:spPr>
        <p:txBody>
          <a:bodyPr wrap="none" rtlCol="0">
            <a:spAutoFit/>
          </a:bodyPr>
          <a:lstStyle/>
          <a:p>
            <a:r>
              <a:rPr kumimoji="1" lang="ja-JP" altLang="en-US" sz="1200" b="1" dirty="0">
                <a:solidFill>
                  <a:srgbClr val="FF0000"/>
                </a:solidFill>
              </a:rPr>
              <a:t>サブスクライブ処理のためには、</a:t>
            </a:r>
            <a:r>
              <a:rPr lang="en-US" altLang="ja-JP" sz="1200" b="1" dirty="0">
                <a:solidFill>
                  <a:srgbClr val="FF0000"/>
                </a:solidFill>
              </a:rPr>
              <a:t>E</a:t>
            </a:r>
            <a:r>
              <a:rPr kumimoji="1" lang="en-US" altLang="ja-JP" sz="1200" b="1" dirty="0">
                <a:solidFill>
                  <a:srgbClr val="FF0000"/>
                </a:solidFill>
              </a:rPr>
              <a:t>xecutor</a:t>
            </a:r>
            <a:r>
              <a:rPr kumimoji="1" lang="ja-JP" altLang="en-US" sz="1200" b="1" dirty="0">
                <a:solidFill>
                  <a:srgbClr val="FF0000"/>
                </a:solidFill>
              </a:rPr>
              <a:t>が必要となるので生成する</a:t>
            </a:r>
            <a:endParaRPr lang="en-US" altLang="ja-JP" sz="1200" b="1" dirty="0">
              <a:solidFill>
                <a:srgbClr val="FF0000"/>
              </a:solidFill>
            </a:endParaRPr>
          </a:p>
        </p:txBody>
      </p:sp>
      <p:sp>
        <p:nvSpPr>
          <p:cNvPr id="10" name="テキスト ボックス 9">
            <a:extLst>
              <a:ext uri="{FF2B5EF4-FFF2-40B4-BE49-F238E27FC236}">
                <a16:creationId xmlns:a16="http://schemas.microsoft.com/office/drawing/2014/main" id="{6F4FB0EC-2A46-AD04-28FE-DE8703A8F1F8}"/>
              </a:ext>
            </a:extLst>
          </p:cNvPr>
          <p:cNvSpPr txBox="1"/>
          <p:nvPr/>
        </p:nvSpPr>
        <p:spPr>
          <a:xfrm>
            <a:off x="3371180" y="4547050"/>
            <a:ext cx="4899098" cy="276999"/>
          </a:xfrm>
          <a:prstGeom prst="rect">
            <a:avLst/>
          </a:prstGeom>
          <a:noFill/>
        </p:spPr>
        <p:txBody>
          <a:bodyPr wrap="none" rtlCol="0">
            <a:spAutoFit/>
          </a:bodyPr>
          <a:lstStyle/>
          <a:p>
            <a:r>
              <a:rPr lang="en-US" altLang="ja-JP" sz="1200" b="1" dirty="0">
                <a:solidFill>
                  <a:srgbClr val="FF0000"/>
                </a:solidFill>
              </a:rPr>
              <a:t>executor</a:t>
            </a:r>
            <a:r>
              <a:rPr lang="ja-JP" altLang="en-US" sz="1200" b="1" dirty="0">
                <a:solidFill>
                  <a:srgbClr val="FF0000"/>
                </a:solidFill>
              </a:rPr>
              <a:t>に</a:t>
            </a:r>
            <a:r>
              <a:rPr lang="en-US" altLang="ja-JP" sz="1200" b="1" dirty="0">
                <a:solidFill>
                  <a:srgbClr val="FF0000"/>
                </a:solidFill>
              </a:rPr>
              <a:t>node</a:t>
            </a:r>
            <a:r>
              <a:rPr lang="ja-JP" altLang="en-US" sz="1200" b="1" dirty="0">
                <a:solidFill>
                  <a:srgbClr val="FF0000"/>
                </a:solidFill>
              </a:rPr>
              <a:t>を追加すると、そのノードの処理を行うようになる</a:t>
            </a:r>
            <a:endParaRPr lang="en-US" altLang="ja-JP" sz="1200" b="1" dirty="0">
              <a:solidFill>
                <a:srgbClr val="FF0000"/>
              </a:solidFill>
            </a:endParaRPr>
          </a:p>
        </p:txBody>
      </p:sp>
      <p:sp>
        <p:nvSpPr>
          <p:cNvPr id="11" name="テキスト ボックス 10">
            <a:extLst>
              <a:ext uri="{FF2B5EF4-FFF2-40B4-BE49-F238E27FC236}">
                <a16:creationId xmlns:a16="http://schemas.microsoft.com/office/drawing/2014/main" id="{945F7F54-A47B-C7F4-7AF6-2FA7BB4BBD84}"/>
              </a:ext>
            </a:extLst>
          </p:cNvPr>
          <p:cNvSpPr txBox="1"/>
          <p:nvPr/>
        </p:nvSpPr>
        <p:spPr>
          <a:xfrm>
            <a:off x="2339966" y="4978457"/>
            <a:ext cx="2180405" cy="276999"/>
          </a:xfrm>
          <a:prstGeom prst="rect">
            <a:avLst/>
          </a:prstGeom>
          <a:noFill/>
        </p:spPr>
        <p:txBody>
          <a:bodyPr wrap="none" rtlCol="0">
            <a:spAutoFit/>
          </a:bodyPr>
          <a:lstStyle/>
          <a:p>
            <a:r>
              <a:rPr lang="ja-JP" altLang="en-US" sz="1200" b="1" dirty="0">
                <a:solidFill>
                  <a:srgbClr val="FF0000"/>
                </a:solidFill>
              </a:rPr>
              <a:t>処理に成功したら</a:t>
            </a:r>
            <a:r>
              <a:rPr lang="en-US" altLang="ja-JP" sz="1200" b="1" dirty="0">
                <a:solidFill>
                  <a:srgbClr val="FF0000"/>
                </a:solidFill>
              </a:rPr>
              <a:t>true</a:t>
            </a:r>
            <a:r>
              <a:rPr lang="ja-JP" altLang="en-US" sz="1200" b="1" dirty="0">
                <a:solidFill>
                  <a:srgbClr val="FF0000"/>
                </a:solidFill>
              </a:rPr>
              <a:t>を返す</a:t>
            </a:r>
            <a:endParaRPr lang="en-US" altLang="ja-JP" sz="1200" b="1" dirty="0">
              <a:solidFill>
                <a:srgbClr val="FF0000"/>
              </a:solidFill>
            </a:endParaRPr>
          </a:p>
        </p:txBody>
      </p:sp>
    </p:spTree>
    <p:extLst>
      <p:ext uri="{BB962C8B-B14F-4D97-AF65-F5344CB8AC3E}">
        <p14:creationId xmlns:p14="http://schemas.microsoft.com/office/powerpoint/2010/main" val="37552581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38553" y="1176101"/>
            <a:ext cx="7394331" cy="4838333"/>
          </a:xfrm>
          <a:prstGeom prst="rect">
            <a:avLst/>
          </a:prstGeom>
          <a:noFill/>
          <a:ln>
            <a:solidFill>
              <a:schemeClr val="tx1"/>
            </a:solidFill>
          </a:ln>
        </p:spPr>
        <p:txBody>
          <a:bodyPr wrap="square" rtlCol="0">
            <a:noAutofit/>
          </a:bodyPr>
          <a:lstStyle/>
          <a:p>
            <a:r>
              <a:rPr lang="en-US" altLang="ja-JP" sz="1400" dirty="0">
                <a:latin typeface="ＭＳ ゴシック" panose="020B0609070205080204" pitchFamily="49" charset="-128"/>
                <a:ea typeface="ＭＳ ゴシック" panose="020B0609070205080204" pitchFamily="49" charset="-128"/>
              </a:rPr>
              <a:t>bool </a:t>
            </a:r>
            <a:r>
              <a:rPr lang="en-US" altLang="ja-JP" sz="1400" dirty="0" err="1">
                <a:latin typeface="ＭＳ ゴシック" panose="020B0609070205080204" pitchFamily="49" charset="-128"/>
                <a:ea typeface="ＭＳ ゴシック" panose="020B0609070205080204" pitchFamily="49" charset="-128"/>
              </a:rPr>
              <a:t>MobileRobotDriveController</a:t>
            </a:r>
            <a:r>
              <a:rPr lang="en-US" altLang="ja-JP" sz="1400" dirty="0">
                <a:latin typeface="ＭＳ ゴシック" panose="020B0609070205080204" pitchFamily="49" charset="-128"/>
                <a:ea typeface="ＭＳ ゴシック" panose="020B0609070205080204" pitchFamily="49" charset="-128"/>
              </a:rPr>
              <a:t>::initialize(</a:t>
            </a:r>
            <a:r>
              <a:rPr lang="en-US" altLang="ja-JP" sz="1400" dirty="0" err="1">
                <a:latin typeface="ＭＳ ゴシック" panose="020B0609070205080204" pitchFamily="49" charset="-128"/>
                <a:ea typeface="ＭＳ ゴシック" panose="020B0609070205080204" pitchFamily="49" charset="-128"/>
              </a:rPr>
              <a:t>cnoid</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SimpleControllerIO</a:t>
            </a:r>
            <a:r>
              <a:rPr lang="en-US" altLang="ja-JP" sz="1400" dirty="0">
                <a:latin typeface="ＭＳ ゴシック" panose="020B0609070205080204" pitchFamily="49" charset="-128"/>
                <a:ea typeface="ＭＳ ゴシック" panose="020B0609070205080204" pitchFamily="49" charset="-128"/>
              </a:rPr>
              <a:t>* io)</a:t>
            </a:r>
          </a:p>
          <a:p>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auto body = io-&gt;body();</a:t>
            </a:r>
          </a:p>
          <a:p>
            <a:r>
              <a:rPr lang="ja-JP" altLang="en-US" sz="1400" dirty="0">
                <a:latin typeface="ＭＳ ゴシック" panose="020B0609070205080204" pitchFamily="49" charset="-128"/>
                <a:ea typeface="ＭＳ ゴシック" panose="020B0609070205080204" pitchFamily="49" charset="-128"/>
              </a:rPr>
              <a:t>   </a:t>
            </a:r>
            <a:r>
              <a:rPr lang="en-US" altLang="ja-JP" sz="1400" dirty="0">
                <a:latin typeface="ＭＳ ゴシック" panose="020B0609070205080204" pitchFamily="49" charset="-128"/>
                <a:ea typeface="ＭＳ ゴシック" panose="020B0609070205080204" pitchFamily="49" charset="-128"/>
              </a:rPr>
              <a:t> wheels[0] = body-&gt;joint("</a:t>
            </a:r>
            <a:r>
              <a:rPr lang="en-US" altLang="ja-JP" sz="1400" dirty="0" err="1">
                <a:latin typeface="ＭＳ ゴシック" panose="020B0609070205080204" pitchFamily="49" charset="-128"/>
                <a:ea typeface="ＭＳ ゴシック" panose="020B0609070205080204" pitchFamily="49" charset="-128"/>
              </a:rPr>
              <a:t>LeftWheel</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wheels[1] = body-&gt;joint("</a:t>
            </a:r>
            <a:r>
              <a:rPr lang="en-US" altLang="ja-JP" sz="1400" dirty="0" err="1">
                <a:latin typeface="ＭＳ ゴシック" panose="020B0609070205080204" pitchFamily="49" charset="-128"/>
                <a:ea typeface="ＭＳ ゴシック" panose="020B0609070205080204" pitchFamily="49" charset="-128"/>
              </a:rPr>
              <a:t>RightWheel</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for(int </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=0; </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 &lt; 2; ++</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auto wheel = wheels[</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wheel-&gt;</a:t>
            </a:r>
            <a:r>
              <a:rPr lang="en-US" altLang="ja-JP" sz="1400" dirty="0" err="1">
                <a:latin typeface="ＭＳ ゴシック" panose="020B0609070205080204" pitchFamily="49" charset="-128"/>
                <a:ea typeface="ＭＳ ゴシック" panose="020B0609070205080204" pitchFamily="49" charset="-128"/>
              </a:rPr>
              <a:t>setActuationMode</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JointTorque</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io-&gt;</a:t>
            </a:r>
            <a:r>
              <a:rPr lang="en-US" altLang="ja-JP" sz="1400" dirty="0" err="1">
                <a:latin typeface="ＭＳ ゴシック" panose="020B0609070205080204" pitchFamily="49" charset="-128"/>
                <a:ea typeface="ＭＳ ゴシック" panose="020B0609070205080204" pitchFamily="49" charset="-128"/>
              </a:rPr>
              <a:t>enableInput</a:t>
            </a:r>
            <a:r>
              <a:rPr lang="en-US" altLang="ja-JP" sz="1400" dirty="0">
                <a:latin typeface="ＭＳ ゴシック" panose="020B0609070205080204" pitchFamily="49" charset="-128"/>
                <a:ea typeface="ＭＳ ゴシック" panose="020B0609070205080204" pitchFamily="49" charset="-128"/>
              </a:rPr>
              <a:t>(wheel, </a:t>
            </a:r>
            <a:r>
              <a:rPr lang="en-US" altLang="ja-JP" sz="1400" dirty="0" err="1">
                <a:latin typeface="ＭＳ ゴシック" panose="020B0609070205080204" pitchFamily="49" charset="-128"/>
                <a:ea typeface="ＭＳ ゴシック" panose="020B0609070205080204" pitchFamily="49" charset="-128"/>
              </a:rPr>
              <a:t>JointVelocity</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io-&gt;</a:t>
            </a:r>
            <a:r>
              <a:rPr lang="en-US" altLang="ja-JP" sz="1400" dirty="0" err="1">
                <a:latin typeface="ＭＳ ゴシック" panose="020B0609070205080204" pitchFamily="49" charset="-128"/>
                <a:ea typeface="ＭＳ ゴシック" panose="020B0609070205080204" pitchFamily="49" charset="-128"/>
              </a:rPr>
              <a:t>enableOutput</a:t>
            </a:r>
            <a:r>
              <a:rPr lang="en-US" altLang="ja-JP" sz="1400" dirty="0">
                <a:latin typeface="ＭＳ ゴシック" panose="020B0609070205080204" pitchFamily="49" charset="-128"/>
                <a:ea typeface="ＭＳ ゴシック" panose="020B0609070205080204" pitchFamily="49" charset="-128"/>
              </a:rPr>
              <a:t>(wheel, </a:t>
            </a:r>
            <a:r>
              <a:rPr lang="en-US" altLang="ja-JP" sz="1400" dirty="0" err="1">
                <a:latin typeface="ＭＳ ゴシック" panose="020B0609070205080204" pitchFamily="49" charset="-128"/>
                <a:ea typeface="ＭＳ ゴシック" panose="020B0609070205080204" pitchFamily="49" charset="-128"/>
              </a:rPr>
              <a:t>JointTorque</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return true;</a:t>
            </a:r>
          </a:p>
          <a:p>
            <a:r>
              <a:rPr lang="en-US" altLang="ja-JP" sz="1400" dirty="0">
                <a:latin typeface="ＭＳ ゴシック" panose="020B0609070205080204" pitchFamily="49" charset="-128"/>
                <a:ea typeface="ＭＳ ゴシック" panose="020B0609070205080204" pitchFamily="49" charset="-128"/>
              </a:rPr>
              <a:t>}</a:t>
            </a:r>
          </a:p>
          <a:p>
            <a:endParaRPr lang="en-US" altLang="ja-JP" sz="1400" dirty="0">
              <a:latin typeface="ＭＳ ゴシック" panose="020B0609070205080204" pitchFamily="49" charset="-128"/>
              <a:ea typeface="ＭＳ ゴシック" panose="020B0609070205080204" pitchFamily="49" charset="-128"/>
            </a:endParaRP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a:xfrm>
            <a:off x="628650" y="228845"/>
            <a:ext cx="7886700" cy="729516"/>
          </a:xfrm>
        </p:spPr>
        <p:txBody>
          <a:bodyPr>
            <a:normAutofit/>
          </a:bodyPr>
          <a:lstStyle/>
          <a:p>
            <a:r>
              <a:rPr lang="ja-JP" altLang="en-US" sz="3200" dirty="0"/>
              <a:t>ソース解説 </a:t>
            </a:r>
            <a:r>
              <a:rPr lang="en-US" altLang="ja-JP" sz="3200" dirty="0"/>
              <a:t>(3/4)</a:t>
            </a:r>
            <a:endParaRPr lang="ja-JP" altLang="en-US" sz="3200" dirty="0"/>
          </a:p>
        </p:txBody>
      </p:sp>
      <p:sp>
        <p:nvSpPr>
          <p:cNvPr id="2" name="テキスト ボックス 1">
            <a:extLst>
              <a:ext uri="{FF2B5EF4-FFF2-40B4-BE49-F238E27FC236}">
                <a16:creationId xmlns:a16="http://schemas.microsoft.com/office/drawing/2014/main" id="{684A023D-9183-946B-87D8-F1C13C3FD65D}"/>
              </a:ext>
            </a:extLst>
          </p:cNvPr>
          <p:cNvSpPr txBox="1"/>
          <p:nvPr/>
        </p:nvSpPr>
        <p:spPr>
          <a:xfrm>
            <a:off x="4953200" y="2806178"/>
            <a:ext cx="2954655" cy="461665"/>
          </a:xfrm>
          <a:prstGeom prst="rect">
            <a:avLst/>
          </a:prstGeom>
          <a:noFill/>
        </p:spPr>
        <p:txBody>
          <a:bodyPr wrap="none" rtlCol="0">
            <a:spAutoFit/>
          </a:bodyPr>
          <a:lstStyle/>
          <a:p>
            <a:r>
              <a:rPr lang="ja-JP" altLang="en-US" sz="1200" b="1" dirty="0">
                <a:solidFill>
                  <a:srgbClr val="FF0000"/>
                </a:solidFill>
              </a:rPr>
              <a:t>速度制御をするため、現在速度の入力も</a:t>
            </a:r>
            <a:endParaRPr lang="en-US" altLang="ja-JP" sz="1200" b="1" dirty="0">
              <a:solidFill>
                <a:srgbClr val="FF0000"/>
              </a:solidFill>
            </a:endParaRPr>
          </a:p>
          <a:p>
            <a:r>
              <a:rPr lang="ja-JP" altLang="en-US" sz="1200" b="1" dirty="0">
                <a:solidFill>
                  <a:srgbClr val="FF0000"/>
                </a:solidFill>
              </a:rPr>
              <a:t>有効化する</a:t>
            </a:r>
            <a:endParaRPr lang="en-US" altLang="ja-JP" sz="1200" b="1" dirty="0">
              <a:solidFill>
                <a:srgbClr val="FF0000"/>
              </a:solidFill>
            </a:endParaRPr>
          </a:p>
        </p:txBody>
      </p:sp>
    </p:spTree>
    <p:extLst>
      <p:ext uri="{BB962C8B-B14F-4D97-AF65-F5344CB8AC3E}">
        <p14:creationId xmlns:p14="http://schemas.microsoft.com/office/powerpoint/2010/main" val="9040027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38553" y="1176101"/>
            <a:ext cx="7394331" cy="4838333"/>
          </a:xfrm>
          <a:prstGeom prst="rect">
            <a:avLst/>
          </a:prstGeom>
          <a:noFill/>
          <a:ln>
            <a:solidFill>
              <a:schemeClr val="tx1"/>
            </a:solidFill>
          </a:ln>
        </p:spPr>
        <p:txBody>
          <a:bodyPr wrap="square" rtlCol="0">
            <a:noAutofit/>
          </a:bodyPr>
          <a:lstStyle/>
          <a:p>
            <a:r>
              <a:rPr lang="en-US" altLang="ja-JP" sz="1400" dirty="0">
                <a:latin typeface="ＭＳ ゴシック" panose="020B0609070205080204" pitchFamily="49" charset="-128"/>
                <a:ea typeface="ＭＳ ゴシック" panose="020B0609070205080204" pitchFamily="49" charset="-128"/>
              </a:rPr>
              <a:t>bool </a:t>
            </a:r>
            <a:r>
              <a:rPr lang="en-US" altLang="ja-JP" sz="1400" dirty="0" err="1">
                <a:latin typeface="ＭＳ ゴシック" panose="020B0609070205080204" pitchFamily="49" charset="-128"/>
                <a:ea typeface="ＭＳ ゴシック" panose="020B0609070205080204" pitchFamily="49" charset="-128"/>
              </a:rPr>
              <a:t>MobileRobotDriveController</a:t>
            </a:r>
            <a:r>
              <a:rPr lang="en-US" altLang="ja-JP" sz="1400" dirty="0">
                <a:latin typeface="ＭＳ ゴシック" panose="020B0609070205080204" pitchFamily="49" charset="-128"/>
                <a:ea typeface="ＭＳ ゴシック" panose="020B0609070205080204" pitchFamily="49" charset="-128"/>
              </a:rPr>
              <a:t>::control()</a:t>
            </a:r>
          </a:p>
          <a:p>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constexpr</a:t>
            </a:r>
            <a:r>
              <a:rPr lang="en-US" altLang="ja-JP" sz="1400" dirty="0">
                <a:latin typeface="ＭＳ ゴシック" panose="020B0609070205080204" pitchFamily="49" charset="-128"/>
                <a:ea typeface="ＭＳ ゴシック" panose="020B0609070205080204" pitchFamily="49" charset="-128"/>
              </a:rPr>
              <a:t> double </a:t>
            </a:r>
            <a:r>
              <a:rPr lang="en-US" altLang="ja-JP" sz="1400" dirty="0" err="1">
                <a:latin typeface="ＭＳ ゴシック" panose="020B0609070205080204" pitchFamily="49" charset="-128"/>
                <a:ea typeface="ＭＳ ゴシック" panose="020B0609070205080204" pitchFamily="49" charset="-128"/>
              </a:rPr>
              <a:t>wheelRadius</a:t>
            </a:r>
            <a:r>
              <a:rPr lang="en-US" altLang="ja-JP" sz="1400" dirty="0">
                <a:latin typeface="ＭＳ ゴシック" panose="020B0609070205080204" pitchFamily="49" charset="-128"/>
                <a:ea typeface="ＭＳ ゴシック" panose="020B0609070205080204" pitchFamily="49" charset="-128"/>
              </a:rPr>
              <a:t> = 0.076;</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constexpr</a:t>
            </a:r>
            <a:r>
              <a:rPr lang="en-US" altLang="ja-JP" sz="1400" dirty="0">
                <a:latin typeface="ＭＳ ゴシック" panose="020B0609070205080204" pitchFamily="49" charset="-128"/>
                <a:ea typeface="ＭＳ ゴシック" panose="020B0609070205080204" pitchFamily="49" charset="-128"/>
              </a:rPr>
              <a:t> double </a:t>
            </a:r>
            <a:r>
              <a:rPr lang="en-US" altLang="ja-JP" sz="1400" dirty="0" err="1">
                <a:latin typeface="ＭＳ ゴシック" panose="020B0609070205080204" pitchFamily="49" charset="-128"/>
                <a:ea typeface="ＭＳ ゴシック" panose="020B0609070205080204" pitchFamily="49" charset="-128"/>
              </a:rPr>
              <a:t>halfAxleWidth</a:t>
            </a:r>
            <a:r>
              <a:rPr lang="en-US" altLang="ja-JP" sz="1400" dirty="0">
                <a:latin typeface="ＭＳ ゴシック" panose="020B0609070205080204" pitchFamily="49" charset="-128"/>
                <a:ea typeface="ＭＳ ゴシック" panose="020B0609070205080204" pitchFamily="49" charset="-128"/>
              </a:rPr>
              <a:t> = 0.145;</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constexpr</a:t>
            </a:r>
            <a:r>
              <a:rPr lang="en-US" altLang="ja-JP" sz="1400" dirty="0">
                <a:latin typeface="ＭＳ ゴシック" panose="020B0609070205080204" pitchFamily="49" charset="-128"/>
                <a:ea typeface="ＭＳ ゴシック" panose="020B0609070205080204" pitchFamily="49" charset="-128"/>
              </a:rPr>
              <a:t> double </a:t>
            </a:r>
            <a:r>
              <a:rPr lang="en-US" altLang="ja-JP" sz="1400" dirty="0" err="1">
                <a:latin typeface="ＭＳ ゴシック" panose="020B0609070205080204" pitchFamily="49" charset="-128"/>
                <a:ea typeface="ＭＳ ゴシック" panose="020B0609070205080204" pitchFamily="49" charset="-128"/>
              </a:rPr>
              <a:t>kd</a:t>
            </a:r>
            <a:r>
              <a:rPr lang="en-US" altLang="ja-JP" sz="1400" dirty="0">
                <a:latin typeface="ＭＳ ゴシック" panose="020B0609070205080204" pitchFamily="49" charset="-128"/>
                <a:ea typeface="ＭＳ ゴシック" panose="020B0609070205080204" pitchFamily="49" charset="-128"/>
              </a:rPr>
              <a:t> = 0.5;</a:t>
            </a:r>
          </a:p>
          <a:p>
            <a:r>
              <a:rPr lang="en-US" altLang="ja-JP" sz="1400" dirty="0">
                <a:latin typeface="ＭＳ ゴシック" panose="020B0609070205080204" pitchFamily="49" charset="-128"/>
                <a:ea typeface="ＭＳ ゴシック" panose="020B0609070205080204" pitchFamily="49" charset="-128"/>
              </a:rPr>
              <a:t>    double </a:t>
            </a:r>
            <a:r>
              <a:rPr lang="en-US" altLang="ja-JP" sz="1400" dirty="0" err="1">
                <a:latin typeface="ＭＳ ゴシック" panose="020B0609070205080204" pitchFamily="49" charset="-128"/>
                <a:ea typeface="ＭＳ ゴシック" panose="020B0609070205080204" pitchFamily="49" charset="-128"/>
              </a:rPr>
              <a:t>dq_target</a:t>
            </a:r>
            <a:r>
              <a:rPr lang="en-US" altLang="ja-JP" sz="1400" dirty="0">
                <a:latin typeface="ＭＳ ゴシック" panose="020B0609070205080204" pitchFamily="49" charset="-128"/>
                <a:ea typeface="ＭＳ ゴシック" panose="020B0609070205080204" pitchFamily="49" charset="-128"/>
              </a:rPr>
              <a:t>[2];</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executor-&gt;</a:t>
            </a:r>
            <a:r>
              <a:rPr lang="en-US" altLang="ja-JP" sz="1400" dirty="0" err="1">
                <a:latin typeface="ＭＳ ゴシック" panose="020B0609070205080204" pitchFamily="49" charset="-128"/>
                <a:ea typeface="ＭＳ ゴシック" panose="020B0609070205080204" pitchFamily="49" charset="-128"/>
              </a:rPr>
              <a:t>spin_some</a:t>
            </a:r>
            <a:r>
              <a:rPr lang="en-US" altLang="ja-JP" sz="1400" dirty="0">
                <a:latin typeface="ＭＳ ゴシック" panose="020B0609070205080204" pitchFamily="49" charset="-128"/>
                <a:ea typeface="ＭＳ ゴシック" panose="020B0609070205080204" pitchFamily="49" charset="-128"/>
              </a:rPr>
              <a:t>();</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double </a:t>
            </a:r>
            <a:r>
              <a:rPr lang="en-US" altLang="ja-JP" sz="1400" dirty="0" err="1">
                <a:latin typeface="ＭＳ ゴシック" panose="020B0609070205080204" pitchFamily="49" charset="-128"/>
                <a:ea typeface="ＭＳ ゴシック" panose="020B0609070205080204" pitchFamily="49" charset="-128"/>
              </a:rPr>
              <a:t>dq_x</a:t>
            </a:r>
            <a:r>
              <a:rPr lang="en-US" altLang="ja-JP" sz="1400" dirty="0">
                <a:latin typeface="ＭＳ ゴシック" panose="020B0609070205080204" pitchFamily="49" charset="-128"/>
                <a:ea typeface="ＭＳ ゴシック" panose="020B0609070205080204" pitchFamily="49" charset="-128"/>
              </a:rPr>
              <a:t> = </a:t>
            </a:r>
            <a:r>
              <a:rPr lang="en-US" altLang="ja-JP" sz="1400" dirty="0" err="1">
                <a:latin typeface="ＭＳ ゴシック" panose="020B0609070205080204" pitchFamily="49" charset="-128"/>
                <a:ea typeface="ＭＳ ゴシック" panose="020B0609070205080204" pitchFamily="49" charset="-128"/>
              </a:rPr>
              <a:t>command.linear.x</a:t>
            </a:r>
            <a:r>
              <a:rPr lang="en-US" altLang="ja-JP" sz="1400" dirty="0">
                <a:latin typeface="ＭＳ ゴシック" panose="020B0609070205080204" pitchFamily="49" charset="-128"/>
                <a:ea typeface="ＭＳ ゴシック" panose="020B0609070205080204" pitchFamily="49" charset="-128"/>
              </a:rPr>
              <a:t> / </a:t>
            </a:r>
            <a:r>
              <a:rPr lang="en-US" altLang="ja-JP" sz="1400" dirty="0" err="1">
                <a:latin typeface="ＭＳ ゴシック" panose="020B0609070205080204" pitchFamily="49" charset="-128"/>
                <a:ea typeface="ＭＳ ゴシック" panose="020B0609070205080204" pitchFamily="49" charset="-128"/>
              </a:rPr>
              <a:t>wheelRadius</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double </a:t>
            </a:r>
            <a:r>
              <a:rPr lang="en-US" altLang="ja-JP" sz="1400" dirty="0" err="1">
                <a:latin typeface="ＭＳ ゴシック" panose="020B0609070205080204" pitchFamily="49" charset="-128"/>
                <a:ea typeface="ＭＳ ゴシック" panose="020B0609070205080204" pitchFamily="49" charset="-128"/>
              </a:rPr>
              <a:t>dq_yaw</a:t>
            </a:r>
            <a:r>
              <a:rPr lang="en-US" altLang="ja-JP" sz="1400" dirty="0">
                <a:latin typeface="ＭＳ ゴシック" panose="020B0609070205080204" pitchFamily="49" charset="-128"/>
                <a:ea typeface="ＭＳ ゴシック" panose="020B0609070205080204" pitchFamily="49" charset="-128"/>
              </a:rPr>
              <a:t> = </a:t>
            </a:r>
            <a:r>
              <a:rPr lang="en-US" altLang="ja-JP" sz="1400" dirty="0" err="1">
                <a:latin typeface="ＭＳ ゴシック" panose="020B0609070205080204" pitchFamily="49" charset="-128"/>
                <a:ea typeface="ＭＳ ゴシック" panose="020B0609070205080204" pitchFamily="49" charset="-128"/>
              </a:rPr>
              <a:t>command.angular.z</a:t>
            </a:r>
            <a:r>
              <a:rPr lang="en-US" altLang="ja-JP" sz="1400" dirty="0">
                <a:latin typeface="ＭＳ ゴシック" panose="020B0609070205080204" pitchFamily="49" charset="-128"/>
                <a:ea typeface="ＭＳ ゴシック" panose="020B0609070205080204" pitchFamily="49" charset="-128"/>
              </a:rPr>
              <a:t> * </a:t>
            </a:r>
            <a:r>
              <a:rPr lang="en-US" altLang="ja-JP" sz="1400" dirty="0" err="1">
                <a:latin typeface="ＭＳ ゴシック" panose="020B0609070205080204" pitchFamily="49" charset="-128"/>
                <a:ea typeface="ＭＳ ゴシック" panose="020B0609070205080204" pitchFamily="49" charset="-128"/>
              </a:rPr>
              <a:t>halfAxleWidth</a:t>
            </a:r>
            <a:r>
              <a:rPr lang="en-US" altLang="ja-JP" sz="1400" dirty="0">
                <a:latin typeface="ＭＳ ゴシック" panose="020B0609070205080204" pitchFamily="49" charset="-128"/>
                <a:ea typeface="ＭＳ ゴシック" panose="020B0609070205080204" pitchFamily="49" charset="-128"/>
              </a:rPr>
              <a:t> / </a:t>
            </a:r>
            <a:r>
              <a:rPr lang="en-US" altLang="ja-JP" sz="1400" dirty="0" err="1">
                <a:latin typeface="ＭＳ ゴシック" panose="020B0609070205080204" pitchFamily="49" charset="-128"/>
                <a:ea typeface="ＭＳ ゴシック" panose="020B0609070205080204" pitchFamily="49" charset="-128"/>
              </a:rPr>
              <a:t>wheelRadius</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dq_target</a:t>
            </a:r>
            <a:r>
              <a:rPr lang="en-US" altLang="ja-JP" sz="1400" dirty="0">
                <a:latin typeface="ＭＳ ゴシック" panose="020B0609070205080204" pitchFamily="49" charset="-128"/>
                <a:ea typeface="ＭＳ ゴシック" panose="020B0609070205080204" pitchFamily="49" charset="-128"/>
              </a:rPr>
              <a:t>[0] = </a:t>
            </a:r>
            <a:r>
              <a:rPr lang="en-US" altLang="ja-JP" sz="1400" dirty="0" err="1">
                <a:latin typeface="ＭＳ ゴシック" panose="020B0609070205080204" pitchFamily="49" charset="-128"/>
                <a:ea typeface="ＭＳ ゴシック" panose="020B0609070205080204" pitchFamily="49" charset="-128"/>
              </a:rPr>
              <a:t>dq_x</a:t>
            </a:r>
            <a:r>
              <a:rPr lang="en-US" altLang="ja-JP" sz="1400" dirty="0">
                <a:latin typeface="ＭＳ ゴシック" panose="020B0609070205080204" pitchFamily="49" charset="-128"/>
                <a:ea typeface="ＭＳ ゴシック" panose="020B0609070205080204" pitchFamily="49" charset="-128"/>
              </a:rPr>
              <a:t> - </a:t>
            </a:r>
            <a:r>
              <a:rPr lang="en-US" altLang="ja-JP" sz="1400" dirty="0" err="1">
                <a:latin typeface="ＭＳ ゴシック" panose="020B0609070205080204" pitchFamily="49" charset="-128"/>
                <a:ea typeface="ＭＳ ゴシック" panose="020B0609070205080204" pitchFamily="49" charset="-128"/>
              </a:rPr>
              <a:t>dq_yaw</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dq_target</a:t>
            </a:r>
            <a:r>
              <a:rPr lang="en-US" altLang="ja-JP" sz="1400" dirty="0">
                <a:latin typeface="ＭＳ ゴシック" panose="020B0609070205080204" pitchFamily="49" charset="-128"/>
                <a:ea typeface="ＭＳ ゴシック" panose="020B0609070205080204" pitchFamily="49" charset="-128"/>
              </a:rPr>
              <a:t>[1] = </a:t>
            </a:r>
            <a:r>
              <a:rPr lang="en-US" altLang="ja-JP" sz="1400" dirty="0" err="1">
                <a:latin typeface="ＭＳ ゴシック" panose="020B0609070205080204" pitchFamily="49" charset="-128"/>
                <a:ea typeface="ＭＳ ゴシック" panose="020B0609070205080204" pitchFamily="49" charset="-128"/>
              </a:rPr>
              <a:t>dq_x</a:t>
            </a:r>
            <a:r>
              <a:rPr lang="en-US" altLang="ja-JP" sz="1400" dirty="0">
                <a:latin typeface="ＭＳ ゴシック" panose="020B0609070205080204" pitchFamily="49" charset="-128"/>
                <a:ea typeface="ＭＳ ゴシック" panose="020B0609070205080204" pitchFamily="49" charset="-128"/>
              </a:rPr>
              <a:t> + </a:t>
            </a:r>
            <a:r>
              <a:rPr lang="en-US" altLang="ja-JP" sz="1400" dirty="0" err="1">
                <a:latin typeface="ＭＳ ゴシック" panose="020B0609070205080204" pitchFamily="49" charset="-128"/>
                <a:ea typeface="ＭＳ ゴシック" panose="020B0609070205080204" pitchFamily="49" charset="-128"/>
              </a:rPr>
              <a:t>dq_yaw</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for(int </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=0; </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 &lt; 2; ++</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auto wheel = wheels[</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wheel-&gt;u() = </a:t>
            </a:r>
            <a:r>
              <a:rPr lang="en-US" altLang="ja-JP" sz="1400" dirty="0" err="1">
                <a:latin typeface="ＭＳ ゴシック" panose="020B0609070205080204" pitchFamily="49" charset="-128"/>
                <a:ea typeface="ＭＳ ゴシック" panose="020B0609070205080204" pitchFamily="49" charset="-128"/>
              </a:rPr>
              <a:t>kd</a:t>
            </a:r>
            <a:r>
              <a:rPr lang="en-US" altLang="ja-JP" sz="1400" dirty="0">
                <a:latin typeface="ＭＳ ゴシック" panose="020B0609070205080204" pitchFamily="49" charset="-128"/>
                <a:ea typeface="ＭＳ ゴシック" panose="020B0609070205080204" pitchFamily="49" charset="-128"/>
              </a:rPr>
              <a:t> * (</a:t>
            </a:r>
            <a:r>
              <a:rPr lang="en-US" altLang="ja-JP" sz="1400" dirty="0" err="1">
                <a:latin typeface="ＭＳ ゴシック" panose="020B0609070205080204" pitchFamily="49" charset="-128"/>
                <a:ea typeface="ＭＳ ゴシック" panose="020B0609070205080204" pitchFamily="49" charset="-128"/>
              </a:rPr>
              <a:t>dq_target</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 - wheel-&gt;</a:t>
            </a:r>
            <a:r>
              <a:rPr lang="en-US" altLang="ja-JP" sz="1400" dirty="0" err="1">
                <a:latin typeface="ＭＳ ゴシック" panose="020B0609070205080204" pitchFamily="49" charset="-128"/>
                <a:ea typeface="ＭＳ ゴシック" panose="020B0609070205080204" pitchFamily="49" charset="-128"/>
              </a:rPr>
              <a:t>dq</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return true;</a:t>
            </a:r>
          </a:p>
          <a:p>
            <a:r>
              <a:rPr lang="en-US" altLang="ja-JP" sz="1400" dirty="0">
                <a:latin typeface="ＭＳ ゴシック" panose="020B0609070205080204" pitchFamily="49" charset="-128"/>
                <a:ea typeface="ＭＳ ゴシック" panose="020B0609070205080204" pitchFamily="49" charset="-128"/>
              </a:rPr>
              <a:t>}</a:t>
            </a: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a:xfrm>
            <a:off x="628650" y="228845"/>
            <a:ext cx="7886700" cy="729516"/>
          </a:xfrm>
        </p:spPr>
        <p:txBody>
          <a:bodyPr>
            <a:normAutofit/>
          </a:bodyPr>
          <a:lstStyle/>
          <a:p>
            <a:r>
              <a:rPr lang="ja-JP" altLang="en-US" sz="3200" dirty="0"/>
              <a:t>ソース解説 </a:t>
            </a:r>
            <a:r>
              <a:rPr lang="en-US" altLang="ja-JP" sz="3200" dirty="0"/>
              <a:t>(4/4)</a:t>
            </a:r>
            <a:endParaRPr lang="ja-JP" altLang="en-US" sz="3200" dirty="0"/>
          </a:p>
        </p:txBody>
      </p:sp>
      <p:sp>
        <p:nvSpPr>
          <p:cNvPr id="2" name="テキスト ボックス 1">
            <a:extLst>
              <a:ext uri="{FF2B5EF4-FFF2-40B4-BE49-F238E27FC236}">
                <a16:creationId xmlns:a16="http://schemas.microsoft.com/office/drawing/2014/main" id="{D1E30346-CB2D-9EFC-C379-470C8FDA8AC8}"/>
              </a:ext>
            </a:extLst>
          </p:cNvPr>
          <p:cNvSpPr txBox="1"/>
          <p:nvPr/>
        </p:nvSpPr>
        <p:spPr>
          <a:xfrm>
            <a:off x="4809310" y="1613280"/>
            <a:ext cx="2339102" cy="276999"/>
          </a:xfrm>
          <a:prstGeom prst="rect">
            <a:avLst/>
          </a:prstGeom>
          <a:noFill/>
        </p:spPr>
        <p:txBody>
          <a:bodyPr wrap="none" rtlCol="0">
            <a:spAutoFit/>
          </a:bodyPr>
          <a:lstStyle/>
          <a:p>
            <a:r>
              <a:rPr lang="ja-JP" altLang="en-US" sz="1200" b="1" dirty="0">
                <a:solidFill>
                  <a:srgbClr val="FF0000"/>
                </a:solidFill>
              </a:rPr>
              <a:t>車輪の半径。速度の算出に利用</a:t>
            </a:r>
            <a:endParaRPr lang="en-US" altLang="ja-JP" sz="1200" b="1" dirty="0">
              <a:solidFill>
                <a:srgbClr val="FF0000"/>
              </a:solidFill>
            </a:endParaRPr>
          </a:p>
        </p:txBody>
      </p:sp>
      <p:sp>
        <p:nvSpPr>
          <p:cNvPr id="3" name="テキスト ボックス 2">
            <a:extLst>
              <a:ext uri="{FF2B5EF4-FFF2-40B4-BE49-F238E27FC236}">
                <a16:creationId xmlns:a16="http://schemas.microsoft.com/office/drawing/2014/main" id="{96CAD83D-299A-A778-6400-2D423219461C}"/>
              </a:ext>
            </a:extLst>
          </p:cNvPr>
          <p:cNvSpPr txBox="1"/>
          <p:nvPr/>
        </p:nvSpPr>
        <p:spPr>
          <a:xfrm>
            <a:off x="4809310" y="1835301"/>
            <a:ext cx="2954655" cy="276999"/>
          </a:xfrm>
          <a:prstGeom prst="rect">
            <a:avLst/>
          </a:prstGeom>
          <a:noFill/>
        </p:spPr>
        <p:txBody>
          <a:bodyPr wrap="none" rtlCol="0">
            <a:spAutoFit/>
          </a:bodyPr>
          <a:lstStyle/>
          <a:p>
            <a:r>
              <a:rPr lang="ja-JP" altLang="en-US" sz="1200" b="1" dirty="0">
                <a:solidFill>
                  <a:srgbClr val="FF0000"/>
                </a:solidFill>
              </a:rPr>
              <a:t>車軸の長さの半分。角速度の算出に利用</a:t>
            </a:r>
            <a:endParaRPr lang="en-US" altLang="ja-JP" sz="1200" b="1" dirty="0">
              <a:solidFill>
                <a:srgbClr val="FF0000"/>
              </a:solidFill>
            </a:endParaRPr>
          </a:p>
        </p:txBody>
      </p:sp>
      <p:sp>
        <p:nvSpPr>
          <p:cNvPr id="6" name="テキスト ボックス 5">
            <a:extLst>
              <a:ext uri="{FF2B5EF4-FFF2-40B4-BE49-F238E27FC236}">
                <a16:creationId xmlns:a16="http://schemas.microsoft.com/office/drawing/2014/main" id="{134D3A91-00F4-9749-DD42-2AB103955AB4}"/>
              </a:ext>
            </a:extLst>
          </p:cNvPr>
          <p:cNvSpPr txBox="1"/>
          <p:nvPr/>
        </p:nvSpPr>
        <p:spPr>
          <a:xfrm>
            <a:off x="4809310" y="2056958"/>
            <a:ext cx="2031325" cy="276999"/>
          </a:xfrm>
          <a:prstGeom prst="rect">
            <a:avLst/>
          </a:prstGeom>
          <a:noFill/>
        </p:spPr>
        <p:txBody>
          <a:bodyPr wrap="none" rtlCol="0">
            <a:spAutoFit/>
          </a:bodyPr>
          <a:lstStyle/>
          <a:p>
            <a:r>
              <a:rPr lang="ja-JP" altLang="en-US" sz="1200" b="1" dirty="0">
                <a:solidFill>
                  <a:srgbClr val="FF0000"/>
                </a:solidFill>
              </a:rPr>
              <a:t>速度差分に対するゲイン値</a:t>
            </a:r>
            <a:endParaRPr lang="en-US" altLang="ja-JP" sz="1200" b="1" dirty="0">
              <a:solidFill>
                <a:srgbClr val="FF0000"/>
              </a:solidFill>
            </a:endParaRPr>
          </a:p>
        </p:txBody>
      </p:sp>
      <p:sp>
        <p:nvSpPr>
          <p:cNvPr id="7" name="テキスト ボックス 6">
            <a:extLst>
              <a:ext uri="{FF2B5EF4-FFF2-40B4-BE49-F238E27FC236}">
                <a16:creationId xmlns:a16="http://schemas.microsoft.com/office/drawing/2014/main" id="{5B1B3A8F-B833-A430-7BCB-A1EDBE04BA13}"/>
              </a:ext>
            </a:extLst>
          </p:cNvPr>
          <p:cNvSpPr txBox="1"/>
          <p:nvPr/>
        </p:nvSpPr>
        <p:spPr>
          <a:xfrm>
            <a:off x="4809310" y="2283621"/>
            <a:ext cx="954107" cy="276999"/>
          </a:xfrm>
          <a:prstGeom prst="rect">
            <a:avLst/>
          </a:prstGeom>
          <a:noFill/>
        </p:spPr>
        <p:txBody>
          <a:bodyPr wrap="none" rtlCol="0">
            <a:spAutoFit/>
          </a:bodyPr>
          <a:lstStyle/>
          <a:p>
            <a:r>
              <a:rPr lang="ja-JP" altLang="en-US" sz="1200" b="1" dirty="0">
                <a:solidFill>
                  <a:srgbClr val="FF0000"/>
                </a:solidFill>
              </a:rPr>
              <a:t>速度目標値</a:t>
            </a:r>
            <a:endParaRPr lang="en-US" altLang="ja-JP" sz="1200" b="1" dirty="0">
              <a:solidFill>
                <a:srgbClr val="FF0000"/>
              </a:solidFill>
            </a:endParaRPr>
          </a:p>
        </p:txBody>
      </p:sp>
      <p:sp>
        <p:nvSpPr>
          <p:cNvPr id="8" name="テキスト ボックス 7">
            <a:extLst>
              <a:ext uri="{FF2B5EF4-FFF2-40B4-BE49-F238E27FC236}">
                <a16:creationId xmlns:a16="http://schemas.microsoft.com/office/drawing/2014/main" id="{FA768541-31E6-375E-309B-E991A8F07F35}"/>
              </a:ext>
            </a:extLst>
          </p:cNvPr>
          <p:cNvSpPr txBox="1"/>
          <p:nvPr/>
        </p:nvSpPr>
        <p:spPr>
          <a:xfrm>
            <a:off x="3132911" y="2500636"/>
            <a:ext cx="5109091" cy="646331"/>
          </a:xfrm>
          <a:prstGeom prst="rect">
            <a:avLst/>
          </a:prstGeom>
          <a:noFill/>
        </p:spPr>
        <p:txBody>
          <a:bodyPr wrap="none" rtlCol="0">
            <a:spAutoFit/>
          </a:bodyPr>
          <a:lstStyle/>
          <a:p>
            <a:r>
              <a:rPr lang="en-US" altLang="ja-JP" sz="1200" b="1" dirty="0">
                <a:solidFill>
                  <a:srgbClr val="FF0000"/>
                </a:solidFill>
              </a:rPr>
              <a:t>executor</a:t>
            </a:r>
            <a:r>
              <a:rPr lang="ja-JP" altLang="en-US" sz="1200" b="1" dirty="0">
                <a:solidFill>
                  <a:srgbClr val="FF0000"/>
                </a:solidFill>
              </a:rPr>
              <a:t>の処理を回す関数。とりあえずこの制御関数の中でまわし</a:t>
            </a:r>
            <a:endParaRPr lang="en-US" altLang="ja-JP" sz="1200" b="1" dirty="0">
              <a:solidFill>
                <a:srgbClr val="FF0000"/>
              </a:solidFill>
            </a:endParaRPr>
          </a:p>
          <a:p>
            <a:r>
              <a:rPr lang="ja-JP" altLang="en-US" sz="1200" b="1" dirty="0">
                <a:solidFill>
                  <a:srgbClr val="FF0000"/>
                </a:solidFill>
              </a:rPr>
              <a:t>てみる。サブスクライブ時のコールバック関数はここで呼ばれること</a:t>
            </a:r>
            <a:endParaRPr lang="en-US" altLang="ja-JP" sz="1200" b="1" dirty="0">
              <a:solidFill>
                <a:srgbClr val="FF0000"/>
              </a:solidFill>
            </a:endParaRPr>
          </a:p>
          <a:p>
            <a:r>
              <a:rPr lang="ja-JP" altLang="en-US" sz="1200" b="1" dirty="0">
                <a:solidFill>
                  <a:srgbClr val="FF0000"/>
                </a:solidFill>
              </a:rPr>
              <a:t>になる。</a:t>
            </a:r>
            <a:endParaRPr lang="en-US" altLang="ja-JP" sz="1200" b="1" dirty="0">
              <a:solidFill>
                <a:srgbClr val="FF0000"/>
              </a:solidFill>
            </a:endParaRPr>
          </a:p>
        </p:txBody>
      </p:sp>
      <p:sp>
        <p:nvSpPr>
          <p:cNvPr id="9" name="テキスト ボックス 8">
            <a:extLst>
              <a:ext uri="{FF2B5EF4-FFF2-40B4-BE49-F238E27FC236}">
                <a16:creationId xmlns:a16="http://schemas.microsoft.com/office/drawing/2014/main" id="{17072894-8A7B-B097-815C-141F4BE922D3}"/>
              </a:ext>
            </a:extLst>
          </p:cNvPr>
          <p:cNvSpPr txBox="1"/>
          <p:nvPr/>
        </p:nvSpPr>
        <p:spPr>
          <a:xfrm>
            <a:off x="5286363" y="3121197"/>
            <a:ext cx="2339102" cy="276999"/>
          </a:xfrm>
          <a:prstGeom prst="rect">
            <a:avLst/>
          </a:prstGeom>
          <a:noFill/>
        </p:spPr>
        <p:txBody>
          <a:bodyPr wrap="none" rtlCol="0">
            <a:spAutoFit/>
          </a:bodyPr>
          <a:lstStyle/>
          <a:p>
            <a:r>
              <a:rPr lang="ja-JP" altLang="en-US" sz="1200" b="1" dirty="0">
                <a:solidFill>
                  <a:srgbClr val="FF0000"/>
                </a:solidFill>
              </a:rPr>
              <a:t>速度指令値を車軸角速度に変換</a:t>
            </a:r>
            <a:endParaRPr lang="en-US" altLang="ja-JP" sz="1200" b="1" dirty="0">
              <a:solidFill>
                <a:srgbClr val="FF0000"/>
              </a:solidFill>
            </a:endParaRPr>
          </a:p>
        </p:txBody>
      </p:sp>
      <p:sp>
        <p:nvSpPr>
          <p:cNvPr id="10" name="テキスト ボックス 9">
            <a:extLst>
              <a:ext uri="{FF2B5EF4-FFF2-40B4-BE49-F238E27FC236}">
                <a16:creationId xmlns:a16="http://schemas.microsoft.com/office/drawing/2014/main" id="{34FBD2DC-733C-330A-1D3F-1B594567E958}"/>
              </a:ext>
            </a:extLst>
          </p:cNvPr>
          <p:cNvSpPr txBox="1"/>
          <p:nvPr/>
        </p:nvSpPr>
        <p:spPr>
          <a:xfrm>
            <a:off x="6088640" y="3569044"/>
            <a:ext cx="2492990" cy="276999"/>
          </a:xfrm>
          <a:prstGeom prst="rect">
            <a:avLst/>
          </a:prstGeom>
          <a:noFill/>
        </p:spPr>
        <p:txBody>
          <a:bodyPr wrap="none" rtlCol="0">
            <a:spAutoFit/>
          </a:bodyPr>
          <a:lstStyle/>
          <a:p>
            <a:r>
              <a:rPr lang="ja-JP" altLang="en-US" sz="1200" b="1" dirty="0">
                <a:solidFill>
                  <a:srgbClr val="FF0000"/>
                </a:solidFill>
              </a:rPr>
              <a:t>角速度指令値を車軸角速度に変換</a:t>
            </a:r>
            <a:endParaRPr lang="en-US" altLang="ja-JP" sz="1200" b="1" dirty="0">
              <a:solidFill>
                <a:srgbClr val="FF0000"/>
              </a:solidFill>
            </a:endParaRPr>
          </a:p>
        </p:txBody>
      </p:sp>
      <p:sp>
        <p:nvSpPr>
          <p:cNvPr id="11" name="テキスト ボックス 10">
            <a:extLst>
              <a:ext uri="{FF2B5EF4-FFF2-40B4-BE49-F238E27FC236}">
                <a16:creationId xmlns:a16="http://schemas.microsoft.com/office/drawing/2014/main" id="{BB8DB474-FCF4-FD40-0AA2-EB52C11D2847}"/>
              </a:ext>
            </a:extLst>
          </p:cNvPr>
          <p:cNvSpPr txBox="1"/>
          <p:nvPr/>
        </p:nvSpPr>
        <p:spPr>
          <a:xfrm>
            <a:off x="3796325" y="3575586"/>
            <a:ext cx="1415772" cy="461665"/>
          </a:xfrm>
          <a:prstGeom prst="rect">
            <a:avLst/>
          </a:prstGeom>
          <a:noFill/>
        </p:spPr>
        <p:txBody>
          <a:bodyPr wrap="none" rtlCol="0">
            <a:spAutoFit/>
          </a:bodyPr>
          <a:lstStyle/>
          <a:p>
            <a:r>
              <a:rPr lang="ja-JP" altLang="en-US" sz="1200" b="1" dirty="0">
                <a:solidFill>
                  <a:srgbClr val="FF0000"/>
                </a:solidFill>
              </a:rPr>
              <a:t>車軸角速度目標値</a:t>
            </a:r>
            <a:endParaRPr lang="en-US" altLang="ja-JP" sz="1200" b="1" dirty="0">
              <a:solidFill>
                <a:srgbClr val="FF0000"/>
              </a:solidFill>
            </a:endParaRPr>
          </a:p>
          <a:p>
            <a:r>
              <a:rPr lang="ja-JP" altLang="en-US" sz="1200" b="1" dirty="0">
                <a:solidFill>
                  <a:srgbClr val="FF0000"/>
                </a:solidFill>
              </a:rPr>
              <a:t>の計算</a:t>
            </a:r>
            <a:endParaRPr lang="en-US" altLang="ja-JP" sz="1200" b="1" dirty="0">
              <a:solidFill>
                <a:srgbClr val="FF0000"/>
              </a:solidFill>
            </a:endParaRPr>
          </a:p>
        </p:txBody>
      </p:sp>
      <p:sp>
        <p:nvSpPr>
          <p:cNvPr id="12" name="テキスト ボックス 11">
            <a:extLst>
              <a:ext uri="{FF2B5EF4-FFF2-40B4-BE49-F238E27FC236}">
                <a16:creationId xmlns:a16="http://schemas.microsoft.com/office/drawing/2014/main" id="{39D6A943-934F-2A22-D4F9-A62D9DE1044B}"/>
              </a:ext>
            </a:extLst>
          </p:cNvPr>
          <p:cNvSpPr txBox="1"/>
          <p:nvPr/>
        </p:nvSpPr>
        <p:spPr>
          <a:xfrm>
            <a:off x="5748028" y="4626261"/>
            <a:ext cx="1877437" cy="276999"/>
          </a:xfrm>
          <a:prstGeom prst="rect">
            <a:avLst/>
          </a:prstGeom>
          <a:noFill/>
        </p:spPr>
        <p:txBody>
          <a:bodyPr wrap="none" rtlCol="0">
            <a:spAutoFit/>
          </a:bodyPr>
          <a:lstStyle/>
          <a:p>
            <a:r>
              <a:rPr lang="ja-JP" altLang="en-US" sz="1200" b="1" dirty="0">
                <a:solidFill>
                  <a:srgbClr val="FF0000"/>
                </a:solidFill>
              </a:rPr>
              <a:t>車軸トルク指令値を設定</a:t>
            </a:r>
            <a:endParaRPr lang="en-US" altLang="ja-JP" sz="1200" b="1" dirty="0">
              <a:solidFill>
                <a:srgbClr val="FF0000"/>
              </a:solidFill>
            </a:endParaRPr>
          </a:p>
        </p:txBody>
      </p:sp>
    </p:spTree>
    <p:extLst>
      <p:ext uri="{BB962C8B-B14F-4D97-AF65-F5344CB8AC3E}">
        <p14:creationId xmlns:p14="http://schemas.microsoft.com/office/powerpoint/2010/main" val="237172943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0252F3-F3A8-0BDB-581F-6575CD6027A5}"/>
              </a:ext>
            </a:extLst>
          </p:cNvPr>
          <p:cNvSpPr>
            <a:spLocks noGrp="1"/>
          </p:cNvSpPr>
          <p:nvPr>
            <p:ph type="title"/>
          </p:nvPr>
        </p:nvSpPr>
        <p:spPr/>
        <p:txBody>
          <a:bodyPr/>
          <a:lstStyle/>
          <a:p>
            <a:r>
              <a:rPr kumimoji="1" lang="ja-JP" altLang="en-US" dirty="0"/>
              <a:t>コントローラの実行効率向上</a:t>
            </a:r>
          </a:p>
        </p:txBody>
      </p:sp>
      <p:sp>
        <p:nvSpPr>
          <p:cNvPr id="3" name="コンテンツ プレースホルダー 2">
            <a:extLst>
              <a:ext uri="{FF2B5EF4-FFF2-40B4-BE49-F238E27FC236}">
                <a16:creationId xmlns:a16="http://schemas.microsoft.com/office/drawing/2014/main" id="{CE102EBF-FB29-5372-700F-5C6757C4C092}"/>
              </a:ext>
            </a:extLst>
          </p:cNvPr>
          <p:cNvSpPr>
            <a:spLocks noGrp="1"/>
          </p:cNvSpPr>
          <p:nvPr>
            <p:ph idx="1"/>
          </p:nvPr>
        </p:nvSpPr>
        <p:spPr/>
        <p:txBody>
          <a:bodyPr/>
          <a:lstStyle/>
          <a:p>
            <a:r>
              <a:rPr kumimoji="1" lang="en-US" altLang="ja-JP" dirty="0"/>
              <a:t>Executor</a:t>
            </a:r>
            <a:r>
              <a:rPr kumimoji="1" lang="ja-JP" altLang="en-US" dirty="0"/>
              <a:t>を専用のスレッドで動かす</a:t>
            </a:r>
            <a:endParaRPr kumimoji="1" lang="en-US" altLang="ja-JP" dirty="0"/>
          </a:p>
          <a:p>
            <a:pPr lvl="1"/>
            <a:r>
              <a:rPr kumimoji="1" lang="ja-JP" altLang="en-US" dirty="0"/>
              <a:t>通信回数・通信量が増えたときのシミュレーションループ、制御ループへの負荷をおさえる</a:t>
            </a:r>
            <a:endParaRPr kumimoji="1" lang="en-US" altLang="ja-JP" dirty="0"/>
          </a:p>
          <a:p>
            <a:pPr lvl="1"/>
            <a:r>
              <a:rPr lang="ja-JP" altLang="en-US" dirty="0"/>
              <a:t>リアルタイムファクターを向上させる</a:t>
            </a:r>
            <a:endParaRPr kumimoji="1" lang="en-US" altLang="ja-JP" dirty="0"/>
          </a:p>
        </p:txBody>
      </p:sp>
    </p:spTree>
    <p:extLst>
      <p:ext uri="{BB962C8B-B14F-4D97-AF65-F5344CB8AC3E}">
        <p14:creationId xmlns:p14="http://schemas.microsoft.com/office/powerpoint/2010/main" val="116576033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0252F3-F3A8-0BDB-581F-6575CD6027A5}"/>
              </a:ext>
            </a:extLst>
          </p:cNvPr>
          <p:cNvSpPr>
            <a:spLocks noGrp="1"/>
          </p:cNvSpPr>
          <p:nvPr>
            <p:ph type="title"/>
          </p:nvPr>
        </p:nvSpPr>
        <p:spPr>
          <a:xfrm>
            <a:off x="628650" y="119120"/>
            <a:ext cx="7886700" cy="1325563"/>
          </a:xfrm>
        </p:spPr>
        <p:txBody>
          <a:bodyPr/>
          <a:lstStyle/>
          <a:p>
            <a:r>
              <a:rPr kumimoji="1" lang="ja-JP" altLang="en-US" dirty="0"/>
              <a:t>スレッド構成</a:t>
            </a:r>
          </a:p>
        </p:txBody>
      </p:sp>
      <p:sp>
        <p:nvSpPr>
          <p:cNvPr id="9" name="フリーフォーム: 図形 8">
            <a:extLst>
              <a:ext uri="{FF2B5EF4-FFF2-40B4-BE49-F238E27FC236}">
                <a16:creationId xmlns:a16="http://schemas.microsoft.com/office/drawing/2014/main" id="{259BD6D6-DDB4-681F-2F38-75E5F5724438}"/>
              </a:ext>
            </a:extLst>
          </p:cNvPr>
          <p:cNvSpPr/>
          <p:nvPr/>
        </p:nvSpPr>
        <p:spPr>
          <a:xfrm>
            <a:off x="510588" y="1989709"/>
            <a:ext cx="1794986" cy="4151160"/>
          </a:xfrm>
          <a:custGeom>
            <a:avLst/>
            <a:gdLst>
              <a:gd name="connsiteX0" fmla="*/ 0 w 733377"/>
              <a:gd name="connsiteY0" fmla="*/ 728735 h 2186205"/>
              <a:gd name="connsiteX1" fmla="*/ 0 w 733377"/>
              <a:gd name="connsiteY1" fmla="*/ 0 h 2186205"/>
              <a:gd name="connsiteX2" fmla="*/ 733377 w 733377"/>
              <a:gd name="connsiteY2" fmla="*/ 0 h 2186205"/>
              <a:gd name="connsiteX3" fmla="*/ 733377 w 733377"/>
              <a:gd name="connsiteY3" fmla="*/ 2186205 h 2186205"/>
              <a:gd name="connsiteX4" fmla="*/ 0 w 733377"/>
              <a:gd name="connsiteY4" fmla="*/ 2186205 h 2186205"/>
              <a:gd name="connsiteX5" fmla="*/ 0 w 733377"/>
              <a:gd name="connsiteY5" fmla="*/ 1448187 h 2186205"/>
              <a:gd name="connsiteX0" fmla="*/ 0 w 735111"/>
              <a:gd name="connsiteY0" fmla="*/ 1007409 h 2186205"/>
              <a:gd name="connsiteX1" fmla="*/ 1734 w 735111"/>
              <a:gd name="connsiteY1" fmla="*/ 0 h 2186205"/>
              <a:gd name="connsiteX2" fmla="*/ 735111 w 735111"/>
              <a:gd name="connsiteY2" fmla="*/ 0 h 2186205"/>
              <a:gd name="connsiteX3" fmla="*/ 735111 w 735111"/>
              <a:gd name="connsiteY3" fmla="*/ 2186205 h 2186205"/>
              <a:gd name="connsiteX4" fmla="*/ 1734 w 735111"/>
              <a:gd name="connsiteY4" fmla="*/ 2186205 h 2186205"/>
              <a:gd name="connsiteX5" fmla="*/ 1734 w 735111"/>
              <a:gd name="connsiteY5" fmla="*/ 1448187 h 2186205"/>
              <a:gd name="connsiteX0" fmla="*/ 0 w 735111"/>
              <a:gd name="connsiteY0" fmla="*/ 1007409 h 2186205"/>
              <a:gd name="connsiteX1" fmla="*/ 1734 w 735111"/>
              <a:gd name="connsiteY1" fmla="*/ 0 h 2186205"/>
              <a:gd name="connsiteX2" fmla="*/ 735111 w 735111"/>
              <a:gd name="connsiteY2" fmla="*/ 0 h 2186205"/>
              <a:gd name="connsiteX3" fmla="*/ 735111 w 735111"/>
              <a:gd name="connsiteY3" fmla="*/ 2186205 h 2186205"/>
              <a:gd name="connsiteX4" fmla="*/ 1734 w 735111"/>
              <a:gd name="connsiteY4" fmla="*/ 2186205 h 2186205"/>
              <a:gd name="connsiteX5" fmla="*/ 3467 w 735111"/>
              <a:gd name="connsiteY5" fmla="*/ 1277072 h 218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5111" h="2186205">
                <a:moveTo>
                  <a:pt x="0" y="1007409"/>
                </a:moveTo>
                <a:lnTo>
                  <a:pt x="1734" y="0"/>
                </a:lnTo>
                <a:lnTo>
                  <a:pt x="735111" y="0"/>
                </a:lnTo>
                <a:lnTo>
                  <a:pt x="735111" y="2186205"/>
                </a:lnTo>
                <a:lnTo>
                  <a:pt x="1734" y="2186205"/>
                </a:lnTo>
                <a:cubicBezTo>
                  <a:pt x="2312" y="1883161"/>
                  <a:pt x="2889" y="1580116"/>
                  <a:pt x="3467" y="1277072"/>
                </a:cubicBezTo>
              </a:path>
            </a:pathLst>
          </a:custGeom>
          <a:noFill/>
          <a:ln>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リーフォーム: 図形 9">
            <a:extLst>
              <a:ext uri="{FF2B5EF4-FFF2-40B4-BE49-F238E27FC236}">
                <a16:creationId xmlns:a16="http://schemas.microsoft.com/office/drawing/2014/main" id="{BD1919FA-177D-1036-A079-E246EBB2A04A}"/>
              </a:ext>
            </a:extLst>
          </p:cNvPr>
          <p:cNvSpPr/>
          <p:nvPr/>
        </p:nvSpPr>
        <p:spPr>
          <a:xfrm>
            <a:off x="2915903" y="2328547"/>
            <a:ext cx="1776780" cy="3403859"/>
          </a:xfrm>
          <a:custGeom>
            <a:avLst/>
            <a:gdLst>
              <a:gd name="connsiteX0" fmla="*/ 0 w 733377"/>
              <a:gd name="connsiteY0" fmla="*/ 728735 h 2186205"/>
              <a:gd name="connsiteX1" fmla="*/ 0 w 733377"/>
              <a:gd name="connsiteY1" fmla="*/ 0 h 2186205"/>
              <a:gd name="connsiteX2" fmla="*/ 733377 w 733377"/>
              <a:gd name="connsiteY2" fmla="*/ 0 h 2186205"/>
              <a:gd name="connsiteX3" fmla="*/ 733377 w 733377"/>
              <a:gd name="connsiteY3" fmla="*/ 2186205 h 2186205"/>
              <a:gd name="connsiteX4" fmla="*/ 0 w 733377"/>
              <a:gd name="connsiteY4" fmla="*/ 2186205 h 2186205"/>
              <a:gd name="connsiteX5" fmla="*/ 0 w 733377"/>
              <a:gd name="connsiteY5" fmla="*/ 1448187 h 2186205"/>
              <a:gd name="connsiteX0" fmla="*/ 0 w 733377"/>
              <a:gd name="connsiteY0" fmla="*/ 886738 h 2186205"/>
              <a:gd name="connsiteX1" fmla="*/ 0 w 733377"/>
              <a:gd name="connsiteY1" fmla="*/ 0 h 2186205"/>
              <a:gd name="connsiteX2" fmla="*/ 733377 w 733377"/>
              <a:gd name="connsiteY2" fmla="*/ 0 h 2186205"/>
              <a:gd name="connsiteX3" fmla="*/ 733377 w 733377"/>
              <a:gd name="connsiteY3" fmla="*/ 2186205 h 2186205"/>
              <a:gd name="connsiteX4" fmla="*/ 0 w 733377"/>
              <a:gd name="connsiteY4" fmla="*/ 2186205 h 2186205"/>
              <a:gd name="connsiteX5" fmla="*/ 0 w 733377"/>
              <a:gd name="connsiteY5" fmla="*/ 1448187 h 2186205"/>
              <a:gd name="connsiteX0" fmla="*/ 0 w 733377"/>
              <a:gd name="connsiteY0" fmla="*/ 886738 h 2186205"/>
              <a:gd name="connsiteX1" fmla="*/ 0 w 733377"/>
              <a:gd name="connsiteY1" fmla="*/ 0 h 2186205"/>
              <a:gd name="connsiteX2" fmla="*/ 733377 w 733377"/>
              <a:gd name="connsiteY2" fmla="*/ 0 h 2186205"/>
              <a:gd name="connsiteX3" fmla="*/ 733377 w 733377"/>
              <a:gd name="connsiteY3" fmla="*/ 2186205 h 2186205"/>
              <a:gd name="connsiteX4" fmla="*/ 0 w 733377"/>
              <a:gd name="connsiteY4" fmla="*/ 2186205 h 2186205"/>
              <a:gd name="connsiteX5" fmla="*/ 1916 w 733377"/>
              <a:gd name="connsiteY5" fmla="*/ 1212673 h 218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377" h="2186205">
                <a:moveTo>
                  <a:pt x="0" y="886738"/>
                </a:moveTo>
                <a:lnTo>
                  <a:pt x="0" y="0"/>
                </a:lnTo>
                <a:lnTo>
                  <a:pt x="733377" y="0"/>
                </a:lnTo>
                <a:lnTo>
                  <a:pt x="733377" y="2186205"/>
                </a:lnTo>
                <a:lnTo>
                  <a:pt x="0" y="2186205"/>
                </a:lnTo>
                <a:cubicBezTo>
                  <a:pt x="639" y="1861694"/>
                  <a:pt x="1277" y="1537184"/>
                  <a:pt x="1916" y="1212673"/>
                </a:cubicBezTo>
              </a:path>
            </a:pathLst>
          </a:custGeom>
          <a:noFill/>
          <a:ln>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リーフォーム: 図形 10">
            <a:extLst>
              <a:ext uri="{FF2B5EF4-FFF2-40B4-BE49-F238E27FC236}">
                <a16:creationId xmlns:a16="http://schemas.microsoft.com/office/drawing/2014/main" id="{0AE9D19B-15F3-DD53-9251-47C759FB0B97}"/>
              </a:ext>
            </a:extLst>
          </p:cNvPr>
          <p:cNvSpPr/>
          <p:nvPr/>
        </p:nvSpPr>
        <p:spPr>
          <a:xfrm>
            <a:off x="5356432" y="3150115"/>
            <a:ext cx="1601361" cy="1413760"/>
          </a:xfrm>
          <a:custGeom>
            <a:avLst/>
            <a:gdLst>
              <a:gd name="connsiteX0" fmla="*/ 0 w 733377"/>
              <a:gd name="connsiteY0" fmla="*/ 728735 h 2186205"/>
              <a:gd name="connsiteX1" fmla="*/ 0 w 733377"/>
              <a:gd name="connsiteY1" fmla="*/ 0 h 2186205"/>
              <a:gd name="connsiteX2" fmla="*/ 733377 w 733377"/>
              <a:gd name="connsiteY2" fmla="*/ 0 h 2186205"/>
              <a:gd name="connsiteX3" fmla="*/ 733377 w 733377"/>
              <a:gd name="connsiteY3" fmla="*/ 2186205 h 2186205"/>
              <a:gd name="connsiteX4" fmla="*/ 0 w 733377"/>
              <a:gd name="connsiteY4" fmla="*/ 2186205 h 2186205"/>
              <a:gd name="connsiteX5" fmla="*/ 0 w 733377"/>
              <a:gd name="connsiteY5" fmla="*/ 1448187 h 218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377" h="2186205">
                <a:moveTo>
                  <a:pt x="0" y="728735"/>
                </a:moveTo>
                <a:lnTo>
                  <a:pt x="0" y="0"/>
                </a:lnTo>
                <a:lnTo>
                  <a:pt x="733377" y="0"/>
                </a:lnTo>
                <a:lnTo>
                  <a:pt x="733377" y="2186205"/>
                </a:lnTo>
                <a:lnTo>
                  <a:pt x="0" y="2186205"/>
                </a:lnTo>
                <a:lnTo>
                  <a:pt x="0" y="1448187"/>
                </a:lnTo>
              </a:path>
            </a:pathLst>
          </a:custGeom>
          <a:noFill/>
          <a:ln>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リーフォーム: 図形 11">
            <a:extLst>
              <a:ext uri="{FF2B5EF4-FFF2-40B4-BE49-F238E27FC236}">
                <a16:creationId xmlns:a16="http://schemas.microsoft.com/office/drawing/2014/main" id="{B1AC5AA5-07B1-7D4A-E6A4-137D7E4A7033}"/>
              </a:ext>
            </a:extLst>
          </p:cNvPr>
          <p:cNvSpPr/>
          <p:nvPr/>
        </p:nvSpPr>
        <p:spPr>
          <a:xfrm>
            <a:off x="7459090" y="3150115"/>
            <a:ext cx="1206819" cy="1413760"/>
          </a:xfrm>
          <a:custGeom>
            <a:avLst/>
            <a:gdLst>
              <a:gd name="connsiteX0" fmla="*/ 0 w 733377"/>
              <a:gd name="connsiteY0" fmla="*/ 728735 h 2186205"/>
              <a:gd name="connsiteX1" fmla="*/ 0 w 733377"/>
              <a:gd name="connsiteY1" fmla="*/ 0 h 2186205"/>
              <a:gd name="connsiteX2" fmla="*/ 733377 w 733377"/>
              <a:gd name="connsiteY2" fmla="*/ 0 h 2186205"/>
              <a:gd name="connsiteX3" fmla="*/ 733377 w 733377"/>
              <a:gd name="connsiteY3" fmla="*/ 2186205 h 2186205"/>
              <a:gd name="connsiteX4" fmla="*/ 0 w 733377"/>
              <a:gd name="connsiteY4" fmla="*/ 2186205 h 2186205"/>
              <a:gd name="connsiteX5" fmla="*/ 0 w 733377"/>
              <a:gd name="connsiteY5" fmla="*/ 1448187 h 218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377" h="2186205">
                <a:moveTo>
                  <a:pt x="0" y="728735"/>
                </a:moveTo>
                <a:lnTo>
                  <a:pt x="0" y="0"/>
                </a:lnTo>
                <a:lnTo>
                  <a:pt x="733377" y="0"/>
                </a:lnTo>
                <a:lnTo>
                  <a:pt x="733377" y="2186205"/>
                </a:lnTo>
                <a:lnTo>
                  <a:pt x="0" y="2186205"/>
                </a:lnTo>
                <a:lnTo>
                  <a:pt x="0" y="1448187"/>
                </a:lnTo>
              </a:path>
            </a:pathLst>
          </a:custGeom>
          <a:noFill/>
          <a:ln>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E576220A-D2DA-2B43-F4AC-888C85B07D1D}"/>
              </a:ext>
            </a:extLst>
          </p:cNvPr>
          <p:cNvSpPr txBox="1"/>
          <p:nvPr/>
        </p:nvSpPr>
        <p:spPr>
          <a:xfrm>
            <a:off x="672556" y="1394501"/>
            <a:ext cx="1316386" cy="584775"/>
          </a:xfrm>
          <a:prstGeom prst="rect">
            <a:avLst/>
          </a:prstGeom>
          <a:noFill/>
        </p:spPr>
        <p:txBody>
          <a:bodyPr wrap="none" rtlCol="0">
            <a:spAutoFit/>
          </a:bodyPr>
          <a:lstStyle/>
          <a:p>
            <a:pPr algn="ctr"/>
            <a:r>
              <a:rPr kumimoji="1" lang="ja-JP" altLang="en-US" sz="1600" dirty="0"/>
              <a:t>メイン</a:t>
            </a:r>
            <a:r>
              <a:rPr kumimoji="1" lang="en-US" altLang="ja-JP" sz="1600" dirty="0"/>
              <a:t>(GUI)</a:t>
            </a:r>
          </a:p>
          <a:p>
            <a:pPr algn="ctr"/>
            <a:r>
              <a:rPr kumimoji="1" lang="ja-JP" altLang="en-US" sz="1600" dirty="0"/>
              <a:t>スレッド</a:t>
            </a:r>
          </a:p>
        </p:txBody>
      </p:sp>
      <p:sp>
        <p:nvSpPr>
          <p:cNvPr id="14" name="テキスト ボックス 13">
            <a:extLst>
              <a:ext uri="{FF2B5EF4-FFF2-40B4-BE49-F238E27FC236}">
                <a16:creationId xmlns:a16="http://schemas.microsoft.com/office/drawing/2014/main" id="{2BA1BF43-BDAF-76D1-304E-926F49DA516E}"/>
              </a:ext>
            </a:extLst>
          </p:cNvPr>
          <p:cNvSpPr txBox="1"/>
          <p:nvPr/>
        </p:nvSpPr>
        <p:spPr>
          <a:xfrm>
            <a:off x="596684" y="2070616"/>
            <a:ext cx="1620957" cy="338554"/>
          </a:xfrm>
          <a:prstGeom prst="rect">
            <a:avLst/>
          </a:prstGeom>
          <a:noFill/>
        </p:spPr>
        <p:txBody>
          <a:bodyPr wrap="none" rtlCol="0">
            <a:spAutoFit/>
          </a:bodyPr>
          <a:lstStyle/>
          <a:p>
            <a:r>
              <a:rPr lang="ja-JP" altLang="en-US" sz="1600" dirty="0"/>
              <a:t>イベントループ</a:t>
            </a:r>
            <a:endParaRPr kumimoji="1" lang="ja-JP" altLang="en-US" sz="1600" dirty="0"/>
          </a:p>
        </p:txBody>
      </p:sp>
      <p:sp>
        <p:nvSpPr>
          <p:cNvPr id="15" name="テキスト ボックス 14">
            <a:extLst>
              <a:ext uri="{FF2B5EF4-FFF2-40B4-BE49-F238E27FC236}">
                <a16:creationId xmlns:a16="http://schemas.microsoft.com/office/drawing/2014/main" id="{53AA450C-08C5-D54E-5AFD-7072793678C3}"/>
              </a:ext>
            </a:extLst>
          </p:cNvPr>
          <p:cNvSpPr txBox="1"/>
          <p:nvPr/>
        </p:nvSpPr>
        <p:spPr>
          <a:xfrm>
            <a:off x="658850" y="2567617"/>
            <a:ext cx="1415772" cy="830997"/>
          </a:xfrm>
          <a:prstGeom prst="rect">
            <a:avLst/>
          </a:prstGeom>
          <a:noFill/>
        </p:spPr>
        <p:txBody>
          <a:bodyPr wrap="none" rtlCol="0">
            <a:spAutoFit/>
          </a:bodyPr>
          <a:lstStyle/>
          <a:p>
            <a:r>
              <a:rPr kumimoji="1" lang="ja-JP" altLang="en-US" sz="1600" dirty="0"/>
              <a:t>・ユーザ入力</a:t>
            </a:r>
            <a:endParaRPr kumimoji="1" lang="en-US" altLang="ja-JP" sz="1600" dirty="0"/>
          </a:p>
          <a:p>
            <a:r>
              <a:rPr lang="ja-JP" altLang="en-US" sz="1600" dirty="0"/>
              <a:t>・画面描画</a:t>
            </a:r>
            <a:endParaRPr lang="en-US" altLang="ja-JP" sz="1600" dirty="0"/>
          </a:p>
          <a:p>
            <a:r>
              <a:rPr kumimoji="1" lang="en-US" altLang="ja-JP" sz="1600" dirty="0"/>
              <a:t>    etc.</a:t>
            </a:r>
            <a:endParaRPr kumimoji="1" lang="ja-JP" altLang="en-US" sz="1600" dirty="0"/>
          </a:p>
        </p:txBody>
      </p:sp>
      <p:sp>
        <p:nvSpPr>
          <p:cNvPr id="16" name="テキスト ボックス 15">
            <a:extLst>
              <a:ext uri="{FF2B5EF4-FFF2-40B4-BE49-F238E27FC236}">
                <a16:creationId xmlns:a16="http://schemas.microsoft.com/office/drawing/2014/main" id="{1CEF2DCC-9071-50FB-2286-BA5D2AFA28BA}"/>
              </a:ext>
            </a:extLst>
          </p:cNvPr>
          <p:cNvSpPr txBox="1"/>
          <p:nvPr/>
        </p:nvSpPr>
        <p:spPr>
          <a:xfrm>
            <a:off x="2891221" y="1745406"/>
            <a:ext cx="1826141" cy="584775"/>
          </a:xfrm>
          <a:prstGeom prst="rect">
            <a:avLst/>
          </a:prstGeom>
          <a:noFill/>
        </p:spPr>
        <p:txBody>
          <a:bodyPr wrap="none" rtlCol="0">
            <a:spAutoFit/>
          </a:bodyPr>
          <a:lstStyle/>
          <a:p>
            <a:r>
              <a:rPr lang="ja-JP" altLang="en-US" sz="1600" dirty="0"/>
              <a:t>シミュレーション</a:t>
            </a:r>
            <a:endParaRPr lang="en-US" altLang="ja-JP" sz="1600" dirty="0"/>
          </a:p>
          <a:p>
            <a:pPr algn="ctr"/>
            <a:r>
              <a:rPr lang="ja-JP" altLang="en-US" sz="1600" dirty="0"/>
              <a:t>スレッド</a:t>
            </a:r>
            <a:endParaRPr kumimoji="1" lang="ja-JP" altLang="en-US" sz="1600" dirty="0"/>
          </a:p>
        </p:txBody>
      </p:sp>
      <p:sp>
        <p:nvSpPr>
          <p:cNvPr id="17" name="テキスト ボックス 16">
            <a:extLst>
              <a:ext uri="{FF2B5EF4-FFF2-40B4-BE49-F238E27FC236}">
                <a16:creationId xmlns:a16="http://schemas.microsoft.com/office/drawing/2014/main" id="{CB315CE5-365F-9615-E74A-A92769A297C8}"/>
              </a:ext>
            </a:extLst>
          </p:cNvPr>
          <p:cNvSpPr txBox="1"/>
          <p:nvPr/>
        </p:nvSpPr>
        <p:spPr>
          <a:xfrm>
            <a:off x="3018495" y="2410552"/>
            <a:ext cx="1415772" cy="584775"/>
          </a:xfrm>
          <a:prstGeom prst="rect">
            <a:avLst/>
          </a:prstGeom>
          <a:noFill/>
        </p:spPr>
        <p:txBody>
          <a:bodyPr wrap="none" rtlCol="0">
            <a:spAutoFit/>
          </a:bodyPr>
          <a:lstStyle/>
          <a:p>
            <a:pPr algn="ctr"/>
            <a:r>
              <a:rPr lang="ja-JP" altLang="en-US" sz="1600" dirty="0"/>
              <a:t>シミュレー</a:t>
            </a:r>
            <a:endParaRPr lang="en-US" altLang="ja-JP" sz="1600" dirty="0"/>
          </a:p>
          <a:p>
            <a:pPr algn="ctr"/>
            <a:r>
              <a:rPr lang="ja-JP" altLang="en-US" sz="1600" dirty="0"/>
              <a:t>ション</a:t>
            </a:r>
            <a:r>
              <a:rPr kumimoji="1" lang="ja-JP" altLang="en-US" sz="1600" dirty="0"/>
              <a:t>ループ</a:t>
            </a:r>
          </a:p>
        </p:txBody>
      </p:sp>
      <p:sp>
        <p:nvSpPr>
          <p:cNvPr id="18" name="テキスト ボックス 17">
            <a:extLst>
              <a:ext uri="{FF2B5EF4-FFF2-40B4-BE49-F238E27FC236}">
                <a16:creationId xmlns:a16="http://schemas.microsoft.com/office/drawing/2014/main" id="{D53BDC98-D26A-61C1-B0D1-EADA0A1BF84D}"/>
              </a:ext>
            </a:extLst>
          </p:cNvPr>
          <p:cNvSpPr txBox="1"/>
          <p:nvPr/>
        </p:nvSpPr>
        <p:spPr>
          <a:xfrm>
            <a:off x="2993814" y="3102346"/>
            <a:ext cx="1620957" cy="1323439"/>
          </a:xfrm>
          <a:prstGeom prst="rect">
            <a:avLst/>
          </a:prstGeom>
          <a:noFill/>
        </p:spPr>
        <p:txBody>
          <a:bodyPr wrap="none" rtlCol="0">
            <a:spAutoFit/>
          </a:bodyPr>
          <a:lstStyle/>
          <a:p>
            <a:r>
              <a:rPr lang="ja-JP" altLang="en-US" sz="1600" dirty="0"/>
              <a:t>・</a:t>
            </a:r>
            <a:r>
              <a:rPr kumimoji="1" lang="ja-JP" altLang="en-US" sz="1600" dirty="0"/>
              <a:t>物理計算</a:t>
            </a:r>
            <a:endParaRPr kumimoji="1" lang="en-US" altLang="ja-JP" sz="1600" dirty="0"/>
          </a:p>
          <a:p>
            <a:r>
              <a:rPr lang="ja-JP" altLang="en-US" sz="1600" dirty="0"/>
              <a:t>・コントローラ</a:t>
            </a:r>
            <a:endParaRPr lang="en-US" altLang="ja-JP" sz="1600" dirty="0"/>
          </a:p>
          <a:p>
            <a:r>
              <a:rPr lang="en-US" altLang="ja-JP" sz="1600" dirty="0"/>
              <a:t>    </a:t>
            </a:r>
            <a:r>
              <a:rPr lang="ja-JP" altLang="en-US" sz="1600" dirty="0"/>
              <a:t>入出力</a:t>
            </a:r>
            <a:endParaRPr lang="en-US" altLang="ja-JP" sz="1600" dirty="0"/>
          </a:p>
          <a:p>
            <a:r>
              <a:rPr lang="ja-JP" altLang="en-US" sz="1600" dirty="0"/>
              <a:t>・ログ出力</a:t>
            </a:r>
            <a:endParaRPr lang="en-US" altLang="ja-JP" sz="1600" dirty="0"/>
          </a:p>
          <a:p>
            <a:r>
              <a:rPr kumimoji="1" lang="en-US" altLang="ja-JP" sz="1600" dirty="0"/>
              <a:t>    etc.</a:t>
            </a:r>
            <a:endParaRPr kumimoji="1" lang="ja-JP" altLang="en-US" sz="1600" dirty="0"/>
          </a:p>
        </p:txBody>
      </p:sp>
      <p:sp>
        <p:nvSpPr>
          <p:cNvPr id="19" name="テキスト ボックス 18">
            <a:extLst>
              <a:ext uri="{FF2B5EF4-FFF2-40B4-BE49-F238E27FC236}">
                <a16:creationId xmlns:a16="http://schemas.microsoft.com/office/drawing/2014/main" id="{97D3B4A8-B09F-BE15-DC06-18B7486A3A7A}"/>
              </a:ext>
            </a:extLst>
          </p:cNvPr>
          <p:cNvSpPr txBox="1"/>
          <p:nvPr/>
        </p:nvSpPr>
        <p:spPr>
          <a:xfrm>
            <a:off x="5356432" y="2279507"/>
            <a:ext cx="1415772" cy="830997"/>
          </a:xfrm>
          <a:prstGeom prst="rect">
            <a:avLst/>
          </a:prstGeom>
          <a:noFill/>
        </p:spPr>
        <p:txBody>
          <a:bodyPr wrap="none" rtlCol="0">
            <a:spAutoFit/>
          </a:bodyPr>
          <a:lstStyle/>
          <a:p>
            <a:pPr algn="ctr"/>
            <a:r>
              <a:rPr kumimoji="1" lang="ja-JP" altLang="en-US" sz="1600" dirty="0"/>
              <a:t>コントローラ</a:t>
            </a:r>
            <a:endParaRPr kumimoji="1" lang="en-US" altLang="ja-JP" sz="1600" dirty="0"/>
          </a:p>
          <a:p>
            <a:pPr algn="ctr"/>
            <a:r>
              <a:rPr lang="ja-JP" altLang="en-US" sz="1600" dirty="0"/>
              <a:t>スレッド</a:t>
            </a:r>
            <a:endParaRPr lang="en-US" altLang="ja-JP" sz="1600" dirty="0"/>
          </a:p>
          <a:p>
            <a:pPr algn="ctr"/>
            <a:r>
              <a:rPr kumimoji="1" lang="en-US" altLang="ja-JP" sz="1600" dirty="0"/>
              <a:t>(control</a:t>
            </a:r>
            <a:r>
              <a:rPr kumimoji="1" lang="ja-JP" altLang="en-US" sz="1600" dirty="0"/>
              <a:t>関数</a:t>
            </a:r>
            <a:r>
              <a:rPr kumimoji="1" lang="en-US" altLang="ja-JP" sz="1600" dirty="0"/>
              <a:t>)</a:t>
            </a:r>
            <a:endParaRPr kumimoji="1" lang="ja-JP" altLang="en-US" sz="1600" dirty="0"/>
          </a:p>
        </p:txBody>
      </p:sp>
      <p:sp>
        <p:nvSpPr>
          <p:cNvPr id="21" name="テキスト ボックス 20">
            <a:extLst>
              <a:ext uri="{FF2B5EF4-FFF2-40B4-BE49-F238E27FC236}">
                <a16:creationId xmlns:a16="http://schemas.microsoft.com/office/drawing/2014/main" id="{6D5B8568-37A5-3D8B-1B9B-945D5DB1123D}"/>
              </a:ext>
            </a:extLst>
          </p:cNvPr>
          <p:cNvSpPr txBox="1"/>
          <p:nvPr/>
        </p:nvSpPr>
        <p:spPr>
          <a:xfrm>
            <a:off x="5551817" y="3194988"/>
            <a:ext cx="1210589" cy="338554"/>
          </a:xfrm>
          <a:prstGeom prst="rect">
            <a:avLst/>
          </a:prstGeom>
          <a:noFill/>
        </p:spPr>
        <p:txBody>
          <a:bodyPr wrap="none" rtlCol="0">
            <a:spAutoFit/>
          </a:bodyPr>
          <a:lstStyle/>
          <a:p>
            <a:pPr algn="ctr"/>
            <a:r>
              <a:rPr kumimoji="1" lang="ja-JP" altLang="en-US" sz="1600" dirty="0"/>
              <a:t>制御ループ</a:t>
            </a:r>
          </a:p>
        </p:txBody>
      </p:sp>
      <p:sp>
        <p:nvSpPr>
          <p:cNvPr id="22" name="矢印: 左右 21">
            <a:extLst>
              <a:ext uri="{FF2B5EF4-FFF2-40B4-BE49-F238E27FC236}">
                <a16:creationId xmlns:a16="http://schemas.microsoft.com/office/drawing/2014/main" id="{6435CC36-B968-D63F-14A6-BB8B420C02D2}"/>
              </a:ext>
            </a:extLst>
          </p:cNvPr>
          <p:cNvSpPr/>
          <p:nvPr/>
        </p:nvSpPr>
        <p:spPr>
          <a:xfrm>
            <a:off x="4776230" y="3770546"/>
            <a:ext cx="423342" cy="259930"/>
          </a:xfrm>
          <a:prstGeom prst="lef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4" name="矢印: 左右 23">
            <a:extLst>
              <a:ext uri="{FF2B5EF4-FFF2-40B4-BE49-F238E27FC236}">
                <a16:creationId xmlns:a16="http://schemas.microsoft.com/office/drawing/2014/main" id="{BFB166AB-5B34-6693-82C9-4E5BCEB3A760}"/>
              </a:ext>
            </a:extLst>
          </p:cNvPr>
          <p:cNvSpPr/>
          <p:nvPr/>
        </p:nvSpPr>
        <p:spPr>
          <a:xfrm>
            <a:off x="2438663" y="3770546"/>
            <a:ext cx="389047" cy="259930"/>
          </a:xfrm>
          <a:prstGeom prst="lef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0127E1FC-CD02-5673-366C-0FE45DA76BC0}"/>
              </a:ext>
            </a:extLst>
          </p:cNvPr>
          <p:cNvSpPr txBox="1"/>
          <p:nvPr/>
        </p:nvSpPr>
        <p:spPr>
          <a:xfrm>
            <a:off x="5463194" y="3900511"/>
            <a:ext cx="1601361" cy="523220"/>
          </a:xfrm>
          <a:prstGeom prst="rect">
            <a:avLst/>
          </a:prstGeom>
          <a:noFill/>
        </p:spPr>
        <p:txBody>
          <a:bodyPr wrap="square">
            <a:spAutoFit/>
          </a:bodyPr>
          <a:lstStyle/>
          <a:p>
            <a:r>
              <a:rPr lang="en-US" altLang="ja-JP" sz="1400" b="1" dirty="0">
                <a:solidFill>
                  <a:srgbClr val="FF0000"/>
                </a:solidFill>
                <a:latin typeface="ＭＳ ゴシック" panose="020B0609070205080204" pitchFamily="49" charset="-128"/>
                <a:ea typeface="ＭＳ ゴシック" panose="020B0609070205080204" pitchFamily="49" charset="-128"/>
              </a:rPr>
              <a:t>executor</a:t>
            </a:r>
          </a:p>
          <a:p>
            <a:r>
              <a:rPr lang="ja-JP" altLang="en-US"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-&gt;</a:t>
            </a:r>
            <a:r>
              <a:rPr lang="en-US" altLang="ja-JP" sz="1400" b="1" dirty="0" err="1">
                <a:solidFill>
                  <a:srgbClr val="FF0000"/>
                </a:solidFill>
                <a:latin typeface="ＭＳ ゴシック" panose="020B0609070205080204" pitchFamily="49" charset="-128"/>
                <a:ea typeface="ＭＳ ゴシック" panose="020B0609070205080204" pitchFamily="49" charset="-128"/>
              </a:rPr>
              <a:t>spin_some</a:t>
            </a:r>
            <a:r>
              <a:rPr lang="en-US" altLang="ja-JP" sz="1400" b="1" dirty="0">
                <a:solidFill>
                  <a:srgbClr val="FF0000"/>
                </a:solidFill>
                <a:latin typeface="ＭＳ ゴシック" panose="020B0609070205080204" pitchFamily="49" charset="-128"/>
                <a:ea typeface="ＭＳ ゴシック" panose="020B0609070205080204" pitchFamily="49" charset="-128"/>
              </a:rPr>
              <a:t>();</a:t>
            </a:r>
            <a:endParaRPr lang="ja-JP" altLang="en-US" sz="1400" b="1" dirty="0">
              <a:solidFill>
                <a:srgbClr val="FF0000"/>
              </a:solidFill>
            </a:endParaRPr>
          </a:p>
        </p:txBody>
      </p:sp>
      <p:sp>
        <p:nvSpPr>
          <p:cNvPr id="27" name="テキスト ボックス 26">
            <a:extLst>
              <a:ext uri="{FF2B5EF4-FFF2-40B4-BE49-F238E27FC236}">
                <a16:creationId xmlns:a16="http://schemas.microsoft.com/office/drawing/2014/main" id="{24DE0BC4-578E-2F70-E777-7479E957450F}"/>
              </a:ext>
            </a:extLst>
          </p:cNvPr>
          <p:cNvSpPr txBox="1"/>
          <p:nvPr/>
        </p:nvSpPr>
        <p:spPr>
          <a:xfrm>
            <a:off x="7025183" y="3822696"/>
            <a:ext cx="800219" cy="276999"/>
          </a:xfrm>
          <a:prstGeom prst="rect">
            <a:avLst/>
          </a:prstGeom>
          <a:noFill/>
        </p:spPr>
        <p:txBody>
          <a:bodyPr wrap="none" rtlCol="0">
            <a:spAutoFit/>
          </a:bodyPr>
          <a:lstStyle/>
          <a:p>
            <a:r>
              <a:rPr kumimoji="1" lang="ja-JP" altLang="en-US" sz="1200" b="1" dirty="0">
                <a:solidFill>
                  <a:srgbClr val="FF0000"/>
                </a:solidFill>
              </a:rPr>
              <a:t>負荷分散</a:t>
            </a:r>
            <a:endParaRPr kumimoji="1" lang="en-US" altLang="ja-JP" sz="1200" b="1" dirty="0">
              <a:solidFill>
                <a:srgbClr val="FF0000"/>
              </a:solidFill>
            </a:endParaRPr>
          </a:p>
        </p:txBody>
      </p:sp>
      <p:sp>
        <p:nvSpPr>
          <p:cNvPr id="28" name="テキスト ボックス 27">
            <a:extLst>
              <a:ext uri="{FF2B5EF4-FFF2-40B4-BE49-F238E27FC236}">
                <a16:creationId xmlns:a16="http://schemas.microsoft.com/office/drawing/2014/main" id="{2A78D943-5502-7DD6-B9DB-B04E774F4C75}"/>
              </a:ext>
            </a:extLst>
          </p:cNvPr>
          <p:cNvSpPr txBox="1"/>
          <p:nvPr/>
        </p:nvSpPr>
        <p:spPr>
          <a:xfrm>
            <a:off x="7501932" y="2509353"/>
            <a:ext cx="1013418" cy="584775"/>
          </a:xfrm>
          <a:prstGeom prst="rect">
            <a:avLst/>
          </a:prstGeom>
          <a:noFill/>
        </p:spPr>
        <p:txBody>
          <a:bodyPr wrap="none" rtlCol="0">
            <a:spAutoFit/>
          </a:bodyPr>
          <a:lstStyle/>
          <a:p>
            <a:pPr algn="ctr"/>
            <a:r>
              <a:rPr kumimoji="1" lang="en-US" altLang="ja-JP" sz="1600" dirty="0"/>
              <a:t>Executor</a:t>
            </a:r>
          </a:p>
          <a:p>
            <a:pPr algn="ctr"/>
            <a:r>
              <a:rPr lang="ja-JP" altLang="en-US" sz="1600" dirty="0"/>
              <a:t>スレッド</a:t>
            </a:r>
            <a:endParaRPr kumimoji="1" lang="ja-JP" altLang="en-US" sz="1600" dirty="0"/>
          </a:p>
        </p:txBody>
      </p:sp>
      <p:sp>
        <p:nvSpPr>
          <p:cNvPr id="29" name="円弧 28">
            <a:extLst>
              <a:ext uri="{FF2B5EF4-FFF2-40B4-BE49-F238E27FC236}">
                <a16:creationId xmlns:a16="http://schemas.microsoft.com/office/drawing/2014/main" id="{3B08CA98-0431-9857-3192-3CB620EF77C0}"/>
              </a:ext>
            </a:extLst>
          </p:cNvPr>
          <p:cNvSpPr/>
          <p:nvPr/>
        </p:nvSpPr>
        <p:spPr>
          <a:xfrm rot="19118571">
            <a:off x="6088182" y="3848237"/>
            <a:ext cx="2457543" cy="1885806"/>
          </a:xfrm>
          <a:prstGeom prst="arc">
            <a:avLst>
              <a:gd name="adj1" fmla="val 16200000"/>
              <a:gd name="adj2" fmla="val 20481627"/>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E218FAD1-747E-E6C9-9B6B-04DF992CDCD5}"/>
              </a:ext>
            </a:extLst>
          </p:cNvPr>
          <p:cNvSpPr txBox="1"/>
          <p:nvPr/>
        </p:nvSpPr>
        <p:spPr>
          <a:xfrm>
            <a:off x="5486502" y="3533542"/>
            <a:ext cx="1210588" cy="338554"/>
          </a:xfrm>
          <a:prstGeom prst="rect">
            <a:avLst/>
          </a:prstGeom>
          <a:noFill/>
        </p:spPr>
        <p:txBody>
          <a:bodyPr wrap="none" rtlCol="0">
            <a:spAutoFit/>
          </a:bodyPr>
          <a:lstStyle/>
          <a:p>
            <a:pPr algn="ctr"/>
            <a:r>
              <a:rPr kumimoji="1" lang="ja-JP" altLang="en-US" sz="1600" dirty="0"/>
              <a:t>・制御計算</a:t>
            </a:r>
          </a:p>
        </p:txBody>
      </p:sp>
      <p:sp>
        <p:nvSpPr>
          <p:cNvPr id="31" name="四角形: 角を丸くする 30">
            <a:extLst>
              <a:ext uri="{FF2B5EF4-FFF2-40B4-BE49-F238E27FC236}">
                <a16:creationId xmlns:a16="http://schemas.microsoft.com/office/drawing/2014/main" id="{56A847BA-00F1-2DEC-1D24-C21245975A30}"/>
              </a:ext>
            </a:extLst>
          </p:cNvPr>
          <p:cNvSpPr/>
          <p:nvPr/>
        </p:nvSpPr>
        <p:spPr>
          <a:xfrm>
            <a:off x="5771608" y="5296093"/>
            <a:ext cx="2743742" cy="43631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トピック</a:t>
            </a:r>
          </a:p>
        </p:txBody>
      </p:sp>
      <p:cxnSp>
        <p:nvCxnSpPr>
          <p:cNvPr id="33" name="直線矢印コネクタ 32">
            <a:extLst>
              <a:ext uri="{FF2B5EF4-FFF2-40B4-BE49-F238E27FC236}">
                <a16:creationId xmlns:a16="http://schemas.microsoft.com/office/drawing/2014/main" id="{BB3573A9-EABF-A069-6ABE-78ED12907D83}"/>
              </a:ext>
            </a:extLst>
          </p:cNvPr>
          <p:cNvCxnSpPr/>
          <p:nvPr/>
        </p:nvCxnSpPr>
        <p:spPr>
          <a:xfrm flipV="1">
            <a:off x="6256910" y="4563875"/>
            <a:ext cx="0" cy="732218"/>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C6BB9BF4-537D-39B5-BF9B-FC4225509EE7}"/>
              </a:ext>
            </a:extLst>
          </p:cNvPr>
          <p:cNvCxnSpPr/>
          <p:nvPr/>
        </p:nvCxnSpPr>
        <p:spPr>
          <a:xfrm flipV="1">
            <a:off x="8061729" y="4563875"/>
            <a:ext cx="0" cy="732218"/>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89DDB85E-FF32-059B-5D7B-B41D93242918}"/>
              </a:ext>
            </a:extLst>
          </p:cNvPr>
          <p:cNvSpPr txBox="1"/>
          <p:nvPr/>
        </p:nvSpPr>
        <p:spPr>
          <a:xfrm>
            <a:off x="6557031" y="4799560"/>
            <a:ext cx="1122423" cy="338554"/>
          </a:xfrm>
          <a:prstGeom prst="rect">
            <a:avLst/>
          </a:prstGeom>
          <a:noFill/>
        </p:spPr>
        <p:txBody>
          <a:bodyPr wrap="none" rtlCol="0">
            <a:spAutoFit/>
          </a:bodyPr>
          <a:lstStyle/>
          <a:p>
            <a:pPr algn="ctr"/>
            <a:r>
              <a:rPr kumimoji="1" lang="en-US" altLang="ja-JP" sz="1600" dirty="0"/>
              <a:t>Subscribe</a:t>
            </a:r>
            <a:endParaRPr kumimoji="1" lang="ja-JP" altLang="en-US" sz="1600" dirty="0"/>
          </a:p>
        </p:txBody>
      </p:sp>
    </p:spTree>
    <p:extLst>
      <p:ext uri="{BB962C8B-B14F-4D97-AF65-F5344CB8AC3E}">
        <p14:creationId xmlns:p14="http://schemas.microsoft.com/office/powerpoint/2010/main" val="238151722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52478" y="1241084"/>
            <a:ext cx="7394331" cy="4987976"/>
          </a:xfrm>
          <a:prstGeom prst="rect">
            <a:avLst/>
          </a:prstGeom>
          <a:noFill/>
          <a:ln>
            <a:solidFill>
              <a:schemeClr val="tx1"/>
            </a:solidFill>
          </a:ln>
        </p:spPr>
        <p:txBody>
          <a:bodyPr wrap="square" rtlCol="0">
            <a:noAutofit/>
          </a:bodyPr>
          <a:lstStyle/>
          <a:p>
            <a:r>
              <a:rPr lang="en-US" altLang="ja-JP" sz="1200" dirty="0">
                <a:latin typeface="ＭＳ ゴシック" panose="020B0609070205080204" pitchFamily="49" charset="-128"/>
                <a:ea typeface="ＭＳ ゴシック" panose="020B0609070205080204" pitchFamily="49" charset="-128"/>
              </a:rPr>
              <a:t>#include &lt;</a:t>
            </a:r>
            <a:r>
              <a:rPr lang="en-US" altLang="ja-JP" sz="1200" dirty="0" err="1">
                <a:latin typeface="ＭＳ ゴシック" panose="020B0609070205080204" pitchFamily="49" charset="-128"/>
                <a:ea typeface="ＭＳ ゴシック" panose="020B0609070205080204" pitchFamily="49" charset="-128"/>
              </a:rPr>
              <a:t>cnoid</a:t>
            </a:r>
            <a:r>
              <a:rPr lang="en-US" altLang="ja-JP" sz="1200" dirty="0">
                <a:latin typeface="ＭＳ ゴシック" panose="020B0609070205080204" pitchFamily="49" charset="-128"/>
                <a:ea typeface="ＭＳ ゴシック" panose="020B0609070205080204" pitchFamily="49" charset="-128"/>
              </a:rPr>
              <a:t>/</a:t>
            </a:r>
            <a:r>
              <a:rPr lang="en-US" altLang="ja-JP" sz="1200" dirty="0" err="1">
                <a:latin typeface="ＭＳ ゴシック" panose="020B0609070205080204" pitchFamily="49" charset="-128"/>
                <a:ea typeface="ＭＳ ゴシック" panose="020B0609070205080204" pitchFamily="49" charset="-128"/>
              </a:rPr>
              <a:t>SimpleController</a:t>
            </a:r>
            <a:r>
              <a:rPr lang="en-US" altLang="ja-JP" sz="1200" dirty="0">
                <a:latin typeface="ＭＳ ゴシック" panose="020B0609070205080204" pitchFamily="49" charset="-128"/>
                <a:ea typeface="ＭＳ ゴシック" panose="020B0609070205080204" pitchFamily="49" charset="-128"/>
              </a:rPr>
              <a:t>&gt;</a:t>
            </a:r>
          </a:p>
          <a:p>
            <a:r>
              <a:rPr lang="en-US" altLang="ja-JP" sz="1200" dirty="0">
                <a:latin typeface="ＭＳ ゴシック" panose="020B0609070205080204" pitchFamily="49" charset="-128"/>
                <a:ea typeface="ＭＳ ゴシック" panose="020B0609070205080204" pitchFamily="49" charset="-128"/>
              </a:rPr>
              <a:t>#include &lt;</a:t>
            </a:r>
            <a:r>
              <a:rPr lang="en-US" altLang="ja-JP" sz="1200" dirty="0" err="1">
                <a:latin typeface="ＭＳ ゴシック" panose="020B0609070205080204" pitchFamily="49" charset="-128"/>
                <a:ea typeface="ＭＳ ゴシック" panose="020B0609070205080204" pitchFamily="49" charset="-128"/>
              </a:rPr>
              <a:t>rclcpp</a:t>
            </a:r>
            <a:r>
              <a:rPr lang="en-US" altLang="ja-JP" sz="1200" dirty="0">
                <a:latin typeface="ＭＳ ゴシック" panose="020B0609070205080204" pitchFamily="49" charset="-128"/>
                <a:ea typeface="ＭＳ ゴシック" panose="020B0609070205080204" pitchFamily="49" charset="-128"/>
              </a:rPr>
              <a:t>/rclcpp.hpp&gt;</a:t>
            </a:r>
          </a:p>
          <a:p>
            <a:r>
              <a:rPr lang="en-US" altLang="ja-JP" sz="1200" dirty="0">
                <a:latin typeface="ＭＳ ゴシック" panose="020B0609070205080204" pitchFamily="49" charset="-128"/>
                <a:ea typeface="ＭＳ ゴシック" panose="020B0609070205080204" pitchFamily="49" charset="-128"/>
              </a:rPr>
              <a:t>#include &lt;</a:t>
            </a:r>
            <a:r>
              <a:rPr lang="en-US" altLang="ja-JP" sz="1200" dirty="0" err="1">
                <a:latin typeface="ＭＳ ゴシック" panose="020B0609070205080204" pitchFamily="49" charset="-128"/>
                <a:ea typeface="ＭＳ ゴシック" panose="020B0609070205080204" pitchFamily="49" charset="-128"/>
              </a:rPr>
              <a:t>geometry_msgs</a:t>
            </a:r>
            <a:r>
              <a:rPr lang="en-US" altLang="ja-JP" sz="1200" dirty="0">
                <a:latin typeface="ＭＳ ゴシック" panose="020B0609070205080204" pitchFamily="49" charset="-128"/>
                <a:ea typeface="ＭＳ ゴシック" panose="020B0609070205080204" pitchFamily="49" charset="-128"/>
              </a:rPr>
              <a:t>/msg/twist.hpp&gt;</a:t>
            </a:r>
          </a:p>
          <a:p>
            <a:r>
              <a:rPr lang="en-US" altLang="ja-JP" sz="1200" dirty="0">
                <a:latin typeface="ＭＳ ゴシック" panose="020B0609070205080204" pitchFamily="49" charset="-128"/>
                <a:ea typeface="ＭＳ ゴシック" panose="020B0609070205080204" pitchFamily="49" charset="-128"/>
              </a:rPr>
              <a:t>#include &lt;memory&gt;</a:t>
            </a:r>
          </a:p>
          <a:p>
            <a:r>
              <a:rPr lang="en-US" altLang="ja-JP" sz="1200" b="1" dirty="0">
                <a:solidFill>
                  <a:srgbClr val="FF0000"/>
                </a:solidFill>
                <a:latin typeface="ＭＳ ゴシック" panose="020B0609070205080204" pitchFamily="49" charset="-128"/>
                <a:ea typeface="ＭＳ ゴシック" panose="020B0609070205080204" pitchFamily="49" charset="-128"/>
              </a:rPr>
              <a:t>#include &lt;thread&gt;</a:t>
            </a:r>
          </a:p>
          <a:p>
            <a:r>
              <a:rPr lang="en-US" altLang="ja-JP" sz="1200" b="1" dirty="0">
                <a:solidFill>
                  <a:srgbClr val="FF0000"/>
                </a:solidFill>
                <a:latin typeface="ＭＳ ゴシック" panose="020B0609070205080204" pitchFamily="49" charset="-128"/>
                <a:ea typeface="ＭＳ ゴシック" panose="020B0609070205080204" pitchFamily="49" charset="-128"/>
              </a:rPr>
              <a:t>#include &lt;mutex&gt;</a:t>
            </a:r>
          </a:p>
          <a:p>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class </a:t>
            </a:r>
            <a:r>
              <a:rPr lang="en-US" altLang="ja-JP" sz="1200" dirty="0" err="1">
                <a:latin typeface="ＭＳ ゴシック" panose="020B0609070205080204" pitchFamily="49" charset="-128"/>
                <a:ea typeface="ＭＳ ゴシック" panose="020B0609070205080204" pitchFamily="49" charset="-128"/>
              </a:rPr>
              <a:t>MobileRobotDriveController</a:t>
            </a:r>
            <a:r>
              <a:rPr lang="en-US" altLang="ja-JP" sz="1200" dirty="0">
                <a:latin typeface="ＭＳ ゴシック" panose="020B0609070205080204" pitchFamily="49" charset="-128"/>
                <a:ea typeface="ＭＳ ゴシック" panose="020B0609070205080204" pitchFamily="49" charset="-128"/>
              </a:rPr>
              <a:t> : public </a:t>
            </a:r>
            <a:r>
              <a:rPr lang="en-US" altLang="ja-JP" sz="1200" dirty="0" err="1">
                <a:latin typeface="ＭＳ ゴシック" panose="020B0609070205080204" pitchFamily="49" charset="-128"/>
                <a:ea typeface="ＭＳ ゴシック" panose="020B0609070205080204" pitchFamily="49" charset="-128"/>
              </a:rPr>
              <a:t>cnoid</a:t>
            </a:r>
            <a:r>
              <a:rPr lang="en-US" altLang="ja-JP" sz="1200" dirty="0">
                <a:latin typeface="ＭＳ ゴシック" panose="020B0609070205080204" pitchFamily="49" charset="-128"/>
                <a:ea typeface="ＭＳ ゴシック" panose="020B0609070205080204" pitchFamily="49" charset="-128"/>
              </a:rPr>
              <a:t>::</a:t>
            </a:r>
            <a:r>
              <a:rPr lang="en-US" altLang="ja-JP" sz="1200" dirty="0" err="1">
                <a:latin typeface="ＭＳ ゴシック" panose="020B0609070205080204" pitchFamily="49" charset="-128"/>
                <a:ea typeface="ＭＳ ゴシック" panose="020B0609070205080204" pitchFamily="49" charset="-128"/>
              </a:rPr>
              <a:t>SimpleController</a:t>
            </a:r>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a:t>
            </a:r>
          </a:p>
          <a:p>
            <a:r>
              <a:rPr lang="en-US" altLang="ja-JP" sz="1200" dirty="0">
                <a:latin typeface="ＭＳ ゴシック" panose="020B0609070205080204" pitchFamily="49" charset="-128"/>
                <a:ea typeface="ＭＳ ゴシック" panose="020B0609070205080204" pitchFamily="49" charset="-128"/>
              </a:rPr>
              <a:t>public:</a:t>
            </a:r>
          </a:p>
          <a:p>
            <a:r>
              <a:rPr lang="en-US" altLang="ja-JP" sz="1200" dirty="0">
                <a:latin typeface="ＭＳ ゴシック" panose="020B0609070205080204" pitchFamily="49" charset="-128"/>
                <a:ea typeface="ＭＳ ゴシック" panose="020B0609070205080204" pitchFamily="49" charset="-128"/>
              </a:rPr>
              <a:t>    virtual bool configure(</a:t>
            </a:r>
            <a:r>
              <a:rPr lang="en-US" altLang="ja-JP" sz="1200" dirty="0" err="1">
                <a:latin typeface="ＭＳ ゴシック" panose="020B0609070205080204" pitchFamily="49" charset="-128"/>
                <a:ea typeface="ＭＳ ゴシック" panose="020B0609070205080204" pitchFamily="49" charset="-128"/>
              </a:rPr>
              <a:t>cnoid</a:t>
            </a:r>
            <a:r>
              <a:rPr lang="en-US" altLang="ja-JP" sz="1200" dirty="0">
                <a:latin typeface="ＭＳ ゴシック" panose="020B0609070205080204" pitchFamily="49" charset="-128"/>
                <a:ea typeface="ＭＳ ゴシック" panose="020B0609070205080204" pitchFamily="49" charset="-128"/>
              </a:rPr>
              <a:t>::</a:t>
            </a:r>
            <a:r>
              <a:rPr lang="en-US" altLang="ja-JP" sz="1200" dirty="0" err="1">
                <a:latin typeface="ＭＳ ゴシック" panose="020B0609070205080204" pitchFamily="49" charset="-128"/>
                <a:ea typeface="ＭＳ ゴシック" panose="020B0609070205080204" pitchFamily="49" charset="-128"/>
              </a:rPr>
              <a:t>SimpleControllerConfig</a:t>
            </a:r>
            <a:r>
              <a:rPr lang="en-US" altLang="ja-JP" sz="1200" dirty="0">
                <a:latin typeface="ＭＳ ゴシック" panose="020B0609070205080204" pitchFamily="49" charset="-128"/>
                <a:ea typeface="ＭＳ ゴシック" panose="020B0609070205080204" pitchFamily="49" charset="-128"/>
              </a:rPr>
              <a:t>* config) override;</a:t>
            </a:r>
          </a:p>
          <a:p>
            <a:r>
              <a:rPr lang="en-US" altLang="ja-JP" sz="1200" dirty="0">
                <a:latin typeface="ＭＳ ゴシック" panose="020B0609070205080204" pitchFamily="49" charset="-128"/>
                <a:ea typeface="ＭＳ ゴシック" panose="020B0609070205080204" pitchFamily="49" charset="-128"/>
              </a:rPr>
              <a:t>    virtual bool initialize(</a:t>
            </a:r>
            <a:r>
              <a:rPr lang="en-US" altLang="ja-JP" sz="1200" dirty="0" err="1">
                <a:latin typeface="ＭＳ ゴシック" panose="020B0609070205080204" pitchFamily="49" charset="-128"/>
                <a:ea typeface="ＭＳ ゴシック" panose="020B0609070205080204" pitchFamily="49" charset="-128"/>
              </a:rPr>
              <a:t>cnoid</a:t>
            </a:r>
            <a:r>
              <a:rPr lang="en-US" altLang="ja-JP" sz="1200" dirty="0">
                <a:latin typeface="ＭＳ ゴシック" panose="020B0609070205080204" pitchFamily="49" charset="-128"/>
                <a:ea typeface="ＭＳ ゴシック" panose="020B0609070205080204" pitchFamily="49" charset="-128"/>
              </a:rPr>
              <a:t>::</a:t>
            </a:r>
            <a:r>
              <a:rPr lang="en-US" altLang="ja-JP" sz="1200" dirty="0" err="1">
                <a:latin typeface="ＭＳ ゴシック" panose="020B0609070205080204" pitchFamily="49" charset="-128"/>
                <a:ea typeface="ＭＳ ゴシック" panose="020B0609070205080204" pitchFamily="49" charset="-128"/>
              </a:rPr>
              <a:t>SimpleControllerIO</a:t>
            </a:r>
            <a:r>
              <a:rPr lang="en-US" altLang="ja-JP" sz="1200" dirty="0">
                <a:latin typeface="ＭＳ ゴシック" panose="020B0609070205080204" pitchFamily="49" charset="-128"/>
                <a:ea typeface="ＭＳ ゴシック" panose="020B0609070205080204" pitchFamily="49" charset="-128"/>
              </a:rPr>
              <a:t>* io) override;</a:t>
            </a:r>
          </a:p>
          <a:p>
            <a:r>
              <a:rPr lang="en-US" altLang="ja-JP" sz="1200" dirty="0">
                <a:latin typeface="ＭＳ ゴシック" panose="020B0609070205080204" pitchFamily="49" charset="-128"/>
                <a:ea typeface="ＭＳ ゴシック" panose="020B0609070205080204" pitchFamily="49" charset="-128"/>
              </a:rPr>
              <a:t>    virtual bool control() override;</a:t>
            </a:r>
          </a:p>
          <a:p>
            <a:r>
              <a:rPr lang="en-US" altLang="ja-JP" sz="1200" dirty="0">
                <a:latin typeface="ＭＳ ゴシック" panose="020B0609070205080204" pitchFamily="49" charset="-128"/>
                <a:ea typeface="ＭＳ ゴシック" panose="020B0609070205080204" pitchFamily="49" charset="-128"/>
              </a:rPr>
              <a:t>    </a:t>
            </a:r>
            <a:r>
              <a:rPr lang="en-US" altLang="ja-JP" sz="1200" b="1" dirty="0">
                <a:solidFill>
                  <a:srgbClr val="FF0000"/>
                </a:solidFill>
                <a:latin typeface="ＭＳ ゴシック" panose="020B0609070205080204" pitchFamily="49" charset="-128"/>
                <a:ea typeface="ＭＳ ゴシック" panose="020B0609070205080204" pitchFamily="49" charset="-128"/>
              </a:rPr>
              <a:t>virtual void unconfigure() override;</a:t>
            </a:r>
          </a:p>
          <a:p>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private:</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cnoid</a:t>
            </a:r>
            <a:r>
              <a:rPr lang="en-US" altLang="ja-JP" sz="1200" dirty="0">
                <a:latin typeface="ＭＳ ゴシック" panose="020B0609070205080204" pitchFamily="49" charset="-128"/>
                <a:ea typeface="ＭＳ ゴシック" panose="020B0609070205080204" pitchFamily="49" charset="-128"/>
              </a:rPr>
              <a:t>::Link* wheels[2];</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rclcpp</a:t>
            </a:r>
            <a:r>
              <a:rPr lang="en-US" altLang="ja-JP" sz="1200" dirty="0">
                <a:latin typeface="ＭＳ ゴシック" panose="020B0609070205080204" pitchFamily="49" charset="-128"/>
                <a:ea typeface="ＭＳ ゴシック" panose="020B0609070205080204" pitchFamily="49" charset="-128"/>
              </a:rPr>
              <a:t>::Node::</a:t>
            </a:r>
            <a:r>
              <a:rPr lang="en-US" altLang="ja-JP" sz="1200" dirty="0" err="1">
                <a:latin typeface="ＭＳ ゴシック" panose="020B0609070205080204" pitchFamily="49" charset="-128"/>
                <a:ea typeface="ＭＳ ゴシック" panose="020B0609070205080204" pitchFamily="49" charset="-128"/>
              </a:rPr>
              <a:t>SharedPtr</a:t>
            </a:r>
            <a:r>
              <a:rPr lang="en-US" altLang="ja-JP" sz="1200" dirty="0">
                <a:latin typeface="ＭＳ ゴシック" panose="020B0609070205080204" pitchFamily="49" charset="-128"/>
                <a:ea typeface="ＭＳ ゴシック" panose="020B0609070205080204" pitchFamily="49" charset="-128"/>
              </a:rPr>
              <a:t> node;</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rclcpp</a:t>
            </a:r>
            <a:r>
              <a:rPr lang="en-US" altLang="ja-JP" sz="1200" dirty="0">
                <a:latin typeface="ＭＳ ゴシック" panose="020B0609070205080204" pitchFamily="49" charset="-128"/>
                <a:ea typeface="ＭＳ ゴシック" panose="020B0609070205080204" pitchFamily="49" charset="-128"/>
              </a:rPr>
              <a:t>::Subscription&lt;</a:t>
            </a:r>
            <a:r>
              <a:rPr lang="en-US" altLang="ja-JP" sz="1200" dirty="0" err="1">
                <a:latin typeface="ＭＳ ゴシック" panose="020B0609070205080204" pitchFamily="49" charset="-128"/>
                <a:ea typeface="ＭＳ ゴシック" panose="020B0609070205080204" pitchFamily="49" charset="-128"/>
              </a:rPr>
              <a:t>geometry_msgs</a:t>
            </a:r>
            <a:r>
              <a:rPr lang="en-US" altLang="ja-JP" sz="1200" dirty="0">
                <a:latin typeface="ＭＳ ゴシック" panose="020B0609070205080204" pitchFamily="49" charset="-128"/>
                <a:ea typeface="ＭＳ ゴシック" panose="020B0609070205080204" pitchFamily="49" charset="-128"/>
              </a:rPr>
              <a:t>::msg::Twist&gt;::</a:t>
            </a:r>
            <a:r>
              <a:rPr lang="en-US" altLang="ja-JP" sz="1200" dirty="0" err="1">
                <a:latin typeface="ＭＳ ゴシック" panose="020B0609070205080204" pitchFamily="49" charset="-128"/>
                <a:ea typeface="ＭＳ ゴシック" panose="020B0609070205080204" pitchFamily="49" charset="-128"/>
              </a:rPr>
              <a:t>SharedPtr</a:t>
            </a:r>
            <a:r>
              <a:rPr lang="en-US" altLang="ja-JP" sz="1200" dirty="0">
                <a:latin typeface="ＭＳ ゴシック" panose="020B0609070205080204" pitchFamily="49" charset="-128"/>
                <a:ea typeface="ＭＳ ゴシック" panose="020B0609070205080204" pitchFamily="49" charset="-128"/>
              </a:rPr>
              <a:t> subscription;</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geometry_msgs</a:t>
            </a:r>
            <a:r>
              <a:rPr lang="en-US" altLang="ja-JP" sz="1200" dirty="0">
                <a:latin typeface="ＭＳ ゴシック" panose="020B0609070205080204" pitchFamily="49" charset="-128"/>
                <a:ea typeface="ＭＳ ゴシック" panose="020B0609070205080204" pitchFamily="49" charset="-128"/>
              </a:rPr>
              <a:t>::msg::Twist command;</a:t>
            </a:r>
          </a:p>
          <a:p>
            <a:r>
              <a:rPr lang="en-US" altLang="ja-JP" sz="1200" dirty="0">
                <a:latin typeface="ＭＳ ゴシック" panose="020B0609070205080204" pitchFamily="49" charset="-128"/>
                <a:ea typeface="ＭＳ ゴシック" panose="020B0609070205080204" pitchFamily="49" charset="-128"/>
              </a:rPr>
              <a:t>    std::</a:t>
            </a:r>
            <a:r>
              <a:rPr lang="en-US" altLang="ja-JP" sz="1200" dirty="0" err="1">
                <a:latin typeface="ＭＳ ゴシック" panose="020B0609070205080204" pitchFamily="49" charset="-128"/>
                <a:ea typeface="ＭＳ ゴシック" panose="020B0609070205080204" pitchFamily="49" charset="-128"/>
              </a:rPr>
              <a:t>unique_ptr</a:t>
            </a:r>
            <a:r>
              <a:rPr lang="en-US" altLang="ja-JP" sz="1200" dirty="0">
                <a:latin typeface="ＭＳ ゴシック" panose="020B0609070205080204" pitchFamily="49" charset="-128"/>
                <a:ea typeface="ＭＳ ゴシック" panose="020B0609070205080204" pitchFamily="49" charset="-128"/>
              </a:rPr>
              <a:t>&lt;</a:t>
            </a:r>
            <a:r>
              <a:rPr lang="en-US" altLang="ja-JP" sz="1200" dirty="0" err="1">
                <a:latin typeface="ＭＳ ゴシック" panose="020B0609070205080204" pitchFamily="49" charset="-128"/>
                <a:ea typeface="ＭＳ ゴシック" panose="020B0609070205080204" pitchFamily="49" charset="-128"/>
              </a:rPr>
              <a:t>rclcpp</a:t>
            </a:r>
            <a:r>
              <a:rPr lang="en-US" altLang="ja-JP" sz="1200" dirty="0">
                <a:latin typeface="ＭＳ ゴシック" panose="020B0609070205080204" pitchFamily="49" charset="-128"/>
                <a:ea typeface="ＭＳ ゴシック" panose="020B0609070205080204" pitchFamily="49" charset="-128"/>
              </a:rPr>
              <a:t>::executors::</a:t>
            </a:r>
            <a:r>
              <a:rPr lang="en-US" altLang="ja-JP" sz="1200" dirty="0" err="1">
                <a:latin typeface="ＭＳ ゴシック" panose="020B0609070205080204" pitchFamily="49" charset="-128"/>
                <a:ea typeface="ＭＳ ゴシック" panose="020B0609070205080204" pitchFamily="49" charset="-128"/>
              </a:rPr>
              <a:t>StaticSingleThreadedExecutor</a:t>
            </a:r>
            <a:r>
              <a:rPr lang="en-US" altLang="ja-JP" sz="1200" dirty="0">
                <a:latin typeface="ＭＳ ゴシック" panose="020B0609070205080204" pitchFamily="49" charset="-128"/>
                <a:ea typeface="ＭＳ ゴシック" panose="020B0609070205080204" pitchFamily="49" charset="-128"/>
              </a:rPr>
              <a:t>&gt; executor;</a:t>
            </a:r>
          </a:p>
          <a:p>
            <a:r>
              <a:rPr lang="en-US" altLang="ja-JP" sz="1200" b="1" dirty="0">
                <a:solidFill>
                  <a:srgbClr val="FF0000"/>
                </a:solidFill>
                <a:latin typeface="ＭＳ ゴシック" panose="020B0609070205080204" pitchFamily="49" charset="-128"/>
                <a:ea typeface="ＭＳ ゴシック" panose="020B0609070205080204" pitchFamily="49" charset="-128"/>
              </a:rPr>
              <a:t>    std::thread </a:t>
            </a:r>
            <a:r>
              <a:rPr lang="en-US" altLang="ja-JP" sz="1200" b="1" dirty="0" err="1">
                <a:solidFill>
                  <a:srgbClr val="FF0000"/>
                </a:solidFill>
                <a:latin typeface="ＭＳ ゴシック" panose="020B0609070205080204" pitchFamily="49" charset="-128"/>
                <a:ea typeface="ＭＳ ゴシック" panose="020B0609070205080204" pitchFamily="49" charset="-128"/>
              </a:rPr>
              <a:t>executorThread</a:t>
            </a:r>
            <a:r>
              <a:rPr lang="en-US" altLang="ja-JP" sz="1200" b="1" dirty="0">
                <a:solidFill>
                  <a:srgbClr val="FF0000"/>
                </a:solidFill>
                <a:latin typeface="ＭＳ ゴシック" panose="020B0609070205080204" pitchFamily="49" charset="-128"/>
                <a:ea typeface="ＭＳ ゴシック" panose="020B0609070205080204" pitchFamily="49" charset="-128"/>
              </a:rPr>
              <a:t>;</a:t>
            </a:r>
          </a:p>
          <a:p>
            <a:r>
              <a:rPr lang="en-US" altLang="ja-JP" sz="1200" b="1" dirty="0">
                <a:solidFill>
                  <a:srgbClr val="FF0000"/>
                </a:solidFill>
                <a:latin typeface="ＭＳ ゴシック" panose="020B0609070205080204" pitchFamily="49" charset="-128"/>
                <a:ea typeface="ＭＳ ゴシック" panose="020B0609070205080204" pitchFamily="49" charset="-128"/>
              </a:rPr>
              <a:t>    std::mutex </a:t>
            </a:r>
            <a:r>
              <a:rPr lang="en-US" altLang="ja-JP" sz="1200" b="1" dirty="0" err="1">
                <a:solidFill>
                  <a:srgbClr val="FF0000"/>
                </a:solidFill>
                <a:latin typeface="ＭＳ ゴシック" panose="020B0609070205080204" pitchFamily="49" charset="-128"/>
                <a:ea typeface="ＭＳ ゴシック" panose="020B0609070205080204" pitchFamily="49" charset="-128"/>
              </a:rPr>
              <a:t>commandMutex</a:t>
            </a:r>
            <a:r>
              <a:rPr lang="en-US" altLang="ja-JP" sz="1200" b="1" dirty="0">
                <a:solidFill>
                  <a:srgbClr val="FF0000"/>
                </a:solidFill>
                <a:latin typeface="ＭＳ ゴシック" panose="020B0609070205080204" pitchFamily="49" charset="-128"/>
                <a:ea typeface="ＭＳ ゴシック" panose="020B0609070205080204" pitchFamily="49" charset="-128"/>
              </a:rPr>
              <a:t>;</a:t>
            </a:r>
          </a:p>
          <a:p>
            <a:r>
              <a:rPr lang="en-US" altLang="ja-JP" sz="1200" dirty="0">
                <a:latin typeface="ＭＳ ゴシック" panose="020B0609070205080204" pitchFamily="49" charset="-128"/>
                <a:ea typeface="ＭＳ ゴシック" panose="020B0609070205080204" pitchFamily="49" charset="-128"/>
              </a:rPr>
              <a:t>};</a:t>
            </a:r>
          </a:p>
          <a:p>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CNOID_IMPLEMENT_SIMPLE_CONTROLLER_FACTORY(</a:t>
            </a:r>
            <a:r>
              <a:rPr lang="en-US" altLang="ja-JP" sz="1200" dirty="0" err="1">
                <a:latin typeface="ＭＳ ゴシック" panose="020B0609070205080204" pitchFamily="49" charset="-128"/>
                <a:ea typeface="ＭＳ ゴシック" panose="020B0609070205080204" pitchFamily="49" charset="-128"/>
              </a:rPr>
              <a:t>MobileRobotDriveController</a:t>
            </a:r>
            <a:r>
              <a:rPr lang="en-US" altLang="ja-JP" sz="1200" dirty="0">
                <a:latin typeface="ＭＳ ゴシック" panose="020B0609070205080204" pitchFamily="49" charset="-128"/>
                <a:ea typeface="ＭＳ ゴシック" panose="020B0609070205080204" pitchFamily="49" charset="-128"/>
              </a:rPr>
              <a:t>)</a:t>
            </a: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a:xfrm>
            <a:off x="628650" y="228845"/>
            <a:ext cx="7886700" cy="729516"/>
          </a:xfrm>
        </p:spPr>
        <p:txBody>
          <a:bodyPr>
            <a:normAutofit/>
          </a:bodyPr>
          <a:lstStyle/>
          <a:p>
            <a:r>
              <a:rPr lang="en-US" altLang="ja-JP" sz="3200" dirty="0"/>
              <a:t>MobileRobotDriveControllerEx.cpp</a:t>
            </a:r>
            <a:r>
              <a:rPr lang="ja-JP" altLang="en-US" sz="3200" dirty="0"/>
              <a:t> </a:t>
            </a:r>
            <a:r>
              <a:rPr lang="en-US" altLang="ja-JP" sz="3200" dirty="0"/>
              <a:t>(1/5)</a:t>
            </a:r>
            <a:endParaRPr lang="ja-JP" altLang="en-US" sz="3200" dirty="0"/>
          </a:p>
        </p:txBody>
      </p:sp>
    </p:spTree>
    <p:extLst>
      <p:ext uri="{BB962C8B-B14F-4D97-AF65-F5344CB8AC3E}">
        <p14:creationId xmlns:p14="http://schemas.microsoft.com/office/powerpoint/2010/main" val="365724808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52478" y="1241084"/>
            <a:ext cx="7834527" cy="3809003"/>
          </a:xfrm>
          <a:prstGeom prst="rect">
            <a:avLst/>
          </a:prstGeom>
          <a:noFill/>
          <a:ln>
            <a:solidFill>
              <a:schemeClr val="tx1"/>
            </a:solidFill>
          </a:ln>
        </p:spPr>
        <p:txBody>
          <a:bodyPr wrap="square" rtlCol="0">
            <a:noAutofit/>
          </a:bodyPr>
          <a:lstStyle/>
          <a:p>
            <a:r>
              <a:rPr lang="en-US" altLang="ja-JP" sz="1400" dirty="0">
                <a:latin typeface="ＭＳ ゴシック" panose="020B0609070205080204" pitchFamily="49" charset="-128"/>
                <a:ea typeface="ＭＳ ゴシック" panose="020B0609070205080204" pitchFamily="49" charset="-128"/>
              </a:rPr>
              <a:t>bool </a:t>
            </a:r>
            <a:r>
              <a:rPr lang="en-US" altLang="ja-JP" sz="1400" dirty="0" err="1">
                <a:latin typeface="ＭＳ ゴシック" panose="020B0609070205080204" pitchFamily="49" charset="-128"/>
                <a:ea typeface="ＭＳ ゴシック" panose="020B0609070205080204" pitchFamily="49" charset="-128"/>
              </a:rPr>
              <a:t>MobileRobotDriveController</a:t>
            </a:r>
            <a:r>
              <a:rPr lang="en-US" altLang="ja-JP" sz="1400" dirty="0">
                <a:latin typeface="ＭＳ ゴシック" panose="020B0609070205080204" pitchFamily="49" charset="-128"/>
                <a:ea typeface="ＭＳ ゴシック" panose="020B0609070205080204" pitchFamily="49" charset="-128"/>
              </a:rPr>
              <a:t>::configure(</a:t>
            </a:r>
            <a:r>
              <a:rPr lang="en-US" altLang="ja-JP" sz="1400" dirty="0" err="1">
                <a:latin typeface="ＭＳ ゴシック" panose="020B0609070205080204" pitchFamily="49" charset="-128"/>
                <a:ea typeface="ＭＳ ゴシック" panose="020B0609070205080204" pitchFamily="49" charset="-128"/>
              </a:rPr>
              <a:t>cnoid</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SimpleControllerConfig</a:t>
            </a:r>
            <a:r>
              <a:rPr lang="en-US" altLang="ja-JP" sz="1400" dirty="0">
                <a:latin typeface="ＭＳ ゴシック" panose="020B0609070205080204" pitchFamily="49" charset="-128"/>
                <a:ea typeface="ＭＳ ゴシック" panose="020B0609070205080204" pitchFamily="49" charset="-128"/>
              </a:rPr>
              <a:t>* config)</a:t>
            </a:r>
          </a:p>
          <a:p>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node = std::</a:t>
            </a:r>
            <a:r>
              <a:rPr lang="en-US" altLang="ja-JP" sz="1400" dirty="0" err="1">
                <a:latin typeface="ＭＳ ゴシック" panose="020B0609070205080204" pitchFamily="49" charset="-128"/>
                <a:ea typeface="ＭＳ ゴシック" panose="020B0609070205080204" pitchFamily="49" charset="-128"/>
              </a:rPr>
              <a:t>make_shared</a:t>
            </a:r>
            <a:r>
              <a:rPr lang="en-US" altLang="ja-JP" sz="1400" dirty="0">
                <a:latin typeface="ＭＳ ゴシック" panose="020B0609070205080204" pitchFamily="49" charset="-128"/>
                <a:ea typeface="ＭＳ ゴシック" panose="020B0609070205080204" pitchFamily="49" charset="-128"/>
              </a:rPr>
              <a:t>&lt;</a:t>
            </a:r>
            <a:r>
              <a:rPr lang="en-US" altLang="ja-JP" sz="1400" dirty="0" err="1">
                <a:latin typeface="ＭＳ ゴシック" panose="020B0609070205080204" pitchFamily="49" charset="-128"/>
                <a:ea typeface="ＭＳ ゴシック" panose="020B0609070205080204" pitchFamily="49" charset="-128"/>
              </a:rPr>
              <a:t>rclcpp</a:t>
            </a:r>
            <a:r>
              <a:rPr lang="en-US" altLang="ja-JP" sz="1400" dirty="0">
                <a:latin typeface="ＭＳ ゴシック" panose="020B0609070205080204" pitchFamily="49" charset="-128"/>
                <a:ea typeface="ＭＳ ゴシック" panose="020B0609070205080204" pitchFamily="49" charset="-128"/>
              </a:rPr>
              <a:t>::Node&gt;(config-&gt;</a:t>
            </a:r>
            <a:r>
              <a:rPr lang="en-US" altLang="ja-JP" sz="1400" dirty="0" err="1">
                <a:latin typeface="ＭＳ ゴシック" panose="020B0609070205080204" pitchFamily="49" charset="-128"/>
                <a:ea typeface="ＭＳ ゴシック" panose="020B0609070205080204" pitchFamily="49" charset="-128"/>
              </a:rPr>
              <a:t>controllerName</a:t>
            </a:r>
            <a:r>
              <a:rPr lang="en-US" altLang="ja-JP" sz="1400" dirty="0">
                <a:latin typeface="ＭＳ ゴシック" panose="020B0609070205080204" pitchFamily="49" charset="-128"/>
                <a:ea typeface="ＭＳ ゴシック" panose="020B0609070205080204" pitchFamily="49" charset="-128"/>
              </a:rPr>
              <a:t>());</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subscription = node-&gt;</a:t>
            </a:r>
            <a:r>
              <a:rPr lang="en-US" altLang="ja-JP" sz="1400" dirty="0" err="1">
                <a:latin typeface="ＭＳ ゴシック" panose="020B0609070205080204" pitchFamily="49" charset="-128"/>
                <a:ea typeface="ＭＳ ゴシック" panose="020B0609070205080204" pitchFamily="49" charset="-128"/>
              </a:rPr>
              <a:t>create_subscription</a:t>
            </a:r>
            <a:r>
              <a:rPr lang="en-US" altLang="ja-JP" sz="1400" dirty="0">
                <a:latin typeface="ＭＳ ゴシック" panose="020B0609070205080204" pitchFamily="49" charset="-128"/>
                <a:ea typeface="ＭＳ ゴシック" panose="020B0609070205080204" pitchFamily="49" charset="-128"/>
              </a:rPr>
              <a:t>&lt;</a:t>
            </a:r>
            <a:r>
              <a:rPr lang="en-US" altLang="ja-JP" sz="1400" dirty="0" err="1">
                <a:latin typeface="ＭＳ ゴシック" panose="020B0609070205080204" pitchFamily="49" charset="-128"/>
                <a:ea typeface="ＭＳ ゴシック" panose="020B0609070205080204" pitchFamily="49" charset="-128"/>
              </a:rPr>
              <a:t>geometry_msgs</a:t>
            </a:r>
            <a:r>
              <a:rPr lang="en-US" altLang="ja-JP" sz="1400" dirty="0">
                <a:latin typeface="ＭＳ ゴシック" panose="020B0609070205080204" pitchFamily="49" charset="-128"/>
                <a:ea typeface="ＭＳ ゴシック" panose="020B0609070205080204" pitchFamily="49" charset="-128"/>
              </a:rPr>
              <a:t>::msg::Twist&gt;(</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cmd_vel</a:t>
            </a:r>
            <a:r>
              <a:rPr lang="en-US" altLang="ja-JP" sz="1400" dirty="0">
                <a:latin typeface="ＭＳ ゴシック" panose="020B0609070205080204" pitchFamily="49" charset="-128"/>
                <a:ea typeface="ＭＳ ゴシック" panose="020B0609070205080204" pitchFamily="49" charset="-128"/>
              </a:rPr>
              <a:t>", 1,</a:t>
            </a:r>
          </a:p>
          <a:p>
            <a:r>
              <a:rPr lang="en-US" altLang="ja-JP" sz="1400" dirty="0">
                <a:latin typeface="ＭＳ ゴシック" panose="020B0609070205080204" pitchFamily="49" charset="-128"/>
                <a:ea typeface="ＭＳ ゴシック" panose="020B0609070205080204" pitchFamily="49" charset="-128"/>
              </a:rPr>
              <a:t>        [this](const </a:t>
            </a:r>
            <a:r>
              <a:rPr lang="en-US" altLang="ja-JP" sz="1400" dirty="0" err="1">
                <a:latin typeface="ＭＳ ゴシック" panose="020B0609070205080204" pitchFamily="49" charset="-128"/>
                <a:ea typeface="ＭＳ ゴシック" panose="020B0609070205080204" pitchFamily="49" charset="-128"/>
              </a:rPr>
              <a:t>geometry_msgs</a:t>
            </a:r>
            <a:r>
              <a:rPr lang="en-US" altLang="ja-JP" sz="1400" dirty="0">
                <a:latin typeface="ＭＳ ゴシック" panose="020B0609070205080204" pitchFamily="49" charset="-128"/>
                <a:ea typeface="ＭＳ ゴシック" panose="020B0609070205080204" pitchFamily="49" charset="-128"/>
              </a:rPr>
              <a:t>::msg::Twist::</a:t>
            </a:r>
            <a:r>
              <a:rPr lang="en-US" altLang="ja-JP" sz="1400" dirty="0" err="1">
                <a:latin typeface="ＭＳ ゴシック" panose="020B0609070205080204" pitchFamily="49" charset="-128"/>
                <a:ea typeface="ＭＳ ゴシック" panose="020B0609070205080204" pitchFamily="49" charset="-128"/>
              </a:rPr>
              <a:t>SharedPtr</a:t>
            </a:r>
            <a:r>
              <a:rPr lang="en-US" altLang="ja-JP" sz="1400" dirty="0">
                <a:latin typeface="ＭＳ ゴシック" panose="020B0609070205080204" pitchFamily="49" charset="-128"/>
                <a:ea typeface="ＭＳ ゴシック" panose="020B0609070205080204" pitchFamily="49" charset="-128"/>
              </a:rPr>
              <a:t> msg){</a:t>
            </a:r>
          </a:p>
          <a:p>
            <a:r>
              <a:rPr lang="en-US" altLang="ja-JP" sz="1400" dirty="0">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std::</a:t>
            </a:r>
            <a:r>
              <a:rPr lang="en-US" altLang="ja-JP" sz="1400" b="1" dirty="0" err="1">
                <a:solidFill>
                  <a:srgbClr val="FF0000"/>
                </a:solidFill>
                <a:latin typeface="ＭＳ ゴシック" panose="020B0609070205080204" pitchFamily="49" charset="-128"/>
                <a:ea typeface="ＭＳ ゴシック" panose="020B0609070205080204" pitchFamily="49" charset="-128"/>
              </a:rPr>
              <a:t>lock_guard</a:t>
            </a:r>
            <a:r>
              <a:rPr lang="en-US" altLang="ja-JP" sz="1400" b="1" dirty="0">
                <a:solidFill>
                  <a:srgbClr val="FF0000"/>
                </a:solidFill>
                <a:latin typeface="ＭＳ ゴシック" panose="020B0609070205080204" pitchFamily="49" charset="-128"/>
                <a:ea typeface="ＭＳ ゴシック" panose="020B0609070205080204" pitchFamily="49" charset="-128"/>
              </a:rPr>
              <a:t>&lt;std::mutex&gt; lock(</a:t>
            </a:r>
            <a:r>
              <a:rPr lang="en-US" altLang="ja-JP" sz="1400" b="1" dirty="0" err="1">
                <a:solidFill>
                  <a:srgbClr val="FF0000"/>
                </a:solidFill>
                <a:latin typeface="ＭＳ ゴシック" panose="020B0609070205080204" pitchFamily="49" charset="-128"/>
                <a:ea typeface="ＭＳ ゴシック" panose="020B0609070205080204" pitchFamily="49" charset="-128"/>
              </a:rPr>
              <a:t>commandMutex</a:t>
            </a:r>
            <a:r>
              <a:rPr lang="en-US" altLang="ja-JP" sz="1400" b="1" dirty="0">
                <a:solidFill>
                  <a:srgbClr val="FF0000"/>
                </a:solidFill>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command = *msg;</a:t>
            </a:r>
          </a:p>
          <a:p>
            <a:r>
              <a:rPr lang="en-US" altLang="ja-JP" sz="1400" dirty="0">
                <a:latin typeface="ＭＳ ゴシック" panose="020B0609070205080204" pitchFamily="49" charset="-128"/>
                <a:ea typeface="ＭＳ ゴシック" panose="020B0609070205080204" pitchFamily="49" charset="-128"/>
              </a:rPr>
              <a:t>        });</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executor = std::</a:t>
            </a:r>
            <a:r>
              <a:rPr lang="en-US" altLang="ja-JP" sz="1400" dirty="0" err="1">
                <a:latin typeface="ＭＳ ゴシック" panose="020B0609070205080204" pitchFamily="49" charset="-128"/>
                <a:ea typeface="ＭＳ ゴシック" panose="020B0609070205080204" pitchFamily="49" charset="-128"/>
              </a:rPr>
              <a:t>make_unique</a:t>
            </a:r>
            <a:r>
              <a:rPr lang="en-US" altLang="ja-JP" sz="1400" dirty="0">
                <a:latin typeface="ＭＳ ゴシック" panose="020B0609070205080204" pitchFamily="49" charset="-128"/>
                <a:ea typeface="ＭＳ ゴシック" panose="020B0609070205080204" pitchFamily="49" charset="-128"/>
              </a:rPr>
              <a:t>&lt;</a:t>
            </a:r>
            <a:r>
              <a:rPr lang="en-US" altLang="ja-JP" sz="1400" dirty="0" err="1">
                <a:latin typeface="ＭＳ ゴシック" panose="020B0609070205080204" pitchFamily="49" charset="-128"/>
                <a:ea typeface="ＭＳ ゴシック" panose="020B0609070205080204" pitchFamily="49" charset="-128"/>
              </a:rPr>
              <a:t>rclcpp</a:t>
            </a:r>
            <a:r>
              <a:rPr lang="en-US" altLang="ja-JP" sz="1400" dirty="0">
                <a:latin typeface="ＭＳ ゴシック" panose="020B0609070205080204" pitchFamily="49" charset="-128"/>
                <a:ea typeface="ＭＳ ゴシック" panose="020B0609070205080204" pitchFamily="49" charset="-128"/>
              </a:rPr>
              <a:t>::executors::</a:t>
            </a:r>
            <a:r>
              <a:rPr lang="en-US" altLang="ja-JP" sz="1400" dirty="0" err="1">
                <a:latin typeface="ＭＳ ゴシック" panose="020B0609070205080204" pitchFamily="49" charset="-128"/>
                <a:ea typeface="ＭＳ ゴシック" panose="020B0609070205080204" pitchFamily="49" charset="-128"/>
              </a:rPr>
              <a:t>StaticSingleThreadedExecutor</a:t>
            </a:r>
            <a:r>
              <a:rPr lang="en-US" altLang="ja-JP" sz="1400" dirty="0">
                <a:latin typeface="ＭＳ ゴシック" panose="020B0609070205080204" pitchFamily="49" charset="-128"/>
                <a:ea typeface="ＭＳ ゴシック" panose="020B0609070205080204" pitchFamily="49" charset="-128"/>
              </a:rPr>
              <a:t>&gt;();</a:t>
            </a:r>
          </a:p>
          <a:p>
            <a:r>
              <a:rPr lang="en-US" altLang="ja-JP" sz="1400" dirty="0">
                <a:latin typeface="ＭＳ ゴシック" panose="020B0609070205080204" pitchFamily="49" charset="-128"/>
                <a:ea typeface="ＭＳ ゴシック" panose="020B0609070205080204" pitchFamily="49" charset="-128"/>
              </a:rPr>
              <a:t>    executor-&gt;</a:t>
            </a:r>
            <a:r>
              <a:rPr lang="en-US" altLang="ja-JP" sz="1400" dirty="0" err="1">
                <a:latin typeface="ＭＳ ゴシック" panose="020B0609070205080204" pitchFamily="49" charset="-128"/>
                <a:ea typeface="ＭＳ ゴシック" panose="020B0609070205080204" pitchFamily="49" charset="-128"/>
              </a:rPr>
              <a:t>add_node</a:t>
            </a:r>
            <a:r>
              <a:rPr lang="en-US" altLang="ja-JP" sz="1400" dirty="0">
                <a:latin typeface="ＭＳ ゴシック" panose="020B0609070205080204" pitchFamily="49" charset="-128"/>
                <a:ea typeface="ＭＳ ゴシック" panose="020B0609070205080204" pitchFamily="49" charset="-128"/>
              </a:rPr>
              <a:t>(node);</a:t>
            </a:r>
          </a:p>
          <a:p>
            <a:r>
              <a:rPr lang="en-US" altLang="ja-JP" sz="1400" dirty="0">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executorThread</a:t>
            </a:r>
            <a:r>
              <a:rPr lang="en-US" altLang="ja-JP" sz="1400" b="1" dirty="0">
                <a:solidFill>
                  <a:srgbClr val="FF0000"/>
                </a:solidFill>
                <a:latin typeface="ＭＳ ゴシック" panose="020B0609070205080204" pitchFamily="49" charset="-128"/>
                <a:ea typeface="ＭＳ ゴシック" panose="020B0609070205080204" pitchFamily="49" charset="-128"/>
              </a:rPr>
              <a:t> = std::thread([this](){ executor-&gt;spin(); });</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return true;</a:t>
            </a:r>
          </a:p>
          <a:p>
            <a:r>
              <a:rPr lang="en-US" altLang="ja-JP" sz="1400" dirty="0">
                <a:latin typeface="ＭＳ ゴシック" panose="020B0609070205080204" pitchFamily="49" charset="-128"/>
                <a:ea typeface="ＭＳ ゴシック" panose="020B0609070205080204" pitchFamily="49" charset="-128"/>
              </a:rPr>
              <a:t>}</a:t>
            </a:r>
          </a:p>
          <a:p>
            <a:endParaRPr lang="en-US" altLang="ja-JP" sz="1400" dirty="0">
              <a:latin typeface="ＭＳ ゴシック" panose="020B0609070205080204" pitchFamily="49" charset="-128"/>
              <a:ea typeface="ＭＳ ゴシック" panose="020B0609070205080204" pitchFamily="49" charset="-128"/>
            </a:endParaRP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a:xfrm>
            <a:off x="628650" y="228845"/>
            <a:ext cx="7886700" cy="729516"/>
          </a:xfrm>
        </p:spPr>
        <p:txBody>
          <a:bodyPr>
            <a:normAutofit/>
          </a:bodyPr>
          <a:lstStyle/>
          <a:p>
            <a:r>
              <a:rPr lang="en-US" altLang="ja-JP" sz="3200" dirty="0"/>
              <a:t>MobileRobotDriveControllerEx.cpp</a:t>
            </a:r>
            <a:r>
              <a:rPr lang="ja-JP" altLang="en-US" sz="3200" dirty="0"/>
              <a:t> </a:t>
            </a:r>
            <a:r>
              <a:rPr lang="en-US" altLang="ja-JP" sz="3200" dirty="0"/>
              <a:t>(2/5)</a:t>
            </a:r>
            <a:endParaRPr lang="ja-JP" altLang="en-US" sz="3200" dirty="0"/>
          </a:p>
        </p:txBody>
      </p:sp>
      <p:sp>
        <p:nvSpPr>
          <p:cNvPr id="2" name="テキスト ボックス 1">
            <a:extLst>
              <a:ext uri="{FF2B5EF4-FFF2-40B4-BE49-F238E27FC236}">
                <a16:creationId xmlns:a16="http://schemas.microsoft.com/office/drawing/2014/main" id="{B6468CE9-9139-7C1B-744A-2B0B96D467B7}"/>
              </a:ext>
            </a:extLst>
          </p:cNvPr>
          <p:cNvSpPr txBox="1"/>
          <p:nvPr/>
        </p:nvSpPr>
        <p:spPr>
          <a:xfrm>
            <a:off x="4316711" y="3120941"/>
            <a:ext cx="3270447" cy="276999"/>
          </a:xfrm>
          <a:prstGeom prst="rect">
            <a:avLst/>
          </a:prstGeom>
          <a:noFill/>
        </p:spPr>
        <p:txBody>
          <a:bodyPr wrap="none" rtlCol="0">
            <a:spAutoFit/>
          </a:bodyPr>
          <a:lstStyle/>
          <a:p>
            <a:r>
              <a:rPr lang="en-US" altLang="ja-JP" sz="1200" b="1" dirty="0">
                <a:solidFill>
                  <a:srgbClr val="FF0000"/>
                </a:solidFill>
              </a:rPr>
              <a:t>※ command</a:t>
            </a:r>
            <a:r>
              <a:rPr lang="ja-JP" altLang="en-US" sz="1200" b="1" dirty="0">
                <a:solidFill>
                  <a:srgbClr val="FF0000"/>
                </a:solidFill>
              </a:rPr>
              <a:t>変数にロックをかけて排他制御</a:t>
            </a:r>
            <a:endParaRPr lang="en-US" altLang="ja-JP" sz="1200" b="1" dirty="0">
              <a:solidFill>
                <a:srgbClr val="FF0000"/>
              </a:solidFill>
            </a:endParaRPr>
          </a:p>
        </p:txBody>
      </p:sp>
      <p:sp>
        <p:nvSpPr>
          <p:cNvPr id="3" name="テキスト ボックス 2">
            <a:extLst>
              <a:ext uri="{FF2B5EF4-FFF2-40B4-BE49-F238E27FC236}">
                <a16:creationId xmlns:a16="http://schemas.microsoft.com/office/drawing/2014/main" id="{3A649FEE-B097-FFF2-4C82-2816A1355DF8}"/>
              </a:ext>
            </a:extLst>
          </p:cNvPr>
          <p:cNvSpPr txBox="1"/>
          <p:nvPr/>
        </p:nvSpPr>
        <p:spPr>
          <a:xfrm>
            <a:off x="4316711" y="4391972"/>
            <a:ext cx="3972562" cy="461665"/>
          </a:xfrm>
          <a:prstGeom prst="rect">
            <a:avLst/>
          </a:prstGeom>
          <a:noFill/>
        </p:spPr>
        <p:txBody>
          <a:bodyPr wrap="none" rtlCol="0">
            <a:spAutoFit/>
          </a:bodyPr>
          <a:lstStyle/>
          <a:p>
            <a:r>
              <a:rPr lang="en-US" altLang="ja-JP" sz="1200" b="1" dirty="0">
                <a:solidFill>
                  <a:srgbClr val="FF0000"/>
                </a:solidFill>
              </a:rPr>
              <a:t>※ Executor</a:t>
            </a:r>
            <a:r>
              <a:rPr lang="ja-JP" altLang="en-US" sz="1200" b="1" dirty="0">
                <a:solidFill>
                  <a:srgbClr val="FF0000"/>
                </a:solidFill>
              </a:rPr>
              <a:t>用のスレッドを起動し、そこで</a:t>
            </a:r>
            <a:r>
              <a:rPr lang="en-US" altLang="ja-JP" sz="1200" b="1" dirty="0">
                <a:solidFill>
                  <a:srgbClr val="FF0000"/>
                </a:solidFill>
              </a:rPr>
              <a:t>spin</a:t>
            </a:r>
            <a:r>
              <a:rPr lang="ja-JP" altLang="en-US" sz="1200" b="1" dirty="0">
                <a:solidFill>
                  <a:srgbClr val="FF0000"/>
                </a:solidFill>
              </a:rPr>
              <a:t>関数を</a:t>
            </a:r>
            <a:endParaRPr lang="en-US" altLang="ja-JP" sz="1200" b="1" dirty="0">
              <a:solidFill>
                <a:srgbClr val="FF0000"/>
              </a:solidFill>
            </a:endParaRPr>
          </a:p>
          <a:p>
            <a:r>
              <a:rPr lang="en-US" altLang="ja-JP" sz="1200" b="1" dirty="0">
                <a:solidFill>
                  <a:srgbClr val="FF0000"/>
                </a:solidFill>
              </a:rPr>
              <a:t>    </a:t>
            </a:r>
            <a:r>
              <a:rPr lang="ja-JP" altLang="en-US" sz="1200" b="1" dirty="0">
                <a:solidFill>
                  <a:srgbClr val="FF0000"/>
                </a:solidFill>
              </a:rPr>
              <a:t>実行し、通信のためのスピンループをまわす</a:t>
            </a:r>
            <a:endParaRPr lang="en-US" altLang="ja-JP" sz="1200" b="1" dirty="0">
              <a:solidFill>
                <a:srgbClr val="FF0000"/>
              </a:solidFill>
            </a:endParaRPr>
          </a:p>
        </p:txBody>
      </p:sp>
    </p:spTree>
    <p:extLst>
      <p:ext uri="{BB962C8B-B14F-4D97-AF65-F5344CB8AC3E}">
        <p14:creationId xmlns:p14="http://schemas.microsoft.com/office/powerpoint/2010/main" val="91657932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52478" y="1241085"/>
            <a:ext cx="7834527" cy="2954944"/>
          </a:xfrm>
          <a:prstGeom prst="rect">
            <a:avLst/>
          </a:prstGeom>
          <a:noFill/>
          <a:ln>
            <a:solidFill>
              <a:schemeClr val="tx1"/>
            </a:solidFill>
          </a:ln>
        </p:spPr>
        <p:txBody>
          <a:bodyPr wrap="square" rtlCol="0">
            <a:noAutofit/>
          </a:bodyPr>
          <a:lstStyle/>
          <a:p>
            <a:r>
              <a:rPr lang="en-US" altLang="ja-JP" sz="1400" dirty="0">
                <a:latin typeface="ＭＳ ゴシック" panose="020B0609070205080204" pitchFamily="49" charset="-128"/>
                <a:ea typeface="ＭＳ ゴシック" panose="020B0609070205080204" pitchFamily="49" charset="-128"/>
              </a:rPr>
              <a:t>bool </a:t>
            </a:r>
            <a:r>
              <a:rPr lang="en-US" altLang="ja-JP" sz="1400" dirty="0" err="1">
                <a:latin typeface="ＭＳ ゴシック" panose="020B0609070205080204" pitchFamily="49" charset="-128"/>
                <a:ea typeface="ＭＳ ゴシック" panose="020B0609070205080204" pitchFamily="49" charset="-128"/>
              </a:rPr>
              <a:t>MobileRobotDriveController</a:t>
            </a:r>
            <a:r>
              <a:rPr lang="en-US" altLang="ja-JP" sz="1400" dirty="0">
                <a:latin typeface="ＭＳ ゴシック" panose="020B0609070205080204" pitchFamily="49" charset="-128"/>
                <a:ea typeface="ＭＳ ゴシック" panose="020B0609070205080204" pitchFamily="49" charset="-128"/>
              </a:rPr>
              <a:t>::initialize(</a:t>
            </a:r>
            <a:r>
              <a:rPr lang="en-US" altLang="ja-JP" sz="1400" dirty="0" err="1">
                <a:latin typeface="ＭＳ ゴシック" panose="020B0609070205080204" pitchFamily="49" charset="-128"/>
                <a:ea typeface="ＭＳ ゴシック" panose="020B0609070205080204" pitchFamily="49" charset="-128"/>
              </a:rPr>
              <a:t>cnoid</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SimpleControllerIO</a:t>
            </a:r>
            <a:r>
              <a:rPr lang="en-US" altLang="ja-JP" sz="1400" dirty="0">
                <a:latin typeface="ＭＳ ゴシック" panose="020B0609070205080204" pitchFamily="49" charset="-128"/>
                <a:ea typeface="ＭＳ ゴシック" panose="020B0609070205080204" pitchFamily="49" charset="-128"/>
              </a:rPr>
              <a:t>* io)</a:t>
            </a:r>
          </a:p>
          <a:p>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auto body = io-&gt;body();</a:t>
            </a:r>
          </a:p>
          <a:p>
            <a:r>
              <a:rPr lang="en-US" altLang="ja-JP" sz="1400" dirty="0">
                <a:latin typeface="ＭＳ ゴシック" panose="020B0609070205080204" pitchFamily="49" charset="-128"/>
                <a:ea typeface="ＭＳ ゴシック" panose="020B0609070205080204" pitchFamily="49" charset="-128"/>
              </a:rPr>
              <a:t>    wheels[0] = body-&gt;joint("</a:t>
            </a:r>
            <a:r>
              <a:rPr lang="en-US" altLang="ja-JP" sz="1400" dirty="0" err="1">
                <a:latin typeface="ＭＳ ゴシック" panose="020B0609070205080204" pitchFamily="49" charset="-128"/>
                <a:ea typeface="ＭＳ ゴシック" panose="020B0609070205080204" pitchFamily="49" charset="-128"/>
              </a:rPr>
              <a:t>LeftWheel</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wheels[1] = body-&gt;joint("</a:t>
            </a:r>
            <a:r>
              <a:rPr lang="en-US" altLang="ja-JP" sz="1400" dirty="0" err="1">
                <a:latin typeface="ＭＳ ゴシック" panose="020B0609070205080204" pitchFamily="49" charset="-128"/>
                <a:ea typeface="ＭＳ ゴシック" panose="020B0609070205080204" pitchFamily="49" charset="-128"/>
              </a:rPr>
              <a:t>RightWheel</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for(int </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=0; </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 &lt; 2; ++</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auto wheel = wheels[</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wheel-&gt;</a:t>
            </a:r>
            <a:r>
              <a:rPr lang="en-US" altLang="ja-JP" sz="1400" dirty="0" err="1">
                <a:latin typeface="ＭＳ ゴシック" panose="020B0609070205080204" pitchFamily="49" charset="-128"/>
                <a:ea typeface="ＭＳ ゴシック" panose="020B0609070205080204" pitchFamily="49" charset="-128"/>
              </a:rPr>
              <a:t>setActuationMode</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JointTorque</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io-&gt;</a:t>
            </a:r>
            <a:r>
              <a:rPr lang="en-US" altLang="ja-JP" sz="1400" dirty="0" err="1">
                <a:latin typeface="ＭＳ ゴシック" panose="020B0609070205080204" pitchFamily="49" charset="-128"/>
                <a:ea typeface="ＭＳ ゴシック" panose="020B0609070205080204" pitchFamily="49" charset="-128"/>
              </a:rPr>
              <a:t>enableInput</a:t>
            </a:r>
            <a:r>
              <a:rPr lang="en-US" altLang="ja-JP" sz="1400" dirty="0">
                <a:latin typeface="ＭＳ ゴシック" panose="020B0609070205080204" pitchFamily="49" charset="-128"/>
                <a:ea typeface="ＭＳ ゴシック" panose="020B0609070205080204" pitchFamily="49" charset="-128"/>
              </a:rPr>
              <a:t>(wheel, </a:t>
            </a:r>
            <a:r>
              <a:rPr lang="en-US" altLang="ja-JP" sz="1400" dirty="0" err="1">
                <a:latin typeface="ＭＳ ゴシック" panose="020B0609070205080204" pitchFamily="49" charset="-128"/>
                <a:ea typeface="ＭＳ ゴシック" panose="020B0609070205080204" pitchFamily="49" charset="-128"/>
              </a:rPr>
              <a:t>JointVelocity</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io-&gt;</a:t>
            </a:r>
            <a:r>
              <a:rPr lang="en-US" altLang="ja-JP" sz="1400" dirty="0" err="1">
                <a:latin typeface="ＭＳ ゴシック" panose="020B0609070205080204" pitchFamily="49" charset="-128"/>
                <a:ea typeface="ＭＳ ゴシック" panose="020B0609070205080204" pitchFamily="49" charset="-128"/>
              </a:rPr>
              <a:t>enableOutput</a:t>
            </a:r>
            <a:r>
              <a:rPr lang="en-US" altLang="ja-JP" sz="1400" dirty="0">
                <a:latin typeface="ＭＳ ゴシック" panose="020B0609070205080204" pitchFamily="49" charset="-128"/>
                <a:ea typeface="ＭＳ ゴシック" panose="020B0609070205080204" pitchFamily="49" charset="-128"/>
              </a:rPr>
              <a:t>(wheel, </a:t>
            </a:r>
            <a:r>
              <a:rPr lang="en-US" altLang="ja-JP" sz="1400" dirty="0" err="1">
                <a:latin typeface="ＭＳ ゴシック" panose="020B0609070205080204" pitchFamily="49" charset="-128"/>
                <a:ea typeface="ＭＳ ゴシック" panose="020B0609070205080204" pitchFamily="49" charset="-128"/>
              </a:rPr>
              <a:t>JointTorque</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return true;</a:t>
            </a:r>
          </a:p>
          <a:p>
            <a:r>
              <a:rPr lang="en-US" altLang="ja-JP" sz="1400" dirty="0">
                <a:latin typeface="ＭＳ ゴシック" panose="020B0609070205080204" pitchFamily="49" charset="-128"/>
                <a:ea typeface="ＭＳ ゴシック" panose="020B0609070205080204" pitchFamily="49" charset="-128"/>
              </a:rPr>
              <a:t>}</a:t>
            </a: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a:xfrm>
            <a:off x="628650" y="228845"/>
            <a:ext cx="7886700" cy="729516"/>
          </a:xfrm>
        </p:spPr>
        <p:txBody>
          <a:bodyPr>
            <a:normAutofit/>
          </a:bodyPr>
          <a:lstStyle/>
          <a:p>
            <a:r>
              <a:rPr lang="en-US" altLang="ja-JP" sz="3200" dirty="0"/>
              <a:t>MobileRobotDriveControllerEx.cpp</a:t>
            </a:r>
            <a:r>
              <a:rPr lang="ja-JP" altLang="en-US" sz="3200" dirty="0"/>
              <a:t> </a:t>
            </a:r>
            <a:r>
              <a:rPr lang="en-US" altLang="ja-JP" sz="3200" dirty="0"/>
              <a:t>(3/5)</a:t>
            </a:r>
            <a:endParaRPr lang="ja-JP" altLang="en-US" sz="3200" dirty="0"/>
          </a:p>
        </p:txBody>
      </p:sp>
    </p:spTree>
    <p:extLst>
      <p:ext uri="{BB962C8B-B14F-4D97-AF65-F5344CB8AC3E}">
        <p14:creationId xmlns:p14="http://schemas.microsoft.com/office/powerpoint/2010/main" val="40002987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52478" y="1241085"/>
            <a:ext cx="7834527" cy="5076166"/>
          </a:xfrm>
          <a:prstGeom prst="rect">
            <a:avLst/>
          </a:prstGeom>
          <a:noFill/>
          <a:ln>
            <a:solidFill>
              <a:schemeClr val="tx1"/>
            </a:solidFill>
          </a:ln>
        </p:spPr>
        <p:txBody>
          <a:bodyPr wrap="square" rtlCol="0">
            <a:noAutofit/>
          </a:bodyPr>
          <a:lstStyle/>
          <a:p>
            <a:r>
              <a:rPr lang="en-US" altLang="ja-JP" sz="1400" dirty="0">
                <a:latin typeface="ＭＳ ゴシック" panose="020B0609070205080204" pitchFamily="49" charset="-128"/>
                <a:ea typeface="ＭＳ ゴシック" panose="020B0609070205080204" pitchFamily="49" charset="-128"/>
              </a:rPr>
              <a:t>bool </a:t>
            </a:r>
            <a:r>
              <a:rPr lang="en-US" altLang="ja-JP" sz="1400" dirty="0" err="1">
                <a:latin typeface="ＭＳ ゴシック" panose="020B0609070205080204" pitchFamily="49" charset="-128"/>
                <a:ea typeface="ＭＳ ゴシック" panose="020B0609070205080204" pitchFamily="49" charset="-128"/>
              </a:rPr>
              <a:t>MobileRobotDriveController</a:t>
            </a:r>
            <a:r>
              <a:rPr lang="en-US" altLang="ja-JP" sz="1400" dirty="0">
                <a:latin typeface="ＭＳ ゴシック" panose="020B0609070205080204" pitchFamily="49" charset="-128"/>
                <a:ea typeface="ＭＳ ゴシック" panose="020B0609070205080204" pitchFamily="49" charset="-128"/>
              </a:rPr>
              <a:t>::control()</a:t>
            </a:r>
          </a:p>
          <a:p>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constexpr</a:t>
            </a:r>
            <a:r>
              <a:rPr lang="en-US" altLang="ja-JP" sz="1400" dirty="0">
                <a:latin typeface="ＭＳ ゴシック" panose="020B0609070205080204" pitchFamily="49" charset="-128"/>
                <a:ea typeface="ＭＳ ゴシック" panose="020B0609070205080204" pitchFamily="49" charset="-128"/>
              </a:rPr>
              <a:t> double </a:t>
            </a:r>
            <a:r>
              <a:rPr lang="en-US" altLang="ja-JP" sz="1400" dirty="0" err="1">
                <a:latin typeface="ＭＳ ゴシック" panose="020B0609070205080204" pitchFamily="49" charset="-128"/>
                <a:ea typeface="ＭＳ ゴシック" panose="020B0609070205080204" pitchFamily="49" charset="-128"/>
              </a:rPr>
              <a:t>wheelRadius</a:t>
            </a:r>
            <a:r>
              <a:rPr lang="en-US" altLang="ja-JP" sz="1400" dirty="0">
                <a:latin typeface="ＭＳ ゴシック" panose="020B0609070205080204" pitchFamily="49" charset="-128"/>
                <a:ea typeface="ＭＳ ゴシック" panose="020B0609070205080204" pitchFamily="49" charset="-128"/>
              </a:rPr>
              <a:t> = 0.076;</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constexpr</a:t>
            </a:r>
            <a:r>
              <a:rPr lang="en-US" altLang="ja-JP" sz="1400" dirty="0">
                <a:latin typeface="ＭＳ ゴシック" panose="020B0609070205080204" pitchFamily="49" charset="-128"/>
                <a:ea typeface="ＭＳ ゴシック" panose="020B0609070205080204" pitchFamily="49" charset="-128"/>
              </a:rPr>
              <a:t> double </a:t>
            </a:r>
            <a:r>
              <a:rPr lang="en-US" altLang="ja-JP" sz="1400" dirty="0" err="1">
                <a:latin typeface="ＭＳ ゴシック" panose="020B0609070205080204" pitchFamily="49" charset="-128"/>
                <a:ea typeface="ＭＳ ゴシック" panose="020B0609070205080204" pitchFamily="49" charset="-128"/>
              </a:rPr>
              <a:t>halfAxleWidth</a:t>
            </a:r>
            <a:r>
              <a:rPr lang="en-US" altLang="ja-JP" sz="1400" dirty="0">
                <a:latin typeface="ＭＳ ゴシック" panose="020B0609070205080204" pitchFamily="49" charset="-128"/>
                <a:ea typeface="ＭＳ ゴシック" panose="020B0609070205080204" pitchFamily="49" charset="-128"/>
              </a:rPr>
              <a:t> = 0.145;</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constexpr</a:t>
            </a:r>
            <a:r>
              <a:rPr lang="en-US" altLang="ja-JP" sz="1400" dirty="0">
                <a:latin typeface="ＭＳ ゴシック" panose="020B0609070205080204" pitchFamily="49" charset="-128"/>
                <a:ea typeface="ＭＳ ゴシック" panose="020B0609070205080204" pitchFamily="49" charset="-128"/>
              </a:rPr>
              <a:t> double </a:t>
            </a:r>
            <a:r>
              <a:rPr lang="en-US" altLang="ja-JP" sz="1400" dirty="0" err="1">
                <a:latin typeface="ＭＳ ゴシック" panose="020B0609070205080204" pitchFamily="49" charset="-128"/>
                <a:ea typeface="ＭＳ ゴシック" panose="020B0609070205080204" pitchFamily="49" charset="-128"/>
              </a:rPr>
              <a:t>kd</a:t>
            </a:r>
            <a:r>
              <a:rPr lang="en-US" altLang="ja-JP" sz="1400" dirty="0">
                <a:latin typeface="ＭＳ ゴシック" panose="020B0609070205080204" pitchFamily="49" charset="-128"/>
                <a:ea typeface="ＭＳ ゴシック" panose="020B0609070205080204" pitchFamily="49" charset="-128"/>
              </a:rPr>
              <a:t> = 0.5;</a:t>
            </a:r>
          </a:p>
          <a:p>
            <a:r>
              <a:rPr lang="en-US" altLang="ja-JP" sz="1400" dirty="0">
                <a:latin typeface="ＭＳ ゴシック" panose="020B0609070205080204" pitchFamily="49" charset="-128"/>
                <a:ea typeface="ＭＳ ゴシック" panose="020B0609070205080204" pitchFamily="49" charset="-128"/>
              </a:rPr>
              <a:t>    double </a:t>
            </a:r>
            <a:r>
              <a:rPr lang="en-US" altLang="ja-JP" sz="1400" dirty="0" err="1">
                <a:latin typeface="ＭＳ ゴシック" panose="020B0609070205080204" pitchFamily="49" charset="-128"/>
                <a:ea typeface="ＭＳ ゴシック" panose="020B0609070205080204" pitchFamily="49" charset="-128"/>
              </a:rPr>
              <a:t>dq_target</a:t>
            </a:r>
            <a:r>
              <a:rPr lang="en-US" altLang="ja-JP" sz="1400" dirty="0">
                <a:latin typeface="ＭＳ ゴシック" panose="020B0609070205080204" pitchFamily="49" charset="-128"/>
                <a:ea typeface="ＭＳ ゴシック" panose="020B0609070205080204" pitchFamily="49" charset="-128"/>
              </a:rPr>
              <a:t>[2];</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p>
          <a:p>
            <a:r>
              <a:rPr lang="en-US" altLang="ja-JP" sz="1400" b="1" dirty="0">
                <a:solidFill>
                  <a:srgbClr val="FF0000"/>
                </a:solidFill>
                <a:latin typeface="ＭＳ ゴシック" panose="020B0609070205080204" pitchFamily="49" charset="-128"/>
                <a:ea typeface="ＭＳ ゴシック" panose="020B0609070205080204" pitchFamily="49" charset="-128"/>
              </a:rPr>
              <a:t>        std::</a:t>
            </a:r>
            <a:r>
              <a:rPr lang="en-US" altLang="ja-JP" sz="1400" b="1" dirty="0" err="1">
                <a:solidFill>
                  <a:srgbClr val="FF0000"/>
                </a:solidFill>
                <a:latin typeface="ＭＳ ゴシック" panose="020B0609070205080204" pitchFamily="49" charset="-128"/>
                <a:ea typeface="ＭＳ ゴシック" panose="020B0609070205080204" pitchFamily="49" charset="-128"/>
              </a:rPr>
              <a:t>lock_guard</a:t>
            </a:r>
            <a:r>
              <a:rPr lang="en-US" altLang="ja-JP" sz="1400" b="1" dirty="0">
                <a:solidFill>
                  <a:srgbClr val="FF0000"/>
                </a:solidFill>
                <a:latin typeface="ＭＳ ゴシック" panose="020B0609070205080204" pitchFamily="49" charset="-128"/>
                <a:ea typeface="ＭＳ ゴシック" panose="020B0609070205080204" pitchFamily="49" charset="-128"/>
              </a:rPr>
              <a:t>&lt;std::mutex&gt; lock(</a:t>
            </a:r>
            <a:r>
              <a:rPr lang="en-US" altLang="ja-JP" sz="1400" b="1" dirty="0" err="1">
                <a:solidFill>
                  <a:srgbClr val="FF0000"/>
                </a:solidFill>
                <a:latin typeface="ＭＳ ゴシック" panose="020B0609070205080204" pitchFamily="49" charset="-128"/>
                <a:ea typeface="ＭＳ ゴシック" panose="020B0609070205080204" pitchFamily="49" charset="-128"/>
              </a:rPr>
              <a:t>commandMutex</a:t>
            </a:r>
            <a:r>
              <a:rPr lang="en-US" altLang="ja-JP" sz="1400" b="1" dirty="0">
                <a:solidFill>
                  <a:srgbClr val="FF0000"/>
                </a:solidFill>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double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dq_x</a:t>
            </a:r>
            <a:r>
              <a:rPr lang="en-US" altLang="ja-JP" sz="1400" b="1" dirty="0">
                <a:solidFill>
                  <a:srgbClr val="FF0000"/>
                </a:solidFill>
                <a:latin typeface="ＭＳ ゴシック" panose="020B0609070205080204" pitchFamily="49" charset="-128"/>
                <a:ea typeface="ＭＳ ゴシック" panose="020B0609070205080204" pitchFamily="49" charset="-128"/>
              </a:rPr>
              <a:t> = </a:t>
            </a:r>
            <a:r>
              <a:rPr lang="en-US" altLang="ja-JP" sz="1400" b="1" dirty="0" err="1">
                <a:solidFill>
                  <a:srgbClr val="FF0000"/>
                </a:solidFill>
                <a:latin typeface="ＭＳ ゴシック" panose="020B0609070205080204" pitchFamily="49" charset="-128"/>
                <a:ea typeface="ＭＳ ゴシック" panose="020B0609070205080204" pitchFamily="49" charset="-128"/>
              </a:rPr>
              <a:t>command.linear.x</a:t>
            </a:r>
            <a:r>
              <a:rPr lang="en-US" altLang="ja-JP" sz="1400" b="1" dirty="0">
                <a:solidFill>
                  <a:srgbClr val="FF0000"/>
                </a:solidFill>
                <a:latin typeface="ＭＳ ゴシック" panose="020B0609070205080204" pitchFamily="49" charset="-128"/>
                <a:ea typeface="ＭＳ ゴシック" panose="020B0609070205080204" pitchFamily="49" charset="-128"/>
              </a:rPr>
              <a:t> / </a:t>
            </a:r>
            <a:r>
              <a:rPr lang="en-US" altLang="ja-JP" sz="1400" b="1" dirty="0" err="1">
                <a:solidFill>
                  <a:srgbClr val="FF0000"/>
                </a:solidFill>
                <a:latin typeface="ＭＳ ゴシック" panose="020B0609070205080204" pitchFamily="49" charset="-128"/>
                <a:ea typeface="ＭＳ ゴシック" panose="020B0609070205080204" pitchFamily="49" charset="-128"/>
              </a:rPr>
              <a:t>wheelRadius</a:t>
            </a:r>
            <a:r>
              <a:rPr lang="en-US" altLang="ja-JP" sz="1400" b="1" dirty="0">
                <a:solidFill>
                  <a:srgbClr val="FF0000"/>
                </a:solidFill>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double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dq_yaw</a:t>
            </a:r>
            <a:r>
              <a:rPr lang="en-US" altLang="ja-JP" sz="1400" b="1" dirty="0">
                <a:solidFill>
                  <a:srgbClr val="FF0000"/>
                </a:solidFill>
                <a:latin typeface="ＭＳ ゴシック" panose="020B0609070205080204" pitchFamily="49" charset="-128"/>
                <a:ea typeface="ＭＳ ゴシック" panose="020B0609070205080204" pitchFamily="49" charset="-128"/>
              </a:rPr>
              <a:t> = </a:t>
            </a:r>
            <a:r>
              <a:rPr lang="en-US" altLang="ja-JP" sz="1400" b="1" dirty="0" err="1">
                <a:solidFill>
                  <a:srgbClr val="FF0000"/>
                </a:solidFill>
                <a:latin typeface="ＭＳ ゴシック" panose="020B0609070205080204" pitchFamily="49" charset="-128"/>
                <a:ea typeface="ＭＳ ゴシック" panose="020B0609070205080204" pitchFamily="49" charset="-128"/>
              </a:rPr>
              <a:t>command.angular.z</a:t>
            </a:r>
            <a:r>
              <a:rPr lang="en-US" altLang="ja-JP" sz="1400" b="1" dirty="0">
                <a:solidFill>
                  <a:srgbClr val="FF0000"/>
                </a:solidFill>
                <a:latin typeface="ＭＳ ゴシック" panose="020B0609070205080204" pitchFamily="49" charset="-128"/>
                <a:ea typeface="ＭＳ ゴシック" panose="020B0609070205080204" pitchFamily="49" charset="-128"/>
              </a:rPr>
              <a:t> * </a:t>
            </a:r>
            <a:r>
              <a:rPr lang="en-US" altLang="ja-JP" sz="1400" b="1" dirty="0" err="1">
                <a:solidFill>
                  <a:srgbClr val="FF0000"/>
                </a:solidFill>
                <a:latin typeface="ＭＳ ゴシック" panose="020B0609070205080204" pitchFamily="49" charset="-128"/>
                <a:ea typeface="ＭＳ ゴシック" panose="020B0609070205080204" pitchFamily="49" charset="-128"/>
              </a:rPr>
              <a:t>halfAxleWidth</a:t>
            </a:r>
            <a:r>
              <a:rPr lang="en-US" altLang="ja-JP" sz="1400" b="1" dirty="0">
                <a:solidFill>
                  <a:srgbClr val="FF0000"/>
                </a:solidFill>
                <a:latin typeface="ＭＳ ゴシック" panose="020B0609070205080204" pitchFamily="49" charset="-128"/>
                <a:ea typeface="ＭＳ ゴシック" panose="020B0609070205080204" pitchFamily="49" charset="-128"/>
              </a:rPr>
              <a:t> / </a:t>
            </a:r>
            <a:r>
              <a:rPr lang="en-US" altLang="ja-JP" sz="1400" b="1" dirty="0" err="1">
                <a:solidFill>
                  <a:srgbClr val="FF0000"/>
                </a:solidFill>
                <a:latin typeface="ＭＳ ゴシック" panose="020B0609070205080204" pitchFamily="49" charset="-128"/>
                <a:ea typeface="ＭＳ ゴシック" panose="020B0609070205080204" pitchFamily="49" charset="-128"/>
              </a:rPr>
              <a:t>wheelRadius</a:t>
            </a:r>
            <a:r>
              <a:rPr lang="en-US" altLang="ja-JP" sz="1400" b="1" dirty="0">
                <a:solidFill>
                  <a:srgbClr val="FF0000"/>
                </a:solidFill>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dq_target</a:t>
            </a:r>
            <a:r>
              <a:rPr lang="en-US" altLang="ja-JP" sz="1400" b="1" dirty="0">
                <a:solidFill>
                  <a:srgbClr val="FF0000"/>
                </a:solidFill>
                <a:latin typeface="ＭＳ ゴシック" panose="020B0609070205080204" pitchFamily="49" charset="-128"/>
                <a:ea typeface="ＭＳ ゴシック" panose="020B0609070205080204" pitchFamily="49" charset="-128"/>
              </a:rPr>
              <a:t>[0] =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dq_x</a:t>
            </a:r>
            <a:r>
              <a:rPr lang="en-US" altLang="ja-JP" sz="1400" b="1" dirty="0">
                <a:solidFill>
                  <a:srgbClr val="FF0000"/>
                </a:solidFill>
                <a:latin typeface="ＭＳ ゴシック" panose="020B0609070205080204" pitchFamily="49" charset="-128"/>
                <a:ea typeface="ＭＳ ゴシック" panose="020B0609070205080204" pitchFamily="49" charset="-128"/>
              </a:rPr>
              <a:t> -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dq_yaw</a:t>
            </a:r>
            <a:r>
              <a:rPr lang="en-US" altLang="ja-JP" sz="1400" b="1" dirty="0">
                <a:solidFill>
                  <a:srgbClr val="FF0000"/>
                </a:solidFill>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dq_target</a:t>
            </a:r>
            <a:r>
              <a:rPr lang="en-US" altLang="ja-JP" sz="1400" b="1" dirty="0">
                <a:solidFill>
                  <a:srgbClr val="FF0000"/>
                </a:solidFill>
                <a:latin typeface="ＭＳ ゴシック" panose="020B0609070205080204" pitchFamily="49" charset="-128"/>
                <a:ea typeface="ＭＳ ゴシック" panose="020B0609070205080204" pitchFamily="49" charset="-128"/>
              </a:rPr>
              <a:t>[1] =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dq_x</a:t>
            </a:r>
            <a:r>
              <a:rPr lang="en-US" altLang="ja-JP" sz="1400" b="1" dirty="0">
                <a:solidFill>
                  <a:srgbClr val="FF0000"/>
                </a:solidFill>
                <a:latin typeface="ＭＳ ゴシック" panose="020B0609070205080204" pitchFamily="49" charset="-128"/>
                <a:ea typeface="ＭＳ ゴシック" panose="020B0609070205080204" pitchFamily="49" charset="-128"/>
              </a:rPr>
              <a:t> +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dq_yaw</a:t>
            </a:r>
            <a:r>
              <a:rPr lang="en-US" altLang="ja-JP" sz="1400" b="1" dirty="0">
                <a:solidFill>
                  <a:srgbClr val="FF0000"/>
                </a:solidFill>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for(int </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=0; </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 &lt; 2; ++</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auto wheel = wheels[</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wheel-&gt;u() = </a:t>
            </a:r>
            <a:r>
              <a:rPr lang="en-US" altLang="ja-JP" sz="1400" dirty="0" err="1">
                <a:latin typeface="ＭＳ ゴシック" panose="020B0609070205080204" pitchFamily="49" charset="-128"/>
                <a:ea typeface="ＭＳ ゴシック" panose="020B0609070205080204" pitchFamily="49" charset="-128"/>
              </a:rPr>
              <a:t>kd</a:t>
            </a:r>
            <a:r>
              <a:rPr lang="en-US" altLang="ja-JP" sz="1400" dirty="0">
                <a:latin typeface="ＭＳ ゴシック" panose="020B0609070205080204" pitchFamily="49" charset="-128"/>
                <a:ea typeface="ＭＳ ゴシック" panose="020B0609070205080204" pitchFamily="49" charset="-128"/>
              </a:rPr>
              <a:t> * (</a:t>
            </a:r>
            <a:r>
              <a:rPr lang="en-US" altLang="ja-JP" sz="1400" dirty="0" err="1">
                <a:latin typeface="ＭＳ ゴシック" panose="020B0609070205080204" pitchFamily="49" charset="-128"/>
                <a:ea typeface="ＭＳ ゴシック" panose="020B0609070205080204" pitchFamily="49" charset="-128"/>
              </a:rPr>
              <a:t>dq_target</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 - wheel-&gt;</a:t>
            </a:r>
            <a:r>
              <a:rPr lang="en-US" altLang="ja-JP" sz="1400" dirty="0" err="1">
                <a:latin typeface="ＭＳ ゴシック" panose="020B0609070205080204" pitchFamily="49" charset="-128"/>
                <a:ea typeface="ＭＳ ゴシック" panose="020B0609070205080204" pitchFamily="49" charset="-128"/>
              </a:rPr>
              <a:t>dq</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return true;</a:t>
            </a:r>
          </a:p>
          <a:p>
            <a:r>
              <a:rPr lang="en-US" altLang="ja-JP" sz="1400" dirty="0">
                <a:latin typeface="ＭＳ ゴシック" panose="020B0609070205080204" pitchFamily="49" charset="-128"/>
                <a:ea typeface="ＭＳ ゴシック" panose="020B0609070205080204" pitchFamily="49" charset="-128"/>
              </a:rPr>
              <a:t>}</a:t>
            </a: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a:xfrm>
            <a:off x="628650" y="228845"/>
            <a:ext cx="7886700" cy="729516"/>
          </a:xfrm>
        </p:spPr>
        <p:txBody>
          <a:bodyPr>
            <a:normAutofit/>
          </a:bodyPr>
          <a:lstStyle/>
          <a:p>
            <a:r>
              <a:rPr lang="en-US" altLang="ja-JP" sz="3200" dirty="0"/>
              <a:t>MobileRobotDriveControllerEx.cpp</a:t>
            </a:r>
            <a:r>
              <a:rPr lang="ja-JP" altLang="en-US" sz="3200" dirty="0"/>
              <a:t> </a:t>
            </a:r>
            <a:r>
              <a:rPr lang="en-US" altLang="ja-JP" sz="3200" dirty="0"/>
              <a:t>(4/5)</a:t>
            </a:r>
            <a:endParaRPr lang="ja-JP" altLang="en-US" sz="3200" dirty="0"/>
          </a:p>
        </p:txBody>
      </p:sp>
      <p:sp>
        <p:nvSpPr>
          <p:cNvPr id="2" name="テキスト ボックス 1">
            <a:extLst>
              <a:ext uri="{FF2B5EF4-FFF2-40B4-BE49-F238E27FC236}">
                <a16:creationId xmlns:a16="http://schemas.microsoft.com/office/drawing/2014/main" id="{7EEAD2F9-F21A-C4BB-E6C4-E317ECE21CFD}"/>
              </a:ext>
            </a:extLst>
          </p:cNvPr>
          <p:cNvSpPr txBox="1"/>
          <p:nvPr/>
        </p:nvSpPr>
        <p:spPr>
          <a:xfrm>
            <a:off x="4247087" y="2638212"/>
            <a:ext cx="3270447" cy="276999"/>
          </a:xfrm>
          <a:prstGeom prst="rect">
            <a:avLst/>
          </a:prstGeom>
          <a:noFill/>
        </p:spPr>
        <p:txBody>
          <a:bodyPr wrap="none" rtlCol="0">
            <a:spAutoFit/>
          </a:bodyPr>
          <a:lstStyle/>
          <a:p>
            <a:r>
              <a:rPr lang="en-US" altLang="ja-JP" sz="1200" b="1" dirty="0">
                <a:solidFill>
                  <a:srgbClr val="FF0000"/>
                </a:solidFill>
              </a:rPr>
              <a:t>※ command</a:t>
            </a:r>
            <a:r>
              <a:rPr lang="ja-JP" altLang="en-US" sz="1200" b="1" dirty="0">
                <a:solidFill>
                  <a:srgbClr val="FF0000"/>
                </a:solidFill>
              </a:rPr>
              <a:t>変数にロックをかけて排他制御</a:t>
            </a:r>
            <a:endParaRPr lang="en-US" altLang="ja-JP" sz="1200" b="1" dirty="0">
              <a:solidFill>
                <a:srgbClr val="FF0000"/>
              </a:solidFill>
            </a:endParaRPr>
          </a:p>
        </p:txBody>
      </p:sp>
    </p:spTree>
    <p:extLst>
      <p:ext uri="{BB962C8B-B14F-4D97-AF65-F5344CB8AC3E}">
        <p14:creationId xmlns:p14="http://schemas.microsoft.com/office/powerpoint/2010/main" val="583751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B530FF-06AF-CEB2-C758-2BCB37A1B96E}"/>
              </a:ext>
            </a:extLst>
          </p:cNvPr>
          <p:cNvSpPr>
            <a:spLocks noGrp="1"/>
          </p:cNvSpPr>
          <p:nvPr>
            <p:ph type="title"/>
          </p:nvPr>
        </p:nvSpPr>
        <p:spPr/>
        <p:txBody>
          <a:bodyPr/>
          <a:lstStyle/>
          <a:p>
            <a:r>
              <a:rPr kumimoji="1" lang="en-US" altLang="ja-JP" dirty="0"/>
              <a:t>ROS</a:t>
            </a:r>
            <a:r>
              <a:rPr lang="ja-JP" altLang="en-US" dirty="0"/>
              <a:t> </a:t>
            </a:r>
            <a:r>
              <a:rPr lang="en-US" altLang="ja-JP" dirty="0"/>
              <a:t>2</a:t>
            </a:r>
            <a:r>
              <a:rPr kumimoji="1" lang="ja-JP" altLang="en-US" dirty="0"/>
              <a:t>のインストール</a:t>
            </a:r>
            <a:r>
              <a:rPr lang="ja-JP" altLang="en-US" dirty="0"/>
              <a:t> </a:t>
            </a:r>
            <a:r>
              <a:rPr lang="en-US" altLang="ja-JP" dirty="0"/>
              <a:t>(1/2)</a:t>
            </a:r>
            <a:endParaRPr kumimoji="1" lang="ja-JP" altLang="en-US" dirty="0"/>
          </a:p>
        </p:txBody>
      </p:sp>
      <p:sp>
        <p:nvSpPr>
          <p:cNvPr id="4" name="テキスト ボックス 3">
            <a:extLst>
              <a:ext uri="{FF2B5EF4-FFF2-40B4-BE49-F238E27FC236}">
                <a16:creationId xmlns:a16="http://schemas.microsoft.com/office/drawing/2014/main" id="{7642F3DC-730B-9024-FC1D-B9A02186DC84}"/>
              </a:ext>
            </a:extLst>
          </p:cNvPr>
          <p:cNvSpPr txBox="1"/>
          <p:nvPr/>
        </p:nvSpPr>
        <p:spPr>
          <a:xfrm>
            <a:off x="348751" y="1688192"/>
            <a:ext cx="8515350" cy="3693319"/>
          </a:xfrm>
          <a:prstGeom prst="rect">
            <a:avLst/>
          </a:prstGeom>
          <a:noFill/>
          <a:ln>
            <a:solidFill>
              <a:schemeClr val="tx1"/>
            </a:solidFill>
          </a:ln>
        </p:spPr>
        <p:txBody>
          <a:bodyPr wrap="square" rtlCol="0">
            <a:spAutoFit/>
          </a:bodyPr>
          <a:lstStyle/>
          <a:p>
            <a:r>
              <a:rPr lang="en-US" altLang="ja-JP" dirty="0" err="1">
                <a:latin typeface="ＭＳ ゴシック" panose="020B0609070205080204" pitchFamily="49" charset="-128"/>
                <a:ea typeface="ＭＳ ゴシック" panose="020B0609070205080204" pitchFamily="49" charset="-128"/>
              </a:rPr>
              <a:t>sudo</a:t>
            </a:r>
            <a:r>
              <a:rPr lang="en-US" altLang="ja-JP" dirty="0">
                <a:latin typeface="ＭＳ ゴシック" panose="020B0609070205080204" pitchFamily="49" charset="-128"/>
                <a:ea typeface="ＭＳ ゴシック" panose="020B0609070205080204" pitchFamily="49" charset="-128"/>
              </a:rPr>
              <a:t> apt install software-properties-common</a:t>
            </a:r>
          </a:p>
          <a:p>
            <a:r>
              <a:rPr lang="en-US" altLang="ja-JP" dirty="0" err="1">
                <a:latin typeface="ＭＳ ゴシック" panose="020B0609070205080204" pitchFamily="49" charset="-128"/>
                <a:ea typeface="ＭＳ ゴシック" panose="020B0609070205080204" pitchFamily="49" charset="-128"/>
              </a:rPr>
              <a:t>sudo</a:t>
            </a:r>
            <a:r>
              <a:rPr lang="en-US" altLang="ja-JP" dirty="0">
                <a:latin typeface="ＭＳ ゴシック" panose="020B0609070205080204" pitchFamily="49" charset="-128"/>
                <a:ea typeface="ＭＳ ゴシック" panose="020B0609070205080204" pitchFamily="49" charset="-128"/>
              </a:rPr>
              <a:t> add-apt-repository universe</a:t>
            </a:r>
          </a:p>
          <a:p>
            <a:r>
              <a:rPr lang="en-US" altLang="ja-JP" dirty="0" err="1">
                <a:latin typeface="ＭＳ ゴシック" panose="020B0609070205080204" pitchFamily="49" charset="-128"/>
                <a:ea typeface="ＭＳ ゴシック" panose="020B0609070205080204" pitchFamily="49" charset="-128"/>
              </a:rPr>
              <a:t>sudo</a:t>
            </a:r>
            <a:r>
              <a:rPr lang="en-US" altLang="ja-JP" dirty="0">
                <a:latin typeface="ＭＳ ゴシック" panose="020B0609070205080204" pitchFamily="49" charset="-128"/>
                <a:ea typeface="ＭＳ ゴシック" panose="020B0609070205080204" pitchFamily="49" charset="-128"/>
              </a:rPr>
              <a:t> apt update &amp;&amp; </a:t>
            </a:r>
            <a:r>
              <a:rPr lang="en-US" altLang="ja-JP" dirty="0" err="1">
                <a:latin typeface="ＭＳ ゴシック" panose="020B0609070205080204" pitchFamily="49" charset="-128"/>
                <a:ea typeface="ＭＳ ゴシック" panose="020B0609070205080204" pitchFamily="49" charset="-128"/>
              </a:rPr>
              <a:t>sudo</a:t>
            </a:r>
            <a:r>
              <a:rPr lang="en-US" altLang="ja-JP" dirty="0">
                <a:latin typeface="ＭＳ ゴシック" panose="020B0609070205080204" pitchFamily="49" charset="-128"/>
                <a:ea typeface="ＭＳ ゴシック" panose="020B0609070205080204" pitchFamily="49" charset="-128"/>
              </a:rPr>
              <a:t> apt install curl -y</a:t>
            </a:r>
          </a:p>
          <a:p>
            <a:r>
              <a:rPr lang="en-US" altLang="ja-JP" dirty="0" err="1">
                <a:latin typeface="ＭＳ ゴシック" panose="020B0609070205080204" pitchFamily="49" charset="-128"/>
                <a:ea typeface="ＭＳ ゴシック" panose="020B0609070205080204" pitchFamily="49" charset="-128"/>
              </a:rPr>
              <a:t>sudo</a:t>
            </a:r>
            <a:r>
              <a:rPr lang="en-US" altLang="ja-JP" dirty="0">
                <a:latin typeface="ＭＳ ゴシック" panose="020B0609070205080204" pitchFamily="49" charset="-128"/>
                <a:ea typeface="ＭＳ ゴシック" panose="020B0609070205080204" pitchFamily="49" charset="-128"/>
              </a:rPr>
              <a:t> curl -</a:t>
            </a:r>
            <a:r>
              <a:rPr lang="en-US" altLang="ja-JP" dirty="0" err="1">
                <a:latin typeface="ＭＳ ゴシック" panose="020B0609070205080204" pitchFamily="49" charset="-128"/>
                <a:ea typeface="ＭＳ ゴシック" panose="020B0609070205080204" pitchFamily="49" charset="-128"/>
              </a:rPr>
              <a:t>sSL</a:t>
            </a:r>
            <a:r>
              <a:rPr lang="en-US" altLang="ja-JP" dirty="0">
                <a:latin typeface="ＭＳ ゴシック" panose="020B0609070205080204" pitchFamily="49" charset="-128"/>
                <a:ea typeface="ＭＳ ゴシック" panose="020B0609070205080204" pitchFamily="49" charset="-128"/>
              </a:rPr>
              <a:t> https://raw.githubusercontent.com/ros/rosdistro/master/ros.key</a:t>
            </a:r>
          </a:p>
          <a:p>
            <a:r>
              <a:rPr lang="en-US" altLang="ja-JP" dirty="0">
                <a:latin typeface="ＭＳ ゴシック" panose="020B0609070205080204" pitchFamily="49" charset="-128"/>
                <a:ea typeface="ＭＳ ゴシック" panose="020B0609070205080204" pitchFamily="49" charset="-128"/>
              </a:rPr>
              <a:t>  -o</a:t>
            </a:r>
            <a:r>
              <a:rPr lang="ja-JP" altLang="en-US" dirty="0">
                <a:latin typeface="ＭＳ ゴシック" panose="020B0609070205080204" pitchFamily="49" charset="-128"/>
                <a:ea typeface="ＭＳ ゴシック" panose="020B0609070205080204" pitchFamily="49" charset="-128"/>
              </a:rPr>
              <a:t> </a:t>
            </a:r>
            <a:r>
              <a:rPr lang="en-US" altLang="ja-JP" dirty="0">
                <a:latin typeface="ＭＳ ゴシック" panose="020B0609070205080204" pitchFamily="49" charset="-128"/>
                <a:ea typeface="ＭＳ ゴシック" panose="020B0609070205080204" pitchFamily="49" charset="-128"/>
              </a:rPr>
              <a:t>/</a:t>
            </a:r>
            <a:r>
              <a:rPr lang="en-US" altLang="ja-JP" dirty="0" err="1">
                <a:latin typeface="ＭＳ ゴシック" panose="020B0609070205080204" pitchFamily="49" charset="-128"/>
                <a:ea typeface="ＭＳ ゴシック" panose="020B0609070205080204" pitchFamily="49" charset="-128"/>
              </a:rPr>
              <a:t>usr</a:t>
            </a:r>
            <a:r>
              <a:rPr lang="en-US" altLang="ja-JP" dirty="0">
                <a:latin typeface="ＭＳ ゴシック" panose="020B0609070205080204" pitchFamily="49" charset="-128"/>
                <a:ea typeface="ＭＳ ゴシック" panose="020B0609070205080204" pitchFamily="49" charset="-128"/>
              </a:rPr>
              <a:t>/share/keyrings/</a:t>
            </a:r>
            <a:r>
              <a:rPr lang="en-US" altLang="ja-JP" dirty="0" err="1">
                <a:latin typeface="ＭＳ ゴシック" panose="020B0609070205080204" pitchFamily="49" charset="-128"/>
                <a:ea typeface="ＭＳ ゴシック" panose="020B0609070205080204" pitchFamily="49" charset="-128"/>
              </a:rPr>
              <a:t>ros</a:t>
            </a:r>
            <a:r>
              <a:rPr lang="en-US" altLang="ja-JP" dirty="0">
                <a:latin typeface="ＭＳ ゴシック" panose="020B0609070205080204" pitchFamily="49" charset="-128"/>
                <a:ea typeface="ＭＳ ゴシック" panose="020B0609070205080204" pitchFamily="49" charset="-128"/>
              </a:rPr>
              <a:t>-archive-</a:t>
            </a:r>
            <a:r>
              <a:rPr lang="en-US" altLang="ja-JP" dirty="0" err="1">
                <a:latin typeface="ＭＳ ゴシック" panose="020B0609070205080204" pitchFamily="49" charset="-128"/>
                <a:ea typeface="ＭＳ ゴシック" panose="020B0609070205080204" pitchFamily="49" charset="-128"/>
              </a:rPr>
              <a:t>keyring.gpg</a:t>
            </a:r>
            <a:endParaRPr lang="en-US" altLang="ja-JP" dirty="0">
              <a:latin typeface="ＭＳ ゴシック" panose="020B0609070205080204" pitchFamily="49" charset="-128"/>
              <a:ea typeface="ＭＳ ゴシック" panose="020B0609070205080204" pitchFamily="49" charset="-128"/>
            </a:endParaRPr>
          </a:p>
          <a:p>
            <a:r>
              <a:rPr lang="en-US" altLang="ja-JP" dirty="0">
                <a:latin typeface="ＭＳ ゴシック" panose="020B0609070205080204" pitchFamily="49" charset="-128"/>
                <a:ea typeface="ＭＳ ゴシック" panose="020B0609070205080204" pitchFamily="49" charset="-128"/>
              </a:rPr>
              <a:t>echo "deb [arch=$(</a:t>
            </a:r>
            <a:r>
              <a:rPr lang="en-US" altLang="ja-JP" dirty="0" err="1">
                <a:latin typeface="ＭＳ ゴシック" panose="020B0609070205080204" pitchFamily="49" charset="-128"/>
                <a:ea typeface="ＭＳ ゴシック" panose="020B0609070205080204" pitchFamily="49" charset="-128"/>
              </a:rPr>
              <a:t>dpkg</a:t>
            </a:r>
            <a:r>
              <a:rPr lang="en-US" altLang="ja-JP" dirty="0">
                <a:latin typeface="ＭＳ ゴシック" panose="020B0609070205080204" pitchFamily="49" charset="-128"/>
                <a:ea typeface="ＭＳ ゴシック" panose="020B0609070205080204" pitchFamily="49" charset="-128"/>
              </a:rPr>
              <a:t> --print-architecture) signed-by=</a:t>
            </a:r>
          </a:p>
          <a:p>
            <a:r>
              <a:rPr lang="en-US" altLang="ja-JP" dirty="0">
                <a:latin typeface="ＭＳ ゴシック" panose="020B0609070205080204" pitchFamily="49" charset="-128"/>
                <a:ea typeface="ＭＳ ゴシック" panose="020B0609070205080204" pitchFamily="49" charset="-128"/>
              </a:rPr>
              <a:t>  /</a:t>
            </a:r>
            <a:r>
              <a:rPr lang="en-US" altLang="ja-JP" dirty="0" err="1">
                <a:latin typeface="ＭＳ ゴシック" panose="020B0609070205080204" pitchFamily="49" charset="-128"/>
                <a:ea typeface="ＭＳ ゴシック" panose="020B0609070205080204" pitchFamily="49" charset="-128"/>
              </a:rPr>
              <a:t>usr</a:t>
            </a:r>
            <a:r>
              <a:rPr lang="en-US" altLang="ja-JP" dirty="0">
                <a:latin typeface="ＭＳ ゴシック" panose="020B0609070205080204" pitchFamily="49" charset="-128"/>
                <a:ea typeface="ＭＳ ゴシック" panose="020B0609070205080204" pitchFamily="49" charset="-128"/>
              </a:rPr>
              <a:t>/share/keyrings/</a:t>
            </a:r>
            <a:r>
              <a:rPr lang="en-US" altLang="ja-JP" dirty="0" err="1">
                <a:latin typeface="ＭＳ ゴシック" panose="020B0609070205080204" pitchFamily="49" charset="-128"/>
                <a:ea typeface="ＭＳ ゴシック" panose="020B0609070205080204" pitchFamily="49" charset="-128"/>
              </a:rPr>
              <a:t>ros</a:t>
            </a:r>
            <a:r>
              <a:rPr lang="en-US" altLang="ja-JP" dirty="0">
                <a:latin typeface="ＭＳ ゴシック" panose="020B0609070205080204" pitchFamily="49" charset="-128"/>
                <a:ea typeface="ＭＳ ゴシック" panose="020B0609070205080204" pitchFamily="49" charset="-128"/>
              </a:rPr>
              <a:t>-archive-</a:t>
            </a:r>
            <a:r>
              <a:rPr lang="en-US" altLang="ja-JP" dirty="0" err="1">
                <a:latin typeface="ＭＳ ゴシック" panose="020B0609070205080204" pitchFamily="49" charset="-128"/>
                <a:ea typeface="ＭＳ ゴシック" panose="020B0609070205080204" pitchFamily="49" charset="-128"/>
              </a:rPr>
              <a:t>keyring.gpg</a:t>
            </a:r>
            <a:r>
              <a:rPr lang="en-US" altLang="ja-JP" dirty="0">
                <a:latin typeface="ＭＳ ゴシック" panose="020B0609070205080204" pitchFamily="49" charset="-128"/>
                <a:ea typeface="ＭＳ ゴシック" panose="020B0609070205080204" pitchFamily="49" charset="-128"/>
              </a:rPr>
              <a:t>]</a:t>
            </a:r>
          </a:p>
          <a:p>
            <a:r>
              <a:rPr lang="en-US" altLang="ja-JP" dirty="0">
                <a:latin typeface="ＭＳ ゴシック" panose="020B0609070205080204" pitchFamily="49" charset="-128"/>
                <a:ea typeface="ＭＳ ゴシック" panose="020B0609070205080204" pitchFamily="49" charset="-128"/>
              </a:rPr>
              <a:t>  http://packages.ros.org/ros2/ubuntu $(. /</a:t>
            </a:r>
            <a:r>
              <a:rPr lang="en-US" altLang="ja-JP" dirty="0" err="1">
                <a:latin typeface="ＭＳ ゴシック" panose="020B0609070205080204" pitchFamily="49" charset="-128"/>
                <a:ea typeface="ＭＳ ゴシック" panose="020B0609070205080204" pitchFamily="49" charset="-128"/>
              </a:rPr>
              <a:t>etc</a:t>
            </a:r>
            <a:r>
              <a:rPr lang="en-US" altLang="ja-JP" dirty="0">
                <a:latin typeface="ＭＳ ゴシック" panose="020B0609070205080204" pitchFamily="49" charset="-128"/>
                <a:ea typeface="ＭＳ ゴシック" panose="020B0609070205080204" pitchFamily="49" charset="-128"/>
              </a:rPr>
              <a:t>/</a:t>
            </a:r>
            <a:r>
              <a:rPr lang="en-US" altLang="ja-JP" dirty="0" err="1">
                <a:latin typeface="ＭＳ ゴシック" panose="020B0609070205080204" pitchFamily="49" charset="-128"/>
                <a:ea typeface="ＭＳ ゴシック" panose="020B0609070205080204" pitchFamily="49" charset="-128"/>
              </a:rPr>
              <a:t>os</a:t>
            </a:r>
            <a:r>
              <a:rPr lang="en-US" altLang="ja-JP" dirty="0">
                <a:latin typeface="ＭＳ ゴシック" panose="020B0609070205080204" pitchFamily="49" charset="-128"/>
                <a:ea typeface="ＭＳ ゴシック" panose="020B0609070205080204" pitchFamily="49" charset="-128"/>
              </a:rPr>
              <a:t>-release &amp;&amp; echo</a:t>
            </a:r>
          </a:p>
          <a:p>
            <a:r>
              <a:rPr lang="en-US" altLang="ja-JP" dirty="0">
                <a:latin typeface="ＭＳ ゴシック" panose="020B0609070205080204" pitchFamily="49" charset="-128"/>
                <a:ea typeface="ＭＳ ゴシック" panose="020B0609070205080204" pitchFamily="49" charset="-128"/>
              </a:rPr>
              <a:t>  $UBUNTU_CODENAME) main" | </a:t>
            </a:r>
            <a:r>
              <a:rPr lang="en-US" altLang="ja-JP" dirty="0" err="1">
                <a:latin typeface="ＭＳ ゴシック" panose="020B0609070205080204" pitchFamily="49" charset="-128"/>
                <a:ea typeface="ＭＳ ゴシック" panose="020B0609070205080204" pitchFamily="49" charset="-128"/>
              </a:rPr>
              <a:t>sudo</a:t>
            </a:r>
            <a:r>
              <a:rPr lang="en-US" altLang="ja-JP" dirty="0">
                <a:latin typeface="ＭＳ ゴシック" panose="020B0609070205080204" pitchFamily="49" charset="-128"/>
                <a:ea typeface="ＭＳ ゴシック" panose="020B0609070205080204" pitchFamily="49" charset="-128"/>
              </a:rPr>
              <a:t> tee /</a:t>
            </a:r>
            <a:r>
              <a:rPr lang="en-US" altLang="ja-JP" dirty="0" err="1">
                <a:latin typeface="ＭＳ ゴシック" panose="020B0609070205080204" pitchFamily="49" charset="-128"/>
                <a:ea typeface="ＭＳ ゴシック" panose="020B0609070205080204" pitchFamily="49" charset="-128"/>
              </a:rPr>
              <a:t>etc</a:t>
            </a:r>
            <a:r>
              <a:rPr lang="en-US" altLang="ja-JP" dirty="0">
                <a:latin typeface="ＭＳ ゴシック" panose="020B0609070205080204" pitchFamily="49" charset="-128"/>
                <a:ea typeface="ＭＳ ゴシック" panose="020B0609070205080204" pitchFamily="49" charset="-128"/>
              </a:rPr>
              <a:t>/apt/</a:t>
            </a:r>
            <a:r>
              <a:rPr lang="en-US" altLang="ja-JP" dirty="0" err="1">
                <a:latin typeface="ＭＳ ゴシック" panose="020B0609070205080204" pitchFamily="49" charset="-128"/>
                <a:ea typeface="ＭＳ ゴシック" panose="020B0609070205080204" pitchFamily="49" charset="-128"/>
              </a:rPr>
              <a:t>sources.list.d</a:t>
            </a:r>
            <a:r>
              <a:rPr lang="en-US" altLang="ja-JP" dirty="0">
                <a:latin typeface="ＭＳ ゴシック" panose="020B0609070205080204" pitchFamily="49" charset="-128"/>
                <a:ea typeface="ＭＳ ゴシック" panose="020B0609070205080204" pitchFamily="49" charset="-128"/>
              </a:rPr>
              <a:t>/ros2.list &gt;</a:t>
            </a:r>
          </a:p>
          <a:p>
            <a:r>
              <a:rPr lang="en-US" altLang="ja-JP" dirty="0">
                <a:latin typeface="ＭＳ ゴシック" panose="020B0609070205080204" pitchFamily="49" charset="-128"/>
                <a:ea typeface="ＭＳ ゴシック" panose="020B0609070205080204" pitchFamily="49" charset="-128"/>
              </a:rPr>
              <a:t>  /dev/null</a:t>
            </a:r>
          </a:p>
          <a:p>
            <a:r>
              <a:rPr lang="en-US" altLang="ja-JP" dirty="0" err="1">
                <a:latin typeface="ＭＳ ゴシック" panose="020B0609070205080204" pitchFamily="49" charset="-128"/>
                <a:ea typeface="ＭＳ ゴシック" panose="020B0609070205080204" pitchFamily="49" charset="-128"/>
              </a:rPr>
              <a:t>sudo</a:t>
            </a:r>
            <a:r>
              <a:rPr lang="en-US" altLang="ja-JP" dirty="0">
                <a:latin typeface="ＭＳ ゴシック" panose="020B0609070205080204" pitchFamily="49" charset="-128"/>
                <a:ea typeface="ＭＳ ゴシック" panose="020B0609070205080204" pitchFamily="49" charset="-128"/>
              </a:rPr>
              <a:t> apt update</a:t>
            </a:r>
          </a:p>
          <a:p>
            <a:r>
              <a:rPr lang="en-US" altLang="ja-JP" dirty="0" err="1">
                <a:latin typeface="ＭＳ ゴシック" panose="020B0609070205080204" pitchFamily="49" charset="-128"/>
                <a:ea typeface="ＭＳ ゴシック" panose="020B0609070205080204" pitchFamily="49" charset="-128"/>
              </a:rPr>
              <a:t>sudo</a:t>
            </a:r>
            <a:r>
              <a:rPr lang="en-US" altLang="ja-JP" dirty="0">
                <a:latin typeface="ＭＳ ゴシック" panose="020B0609070205080204" pitchFamily="49" charset="-128"/>
                <a:ea typeface="ＭＳ ゴシック" panose="020B0609070205080204" pitchFamily="49" charset="-128"/>
              </a:rPr>
              <a:t> apt upgrade</a:t>
            </a:r>
          </a:p>
        </p:txBody>
      </p:sp>
      <p:sp>
        <p:nvSpPr>
          <p:cNvPr id="3" name="テキスト ボックス 2">
            <a:extLst>
              <a:ext uri="{FF2B5EF4-FFF2-40B4-BE49-F238E27FC236}">
                <a16:creationId xmlns:a16="http://schemas.microsoft.com/office/drawing/2014/main" id="{962E653E-90E2-0F1C-B3AD-D1FDE5323612}"/>
              </a:ext>
            </a:extLst>
          </p:cNvPr>
          <p:cNvSpPr txBox="1"/>
          <p:nvPr/>
        </p:nvSpPr>
        <p:spPr>
          <a:xfrm>
            <a:off x="544295" y="5732407"/>
            <a:ext cx="8055410" cy="646331"/>
          </a:xfrm>
          <a:prstGeom prst="rect">
            <a:avLst/>
          </a:prstGeom>
          <a:noFill/>
        </p:spPr>
        <p:txBody>
          <a:bodyPr wrap="none" rtlCol="0">
            <a:spAutoFit/>
          </a:bodyPr>
          <a:lstStyle/>
          <a:p>
            <a:r>
              <a:rPr lang="ja-JP" altLang="en-US" dirty="0"/>
              <a:t>詳細は以下を参照：</a:t>
            </a:r>
            <a:endParaRPr lang="en-US" altLang="ja-JP" dirty="0"/>
          </a:p>
          <a:p>
            <a:r>
              <a:rPr kumimoji="1" lang="en-US" altLang="ja-JP" dirty="0"/>
              <a:t>https://docs.ros.org/en/humble/Installation/Ubuntu-Install-Debians.html</a:t>
            </a:r>
            <a:endParaRPr kumimoji="1" lang="ja-JP" altLang="en-US" dirty="0"/>
          </a:p>
        </p:txBody>
      </p:sp>
    </p:spTree>
    <p:extLst>
      <p:ext uri="{BB962C8B-B14F-4D97-AF65-F5344CB8AC3E}">
        <p14:creationId xmlns:p14="http://schemas.microsoft.com/office/powerpoint/2010/main" val="9363415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52478" y="1241085"/>
            <a:ext cx="7834527" cy="2133376"/>
          </a:xfrm>
          <a:prstGeom prst="rect">
            <a:avLst/>
          </a:prstGeom>
          <a:noFill/>
          <a:ln>
            <a:solidFill>
              <a:schemeClr val="tx1"/>
            </a:solidFill>
          </a:ln>
        </p:spPr>
        <p:txBody>
          <a:bodyPr wrap="square" rtlCol="0">
            <a:noAutofit/>
          </a:bodyPr>
          <a:lstStyle/>
          <a:p>
            <a:r>
              <a:rPr lang="en-US" altLang="ja-JP" sz="1400" b="1" dirty="0">
                <a:solidFill>
                  <a:srgbClr val="FF0000"/>
                </a:solidFill>
                <a:latin typeface="ＭＳ ゴシック" panose="020B0609070205080204" pitchFamily="49" charset="-128"/>
                <a:ea typeface="ＭＳ ゴシック" panose="020B0609070205080204" pitchFamily="49" charset="-128"/>
              </a:rPr>
              <a:t>void </a:t>
            </a:r>
            <a:r>
              <a:rPr lang="en-US" altLang="ja-JP" sz="1400" b="1" dirty="0" err="1">
                <a:solidFill>
                  <a:srgbClr val="FF0000"/>
                </a:solidFill>
                <a:latin typeface="ＭＳ ゴシック" panose="020B0609070205080204" pitchFamily="49" charset="-128"/>
                <a:ea typeface="ＭＳ ゴシック" panose="020B0609070205080204" pitchFamily="49" charset="-128"/>
              </a:rPr>
              <a:t>MobileRobotDriveController</a:t>
            </a:r>
            <a:r>
              <a:rPr lang="en-US" altLang="ja-JP" sz="1400" b="1" dirty="0">
                <a:solidFill>
                  <a:srgbClr val="FF0000"/>
                </a:solidFill>
                <a:latin typeface="ＭＳ ゴシック" panose="020B0609070205080204" pitchFamily="49" charset="-128"/>
                <a:ea typeface="ＭＳ ゴシック" panose="020B0609070205080204" pitchFamily="49" charset="-128"/>
              </a:rPr>
              <a:t>::unconfigure()</a:t>
            </a:r>
          </a:p>
          <a:p>
            <a:r>
              <a:rPr lang="en-US" altLang="ja-JP" sz="1400" b="1" dirty="0">
                <a:solidFill>
                  <a:srgbClr val="FF0000"/>
                </a:solidFill>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if(executor){</a:t>
            </a:r>
          </a:p>
          <a:p>
            <a:r>
              <a:rPr lang="en-US" altLang="ja-JP" sz="1400" b="1" dirty="0">
                <a:solidFill>
                  <a:srgbClr val="FF0000"/>
                </a:solidFill>
                <a:latin typeface="ＭＳ ゴシック" panose="020B0609070205080204" pitchFamily="49" charset="-128"/>
                <a:ea typeface="ＭＳ ゴシック" panose="020B0609070205080204" pitchFamily="49" charset="-128"/>
              </a:rPr>
              <a:t>        executor-&gt;cancel();</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executorThread.join</a:t>
            </a:r>
            <a:r>
              <a:rPr lang="en-US" altLang="ja-JP" sz="1400" b="1" dirty="0">
                <a:solidFill>
                  <a:srgbClr val="FF0000"/>
                </a:solidFill>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executor-&gt;</a:t>
            </a:r>
            <a:r>
              <a:rPr lang="en-US" altLang="ja-JP" sz="1400" b="1" dirty="0" err="1">
                <a:solidFill>
                  <a:srgbClr val="FF0000"/>
                </a:solidFill>
                <a:latin typeface="ＭＳ ゴシック" panose="020B0609070205080204" pitchFamily="49" charset="-128"/>
                <a:ea typeface="ＭＳ ゴシック" panose="020B0609070205080204" pitchFamily="49" charset="-128"/>
              </a:rPr>
              <a:t>remove_node</a:t>
            </a:r>
            <a:r>
              <a:rPr lang="en-US" altLang="ja-JP" sz="1400" b="1" dirty="0">
                <a:solidFill>
                  <a:srgbClr val="FF0000"/>
                </a:solidFill>
                <a:latin typeface="ＭＳ ゴシック" panose="020B0609070205080204" pitchFamily="49" charset="-128"/>
                <a:ea typeface="ＭＳ ゴシック" panose="020B0609070205080204" pitchFamily="49" charset="-128"/>
              </a:rPr>
              <a:t>(node);</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executor.reset</a:t>
            </a:r>
            <a:r>
              <a:rPr lang="en-US" altLang="ja-JP" sz="1400" b="1" dirty="0">
                <a:solidFill>
                  <a:srgbClr val="FF0000"/>
                </a:solidFill>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p>
          <a:p>
            <a:r>
              <a:rPr lang="en-US" altLang="ja-JP" sz="1400" b="1" dirty="0">
                <a:solidFill>
                  <a:srgbClr val="FF0000"/>
                </a:solidFill>
                <a:latin typeface="ＭＳ ゴシック" panose="020B0609070205080204" pitchFamily="49" charset="-128"/>
                <a:ea typeface="ＭＳ ゴシック" panose="020B0609070205080204" pitchFamily="49" charset="-128"/>
              </a:rPr>
              <a:t>}</a:t>
            </a:r>
          </a:p>
          <a:p>
            <a:endParaRPr lang="en-US" altLang="ja-JP" sz="1400" dirty="0">
              <a:latin typeface="ＭＳ ゴシック" panose="020B0609070205080204" pitchFamily="49" charset="-128"/>
              <a:ea typeface="ＭＳ ゴシック" panose="020B0609070205080204" pitchFamily="49" charset="-128"/>
            </a:endParaRP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a:xfrm>
            <a:off x="628650" y="228845"/>
            <a:ext cx="7886700" cy="729516"/>
          </a:xfrm>
        </p:spPr>
        <p:txBody>
          <a:bodyPr>
            <a:normAutofit/>
          </a:bodyPr>
          <a:lstStyle/>
          <a:p>
            <a:r>
              <a:rPr lang="en-US" altLang="ja-JP" sz="3200" dirty="0"/>
              <a:t>MobileRobotDriveControllerEx.cpp</a:t>
            </a:r>
            <a:r>
              <a:rPr lang="ja-JP" altLang="en-US" sz="3200" dirty="0"/>
              <a:t> </a:t>
            </a:r>
            <a:r>
              <a:rPr lang="en-US" altLang="ja-JP" sz="3200" dirty="0"/>
              <a:t>(5/5)</a:t>
            </a:r>
            <a:endParaRPr lang="ja-JP" altLang="en-US" sz="3200" dirty="0"/>
          </a:p>
        </p:txBody>
      </p:sp>
      <p:sp>
        <p:nvSpPr>
          <p:cNvPr id="2" name="テキスト ボックス 1">
            <a:extLst>
              <a:ext uri="{FF2B5EF4-FFF2-40B4-BE49-F238E27FC236}">
                <a16:creationId xmlns:a16="http://schemas.microsoft.com/office/drawing/2014/main" id="{D2CDBC8D-C98C-81FF-60F7-2B6DA648697B}"/>
              </a:ext>
            </a:extLst>
          </p:cNvPr>
          <p:cNvSpPr txBox="1"/>
          <p:nvPr/>
        </p:nvSpPr>
        <p:spPr>
          <a:xfrm>
            <a:off x="1912349" y="4019647"/>
            <a:ext cx="4738798" cy="646331"/>
          </a:xfrm>
          <a:prstGeom prst="rect">
            <a:avLst/>
          </a:prstGeom>
          <a:noFill/>
        </p:spPr>
        <p:txBody>
          <a:bodyPr wrap="none" rtlCol="0">
            <a:spAutoFit/>
          </a:bodyPr>
          <a:lstStyle/>
          <a:p>
            <a:r>
              <a:rPr kumimoji="1" lang="en-US" altLang="ja-JP" dirty="0"/>
              <a:t>※ </a:t>
            </a:r>
            <a:r>
              <a:rPr kumimoji="1" lang="ja-JP" altLang="en-US" dirty="0"/>
              <a:t>お手本プロジェクトの完成版ファイルは</a:t>
            </a:r>
            <a:endParaRPr kumimoji="1" lang="en-US" altLang="ja-JP" dirty="0"/>
          </a:p>
          <a:p>
            <a:r>
              <a:rPr kumimoji="1" lang="en-US" altLang="ja-JP" dirty="0"/>
              <a:t>    “</a:t>
            </a:r>
            <a:r>
              <a:rPr kumimoji="1" lang="en-US" altLang="ja-JP" dirty="0" err="1"/>
              <a:t>src</a:t>
            </a:r>
            <a:r>
              <a:rPr kumimoji="1" lang="en-US" altLang="ja-JP" dirty="0"/>
              <a:t>/MobileRobotDriveControllerEx.cpp”</a:t>
            </a:r>
            <a:endParaRPr kumimoji="1" lang="ja-JP" altLang="en-US" dirty="0"/>
          </a:p>
        </p:txBody>
      </p:sp>
      <p:sp>
        <p:nvSpPr>
          <p:cNvPr id="3" name="テキスト ボックス 2">
            <a:extLst>
              <a:ext uri="{FF2B5EF4-FFF2-40B4-BE49-F238E27FC236}">
                <a16:creationId xmlns:a16="http://schemas.microsoft.com/office/drawing/2014/main" id="{91F54342-BA08-3FC2-FB0E-F9A5C703C044}"/>
              </a:ext>
            </a:extLst>
          </p:cNvPr>
          <p:cNvSpPr txBox="1"/>
          <p:nvPr/>
        </p:nvSpPr>
        <p:spPr>
          <a:xfrm>
            <a:off x="4762307" y="1603547"/>
            <a:ext cx="2844048" cy="461665"/>
          </a:xfrm>
          <a:prstGeom prst="rect">
            <a:avLst/>
          </a:prstGeom>
          <a:noFill/>
        </p:spPr>
        <p:txBody>
          <a:bodyPr wrap="none" rtlCol="0">
            <a:spAutoFit/>
          </a:bodyPr>
          <a:lstStyle/>
          <a:p>
            <a:r>
              <a:rPr lang="en-US" altLang="ja-JP" sz="1200" b="1" dirty="0">
                <a:solidFill>
                  <a:srgbClr val="FF0000"/>
                </a:solidFill>
              </a:rPr>
              <a:t>※ </a:t>
            </a:r>
            <a:r>
              <a:rPr lang="ja-JP" altLang="en-US" sz="1200" b="1" dirty="0">
                <a:solidFill>
                  <a:srgbClr val="FF0000"/>
                </a:solidFill>
              </a:rPr>
              <a:t>コントローラアイテム削除時に実行</a:t>
            </a:r>
            <a:endParaRPr lang="en-US" altLang="ja-JP" sz="1200" b="1" dirty="0">
              <a:solidFill>
                <a:srgbClr val="FF0000"/>
              </a:solidFill>
            </a:endParaRPr>
          </a:p>
          <a:p>
            <a:r>
              <a:rPr lang="en-US" altLang="ja-JP" sz="1200" b="1" dirty="0">
                <a:solidFill>
                  <a:srgbClr val="FF0000"/>
                </a:solidFill>
              </a:rPr>
              <a:t>     Executor</a:t>
            </a:r>
            <a:r>
              <a:rPr lang="ja-JP" altLang="en-US" sz="1200" b="1" dirty="0">
                <a:solidFill>
                  <a:srgbClr val="FF0000"/>
                </a:solidFill>
              </a:rPr>
              <a:t>スレッドを停止する</a:t>
            </a:r>
            <a:endParaRPr lang="en-US" altLang="ja-JP" sz="1200" b="1" dirty="0">
              <a:solidFill>
                <a:srgbClr val="FF0000"/>
              </a:solidFill>
            </a:endParaRPr>
          </a:p>
        </p:txBody>
      </p:sp>
    </p:spTree>
    <p:extLst>
      <p:ext uri="{BB962C8B-B14F-4D97-AF65-F5344CB8AC3E}">
        <p14:creationId xmlns:p14="http://schemas.microsoft.com/office/powerpoint/2010/main" val="8094723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9881CF-6B79-234F-3C6B-E818BD101E23}"/>
              </a:ext>
            </a:extLst>
          </p:cNvPr>
          <p:cNvSpPr>
            <a:spLocks noGrp="1"/>
          </p:cNvSpPr>
          <p:nvPr>
            <p:ph type="title"/>
          </p:nvPr>
        </p:nvSpPr>
        <p:spPr/>
        <p:txBody>
          <a:bodyPr/>
          <a:lstStyle/>
          <a:p>
            <a:r>
              <a:rPr kumimoji="1" lang="en-US" altLang="ja-JP" dirty="0" err="1"/>
              <a:t>src</a:t>
            </a:r>
            <a:r>
              <a:rPr kumimoji="1" lang="ja-JP" altLang="en-US" dirty="0"/>
              <a:t>の</a:t>
            </a:r>
            <a:r>
              <a:rPr kumimoji="1" lang="en-US" altLang="ja-JP" dirty="0"/>
              <a:t>CMakeLists.txt</a:t>
            </a:r>
            <a:endParaRPr kumimoji="1" lang="ja-JP" altLang="en-US" dirty="0"/>
          </a:p>
        </p:txBody>
      </p:sp>
      <p:sp>
        <p:nvSpPr>
          <p:cNvPr id="3" name="コンテンツ プレースホルダー 2">
            <a:extLst>
              <a:ext uri="{FF2B5EF4-FFF2-40B4-BE49-F238E27FC236}">
                <a16:creationId xmlns:a16="http://schemas.microsoft.com/office/drawing/2014/main" id="{76D55C0E-8FAD-6B28-5B68-E3557BF60C8D}"/>
              </a:ext>
            </a:extLst>
          </p:cNvPr>
          <p:cNvSpPr>
            <a:spLocks noGrp="1"/>
          </p:cNvSpPr>
          <p:nvPr>
            <p:ph idx="1"/>
          </p:nvPr>
        </p:nvSpPr>
        <p:spPr>
          <a:xfrm>
            <a:off x="628650" y="1825625"/>
            <a:ext cx="7886700" cy="2662662"/>
          </a:xfrm>
        </p:spPr>
        <p:txBody>
          <a:bodyPr>
            <a:normAutofit/>
          </a:bodyPr>
          <a:lstStyle/>
          <a:p>
            <a:r>
              <a:rPr kumimoji="1" lang="en-US" altLang="ja-JP" dirty="0" err="1"/>
              <a:t>src</a:t>
            </a:r>
            <a:r>
              <a:rPr kumimoji="1" lang="en-US" altLang="ja-JP" dirty="0"/>
              <a:t>/CMakeLists.txt</a:t>
            </a:r>
            <a:r>
              <a:rPr kumimoji="1" lang="ja-JP" altLang="en-US" dirty="0"/>
              <a:t>を</a:t>
            </a:r>
            <a:r>
              <a:rPr lang="ja-JP" altLang="en-US" dirty="0"/>
              <a:t>以下のように編集</a:t>
            </a:r>
            <a:endParaRPr lang="en-US" altLang="ja-JP" dirty="0"/>
          </a:p>
          <a:p>
            <a:endParaRPr lang="en-US" altLang="ja-JP" dirty="0"/>
          </a:p>
          <a:p>
            <a:endParaRPr lang="en-US" altLang="ja-JP" dirty="0"/>
          </a:p>
          <a:p>
            <a:pPr marL="0" indent="0">
              <a:buNone/>
            </a:pPr>
            <a:endParaRPr kumimoji="1" lang="en-US" altLang="ja-JP" dirty="0"/>
          </a:p>
          <a:p>
            <a:endParaRPr lang="en-US" altLang="ja-JP" dirty="0"/>
          </a:p>
          <a:p>
            <a:endParaRPr kumimoji="1" lang="ja-JP" altLang="en-US" dirty="0"/>
          </a:p>
        </p:txBody>
      </p:sp>
      <p:sp>
        <p:nvSpPr>
          <p:cNvPr id="4" name="テキスト ボックス 3">
            <a:extLst>
              <a:ext uri="{FF2B5EF4-FFF2-40B4-BE49-F238E27FC236}">
                <a16:creationId xmlns:a16="http://schemas.microsoft.com/office/drawing/2014/main" id="{F986594E-749B-4D85-58CE-1349D7B4C2A2}"/>
              </a:ext>
            </a:extLst>
          </p:cNvPr>
          <p:cNvSpPr txBox="1"/>
          <p:nvPr/>
        </p:nvSpPr>
        <p:spPr>
          <a:xfrm>
            <a:off x="759119" y="2565340"/>
            <a:ext cx="7354571" cy="2309313"/>
          </a:xfrm>
          <a:prstGeom prst="rect">
            <a:avLst/>
          </a:prstGeom>
          <a:noFill/>
          <a:ln>
            <a:solidFill>
              <a:schemeClr val="tx1"/>
            </a:solidFill>
          </a:ln>
        </p:spPr>
        <p:txBody>
          <a:bodyPr wrap="square" rtlCol="0">
            <a:noAutofit/>
          </a:bodyPr>
          <a:lstStyle/>
          <a:p>
            <a:r>
              <a:rPr lang="en-US" altLang="ja-JP" sz="1600" dirty="0" err="1">
                <a:latin typeface="ＭＳ ゴシック" panose="020B0609070205080204" pitchFamily="49" charset="-128"/>
                <a:ea typeface="ＭＳ ゴシック" panose="020B0609070205080204" pitchFamily="49" charset="-128"/>
              </a:rPr>
              <a:t>choreonoid_add_simple_controller</a:t>
            </a:r>
            <a:r>
              <a:rPr lang="en-US" altLang="ja-JP" sz="1600" dirty="0">
                <a:latin typeface="ＭＳ ゴシック" panose="020B0609070205080204" pitchFamily="49" charset="-128"/>
                <a:ea typeface="ＭＳ ゴシック" panose="020B0609070205080204" pitchFamily="49" charset="-128"/>
              </a:rPr>
              <a:t>(</a:t>
            </a:r>
          </a:p>
          <a:p>
            <a:r>
              <a:rPr lang="ja-JP" altLang="en-US"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MyMobileRobotDriveTester</a:t>
            </a:r>
            <a:r>
              <a:rPr lang="en-US" altLang="ja-JP" sz="1600" dirty="0">
                <a:latin typeface="ＭＳ ゴシック" panose="020B0609070205080204" pitchFamily="49" charset="-128"/>
                <a:ea typeface="ＭＳ ゴシック" panose="020B0609070205080204" pitchFamily="49" charset="-128"/>
              </a:rPr>
              <a:t> MobileRobotDriveTester.cpp)</a:t>
            </a:r>
          </a:p>
          <a:p>
            <a:endParaRPr lang="en-US" altLang="ja-JP" sz="1600" dirty="0">
              <a:latin typeface="ＭＳ ゴシック" panose="020B0609070205080204" pitchFamily="49" charset="-128"/>
              <a:ea typeface="ＭＳ ゴシック" panose="020B0609070205080204" pitchFamily="49" charset="-128"/>
            </a:endParaRPr>
          </a:p>
          <a:p>
            <a:r>
              <a:rPr lang="en-US" altLang="ja-JP" sz="1600" dirty="0" err="1">
                <a:latin typeface="ＭＳ ゴシック" panose="020B0609070205080204" pitchFamily="49" charset="-128"/>
                <a:ea typeface="ＭＳ ゴシック" panose="020B0609070205080204" pitchFamily="49" charset="-128"/>
              </a:rPr>
              <a:t>choreonoid_add_simple_controller</a:t>
            </a:r>
            <a:r>
              <a:rPr lang="en-US" altLang="ja-JP" sz="1600" dirty="0">
                <a:latin typeface="ＭＳ ゴシック" panose="020B0609070205080204" pitchFamily="49" charset="-128"/>
                <a:ea typeface="ＭＳ ゴシック" panose="020B0609070205080204" pitchFamily="49" charset="-128"/>
              </a:rPr>
              <a:t>(</a:t>
            </a:r>
          </a:p>
          <a:p>
            <a:r>
              <a:rPr lang="ja-JP" altLang="en-US"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MyMobileRobotDriveController</a:t>
            </a:r>
            <a:r>
              <a:rPr lang="en-US" altLang="ja-JP" sz="1600" dirty="0">
                <a:latin typeface="ＭＳ ゴシック" panose="020B0609070205080204" pitchFamily="49" charset="-128"/>
                <a:ea typeface="ＭＳ ゴシック" panose="020B0609070205080204" pitchFamily="49" charset="-128"/>
              </a:rPr>
              <a:t> MobileRobotDriveController</a:t>
            </a:r>
            <a:r>
              <a:rPr lang="en-US" altLang="ja-JP" sz="1600" b="1" dirty="0">
                <a:solidFill>
                  <a:srgbClr val="FF0000"/>
                </a:solidFill>
                <a:latin typeface="ＭＳ ゴシック" panose="020B0609070205080204" pitchFamily="49" charset="-128"/>
                <a:ea typeface="ＭＳ ゴシック" panose="020B0609070205080204" pitchFamily="49" charset="-128"/>
              </a:rPr>
              <a:t>Ex</a:t>
            </a:r>
            <a:r>
              <a:rPr lang="en-US" altLang="ja-JP" sz="1600" dirty="0">
                <a:latin typeface="ＭＳ ゴシック" panose="020B0609070205080204" pitchFamily="49" charset="-128"/>
                <a:ea typeface="ＭＳ ゴシック" panose="020B0609070205080204" pitchFamily="49" charset="-128"/>
              </a:rPr>
              <a:t>.cpp)</a:t>
            </a:r>
          </a:p>
          <a:p>
            <a:endParaRPr lang="en-US" altLang="ja-JP" sz="1600" dirty="0">
              <a:latin typeface="ＭＳ ゴシック" panose="020B0609070205080204" pitchFamily="49" charset="-128"/>
              <a:ea typeface="ＭＳ ゴシック" panose="020B0609070205080204" pitchFamily="49" charset="-128"/>
            </a:endParaRPr>
          </a:p>
          <a:p>
            <a:r>
              <a:rPr lang="en-US" altLang="ja-JP" sz="1600" dirty="0" err="1">
                <a:latin typeface="ＭＳ ゴシック" panose="020B0609070205080204" pitchFamily="49" charset="-128"/>
                <a:ea typeface="ＭＳ ゴシック" panose="020B0609070205080204" pitchFamily="49" charset="-128"/>
              </a:rPr>
              <a:t>ament_target_dependencies</a:t>
            </a:r>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MyMobileRobotDriveController</a:t>
            </a:r>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rclcpp</a:t>
            </a:r>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geometry_msgs</a:t>
            </a:r>
            <a:r>
              <a:rPr lang="en-US" altLang="ja-JP" sz="1600" dirty="0">
                <a:latin typeface="ＭＳ ゴシック" panose="020B0609070205080204" pitchFamily="49" charset="-128"/>
                <a:ea typeface="ＭＳ ゴシック" panose="020B0609070205080204" pitchFamily="49" charset="-128"/>
              </a:rPr>
              <a:t>)</a:t>
            </a:r>
          </a:p>
        </p:txBody>
      </p:sp>
    </p:spTree>
    <p:extLst>
      <p:ext uri="{BB962C8B-B14F-4D97-AF65-F5344CB8AC3E}">
        <p14:creationId xmlns:p14="http://schemas.microsoft.com/office/powerpoint/2010/main" val="296556196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CE2C9C7-F457-1F8B-A8B8-5F037C3CEBBC}"/>
              </a:ext>
            </a:extLst>
          </p:cNvPr>
          <p:cNvSpPr>
            <a:spLocks noGrp="1"/>
          </p:cNvSpPr>
          <p:nvPr>
            <p:ph type="title"/>
          </p:nvPr>
        </p:nvSpPr>
        <p:spPr/>
        <p:txBody>
          <a:bodyPr/>
          <a:lstStyle/>
          <a:p>
            <a:r>
              <a:rPr lang="en-US" altLang="ja-JP" dirty="0"/>
              <a:t>Part10</a:t>
            </a:r>
            <a:endParaRPr lang="ja-JP" altLang="en-US" dirty="0"/>
          </a:p>
        </p:txBody>
      </p:sp>
      <p:sp>
        <p:nvSpPr>
          <p:cNvPr id="5" name="テキスト プレースホルダー 4">
            <a:extLst>
              <a:ext uri="{FF2B5EF4-FFF2-40B4-BE49-F238E27FC236}">
                <a16:creationId xmlns:a16="http://schemas.microsoft.com/office/drawing/2014/main" id="{616369D9-0288-0BED-0D54-3C09D67435F6}"/>
              </a:ext>
            </a:extLst>
          </p:cNvPr>
          <p:cNvSpPr>
            <a:spLocks noGrp="1"/>
          </p:cNvSpPr>
          <p:nvPr>
            <p:ph type="body" idx="1"/>
          </p:nvPr>
        </p:nvSpPr>
        <p:spPr/>
        <p:txBody>
          <a:bodyPr/>
          <a:lstStyle/>
          <a:p>
            <a:r>
              <a:rPr lang="ja-JP" altLang="en-US" dirty="0"/>
              <a:t>ゲームパッドによる操作</a:t>
            </a:r>
          </a:p>
        </p:txBody>
      </p:sp>
    </p:spTree>
    <p:extLst>
      <p:ext uri="{BB962C8B-B14F-4D97-AF65-F5344CB8AC3E}">
        <p14:creationId xmlns:p14="http://schemas.microsoft.com/office/powerpoint/2010/main" val="3279892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E60812-3A95-055D-4687-CE6DAB5A466D}"/>
              </a:ext>
            </a:extLst>
          </p:cNvPr>
          <p:cNvSpPr>
            <a:spLocks noGrp="1"/>
          </p:cNvSpPr>
          <p:nvPr>
            <p:ph type="title"/>
          </p:nvPr>
        </p:nvSpPr>
        <p:spPr/>
        <p:txBody>
          <a:bodyPr/>
          <a:lstStyle/>
          <a:p>
            <a:r>
              <a:rPr kumimoji="1" lang="ja-JP" altLang="en-US" dirty="0"/>
              <a:t>ゲームパッド</a:t>
            </a:r>
            <a:r>
              <a:rPr lang="ja-JP" altLang="en-US" dirty="0"/>
              <a:t>による操作</a:t>
            </a:r>
            <a:endParaRPr kumimoji="1" lang="ja-JP" altLang="en-US" dirty="0"/>
          </a:p>
        </p:txBody>
      </p:sp>
      <p:sp>
        <p:nvSpPr>
          <p:cNvPr id="3" name="コンテンツ プレースホルダー 2">
            <a:extLst>
              <a:ext uri="{FF2B5EF4-FFF2-40B4-BE49-F238E27FC236}">
                <a16:creationId xmlns:a16="http://schemas.microsoft.com/office/drawing/2014/main" id="{C43261E3-8253-0BE1-733C-9FEDEC5855F7}"/>
              </a:ext>
            </a:extLst>
          </p:cNvPr>
          <p:cNvSpPr>
            <a:spLocks noGrp="1"/>
          </p:cNvSpPr>
          <p:nvPr>
            <p:ph idx="1"/>
          </p:nvPr>
        </p:nvSpPr>
        <p:spPr>
          <a:xfrm>
            <a:off x="628650" y="1825625"/>
            <a:ext cx="7886700" cy="2430843"/>
          </a:xfrm>
        </p:spPr>
        <p:txBody>
          <a:bodyPr>
            <a:normAutofit fontScale="92500" lnSpcReduction="10000"/>
          </a:bodyPr>
          <a:lstStyle/>
          <a:p>
            <a:r>
              <a:rPr kumimoji="1" lang="ja-JP" altLang="en-US" dirty="0"/>
              <a:t>ゲームパッドを接続する</a:t>
            </a:r>
            <a:endParaRPr kumimoji="1" lang="en-US" altLang="ja-JP" dirty="0"/>
          </a:p>
          <a:p>
            <a:pPr lvl="1"/>
            <a:r>
              <a:rPr lang="en-US" altLang="ja-JP" dirty="0"/>
              <a:t>PS3, 4, 5</a:t>
            </a:r>
            <a:r>
              <a:rPr lang="ja-JP" altLang="en-US" dirty="0"/>
              <a:t>のゲームパッドを推奨</a:t>
            </a:r>
            <a:endParaRPr lang="en-US" altLang="ja-JP" dirty="0"/>
          </a:p>
          <a:p>
            <a:r>
              <a:rPr kumimoji="1" lang="en-US" altLang="ja-JP" dirty="0"/>
              <a:t>joy</a:t>
            </a:r>
            <a:r>
              <a:rPr kumimoji="1" lang="ja-JP" altLang="en-US" dirty="0"/>
              <a:t>ノードを用いてゲームパッドからの入力を</a:t>
            </a:r>
            <a:r>
              <a:rPr kumimoji="1" lang="en-US" altLang="ja-JP" dirty="0"/>
              <a:t>joy</a:t>
            </a:r>
            <a:r>
              <a:rPr kumimoji="1" lang="ja-JP" altLang="en-US" dirty="0"/>
              <a:t>トピックとして</a:t>
            </a:r>
            <a:r>
              <a:rPr kumimoji="1" lang="en-US" altLang="ja-JP" dirty="0"/>
              <a:t>publish</a:t>
            </a:r>
            <a:r>
              <a:rPr kumimoji="1" lang="ja-JP" altLang="en-US" dirty="0"/>
              <a:t>する</a:t>
            </a:r>
            <a:endParaRPr lang="en-US" altLang="ja-JP" dirty="0"/>
          </a:p>
          <a:p>
            <a:r>
              <a:rPr kumimoji="1" lang="en-US" altLang="ja-JP" dirty="0" err="1"/>
              <a:t>joy_teleop</a:t>
            </a:r>
            <a:r>
              <a:rPr kumimoji="1" lang="ja-JP" altLang="en-US" dirty="0"/>
              <a:t>ノードを用いて</a:t>
            </a:r>
            <a:r>
              <a:rPr kumimoji="1" lang="en-US" altLang="ja-JP" dirty="0"/>
              <a:t>joy</a:t>
            </a:r>
            <a:r>
              <a:rPr kumimoji="1" lang="ja-JP" altLang="en-US" dirty="0"/>
              <a:t>トピックを</a:t>
            </a:r>
            <a:r>
              <a:rPr kumimoji="1" lang="en-US" altLang="ja-JP" dirty="0"/>
              <a:t>twist</a:t>
            </a:r>
            <a:r>
              <a:rPr kumimoji="1" lang="ja-JP" altLang="en-US" dirty="0"/>
              <a:t>トピックに変換する</a:t>
            </a:r>
          </a:p>
        </p:txBody>
      </p:sp>
      <p:sp>
        <p:nvSpPr>
          <p:cNvPr id="5" name="テキスト ボックス 4">
            <a:extLst>
              <a:ext uri="{FF2B5EF4-FFF2-40B4-BE49-F238E27FC236}">
                <a16:creationId xmlns:a16="http://schemas.microsoft.com/office/drawing/2014/main" id="{45EBB1D4-C3AD-901C-EA2B-BD5A9704A581}"/>
              </a:ext>
            </a:extLst>
          </p:cNvPr>
          <p:cNvSpPr txBox="1"/>
          <p:nvPr/>
        </p:nvSpPr>
        <p:spPr>
          <a:xfrm>
            <a:off x="2253009" y="4972471"/>
            <a:ext cx="1108377" cy="830997"/>
          </a:xfrm>
          <a:prstGeom prst="rect">
            <a:avLst/>
          </a:prstGeom>
          <a:noFill/>
          <a:ln>
            <a:solidFill>
              <a:schemeClr val="tx1"/>
            </a:solidFill>
          </a:ln>
        </p:spPr>
        <p:txBody>
          <a:bodyPr wrap="square" rtlCol="0" anchor="ctr">
            <a:spAutoFit/>
          </a:bodyPr>
          <a:lstStyle/>
          <a:p>
            <a:pPr algn="ctr"/>
            <a:r>
              <a:rPr lang="en-US" altLang="ja-JP" sz="2400" dirty="0"/>
              <a:t>joy</a:t>
            </a:r>
          </a:p>
          <a:p>
            <a:pPr algn="ctr"/>
            <a:r>
              <a:rPr lang="ja-JP" altLang="en-US" sz="2400" dirty="0"/>
              <a:t>ノード</a:t>
            </a:r>
            <a:endParaRPr kumimoji="1" lang="ja-JP" altLang="en-US" sz="2400" dirty="0"/>
          </a:p>
        </p:txBody>
      </p:sp>
      <p:sp>
        <p:nvSpPr>
          <p:cNvPr id="7" name="四角形: 角を丸くする 6">
            <a:extLst>
              <a:ext uri="{FF2B5EF4-FFF2-40B4-BE49-F238E27FC236}">
                <a16:creationId xmlns:a16="http://schemas.microsoft.com/office/drawing/2014/main" id="{5E1D815A-72CA-9199-8AF2-EA085219BDCA}"/>
              </a:ext>
            </a:extLst>
          </p:cNvPr>
          <p:cNvSpPr/>
          <p:nvPr/>
        </p:nvSpPr>
        <p:spPr>
          <a:xfrm>
            <a:off x="3745354" y="5061158"/>
            <a:ext cx="936118" cy="653621"/>
          </a:xfrm>
          <a:prstGeom prst="roundRect">
            <a:avLst>
              <a:gd name="adj" fmla="val 32430"/>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rPr>
              <a:t>/joy</a:t>
            </a:r>
            <a:endParaRPr kumimoji="1" lang="ja-JP" altLang="en-US" sz="2400" dirty="0">
              <a:solidFill>
                <a:schemeClr val="tx1"/>
              </a:solidFill>
            </a:endParaRPr>
          </a:p>
        </p:txBody>
      </p:sp>
      <p:sp>
        <p:nvSpPr>
          <p:cNvPr id="8" name="四角形: 角を丸くする 7">
            <a:extLst>
              <a:ext uri="{FF2B5EF4-FFF2-40B4-BE49-F238E27FC236}">
                <a16:creationId xmlns:a16="http://schemas.microsoft.com/office/drawing/2014/main" id="{3193C067-D82E-57A9-E5B6-DDFBF247C30C}"/>
              </a:ext>
            </a:extLst>
          </p:cNvPr>
          <p:cNvSpPr/>
          <p:nvPr/>
        </p:nvSpPr>
        <p:spPr>
          <a:xfrm>
            <a:off x="7175952" y="5112790"/>
            <a:ext cx="1600985" cy="55035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rPr>
              <a:t>/</a:t>
            </a:r>
            <a:r>
              <a:rPr lang="en-US" altLang="ja-JP" sz="2400" dirty="0" err="1">
                <a:solidFill>
                  <a:schemeClr val="tx1"/>
                </a:solidFill>
              </a:rPr>
              <a:t>cmd_vel</a:t>
            </a:r>
            <a:endParaRPr kumimoji="1" lang="ja-JP" altLang="en-US" sz="2400" dirty="0">
              <a:solidFill>
                <a:schemeClr val="tx1"/>
              </a:solidFill>
            </a:endParaRPr>
          </a:p>
        </p:txBody>
      </p:sp>
      <p:sp>
        <p:nvSpPr>
          <p:cNvPr id="9" name="テキスト ボックス 8">
            <a:extLst>
              <a:ext uri="{FF2B5EF4-FFF2-40B4-BE49-F238E27FC236}">
                <a16:creationId xmlns:a16="http://schemas.microsoft.com/office/drawing/2014/main" id="{95D86EAE-C854-ABD1-080A-B6EEF6C5E3EA}"/>
              </a:ext>
            </a:extLst>
          </p:cNvPr>
          <p:cNvSpPr txBox="1"/>
          <p:nvPr/>
        </p:nvSpPr>
        <p:spPr>
          <a:xfrm>
            <a:off x="5138413" y="4972469"/>
            <a:ext cx="1649549" cy="830997"/>
          </a:xfrm>
          <a:prstGeom prst="rect">
            <a:avLst/>
          </a:prstGeom>
          <a:noFill/>
          <a:ln>
            <a:solidFill>
              <a:schemeClr val="tx1"/>
            </a:solidFill>
          </a:ln>
        </p:spPr>
        <p:txBody>
          <a:bodyPr wrap="square" rtlCol="0" anchor="ctr">
            <a:spAutoFit/>
          </a:bodyPr>
          <a:lstStyle/>
          <a:p>
            <a:pPr algn="ctr"/>
            <a:r>
              <a:rPr lang="en-US" altLang="ja-JP" sz="2400" dirty="0" err="1"/>
              <a:t>joy_teleop</a:t>
            </a:r>
            <a:r>
              <a:rPr lang="ja-JP" altLang="en-US" sz="2400" dirty="0"/>
              <a:t>ノード</a:t>
            </a:r>
            <a:endParaRPr kumimoji="1" lang="ja-JP" altLang="en-US" sz="2400" dirty="0"/>
          </a:p>
        </p:txBody>
      </p:sp>
      <p:sp>
        <p:nvSpPr>
          <p:cNvPr id="10" name="楕円 9">
            <a:extLst>
              <a:ext uri="{FF2B5EF4-FFF2-40B4-BE49-F238E27FC236}">
                <a16:creationId xmlns:a16="http://schemas.microsoft.com/office/drawing/2014/main" id="{5ABFF664-ECD9-B42E-7284-9CBE1D7575D2}"/>
              </a:ext>
            </a:extLst>
          </p:cNvPr>
          <p:cNvSpPr/>
          <p:nvPr/>
        </p:nvSpPr>
        <p:spPr>
          <a:xfrm>
            <a:off x="222968" y="4929473"/>
            <a:ext cx="1611202" cy="931572"/>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tx1"/>
                </a:solidFill>
              </a:rPr>
              <a:t>ゲームパッド</a:t>
            </a:r>
            <a:endParaRPr kumimoji="1" lang="ja-JP" altLang="en-US" sz="2400" dirty="0">
              <a:solidFill>
                <a:schemeClr val="tx1"/>
              </a:solidFill>
            </a:endParaRPr>
          </a:p>
        </p:txBody>
      </p:sp>
      <p:cxnSp>
        <p:nvCxnSpPr>
          <p:cNvPr id="12" name="直線矢印コネクタ 11">
            <a:extLst>
              <a:ext uri="{FF2B5EF4-FFF2-40B4-BE49-F238E27FC236}">
                <a16:creationId xmlns:a16="http://schemas.microsoft.com/office/drawing/2014/main" id="{3ED946AB-3927-5C56-8ACE-E80A7F6F52AA}"/>
              </a:ext>
            </a:extLst>
          </p:cNvPr>
          <p:cNvCxnSpPr>
            <a:cxnSpLocks/>
            <a:stCxn id="10" idx="6"/>
            <a:endCxn id="5" idx="1"/>
          </p:cNvCxnSpPr>
          <p:nvPr/>
        </p:nvCxnSpPr>
        <p:spPr>
          <a:xfrm flipV="1">
            <a:off x="1834170" y="5387970"/>
            <a:ext cx="418839" cy="728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A8575AFB-D708-9CE5-0B6B-D65CA2A7C8B0}"/>
              </a:ext>
            </a:extLst>
          </p:cNvPr>
          <p:cNvCxnSpPr>
            <a:cxnSpLocks/>
            <a:stCxn id="5" idx="3"/>
            <a:endCxn id="7" idx="1"/>
          </p:cNvCxnSpPr>
          <p:nvPr/>
        </p:nvCxnSpPr>
        <p:spPr>
          <a:xfrm flipV="1">
            <a:off x="3361386" y="5387969"/>
            <a:ext cx="383968"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75F5F0C4-C106-5069-7D67-032819472BE4}"/>
              </a:ext>
            </a:extLst>
          </p:cNvPr>
          <p:cNvCxnSpPr>
            <a:cxnSpLocks/>
            <a:stCxn id="7" idx="3"/>
            <a:endCxn id="9" idx="1"/>
          </p:cNvCxnSpPr>
          <p:nvPr/>
        </p:nvCxnSpPr>
        <p:spPr>
          <a:xfrm flipV="1">
            <a:off x="4681472" y="5387968"/>
            <a:ext cx="456941"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33556AE6-91FE-DC2B-D9FE-CEEAC0A98338}"/>
              </a:ext>
            </a:extLst>
          </p:cNvPr>
          <p:cNvCxnSpPr>
            <a:cxnSpLocks/>
            <a:stCxn id="9" idx="3"/>
            <a:endCxn id="8" idx="1"/>
          </p:cNvCxnSpPr>
          <p:nvPr/>
        </p:nvCxnSpPr>
        <p:spPr>
          <a:xfrm flipV="1">
            <a:off x="6787962" y="5387967"/>
            <a:ext cx="387990"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757687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696785-25E0-9A7B-6EF4-34000F38BEBC}"/>
              </a:ext>
            </a:extLst>
          </p:cNvPr>
          <p:cNvSpPr>
            <a:spLocks noGrp="1"/>
          </p:cNvSpPr>
          <p:nvPr>
            <p:ph type="title"/>
          </p:nvPr>
        </p:nvSpPr>
        <p:spPr>
          <a:xfrm>
            <a:off x="555757" y="-55194"/>
            <a:ext cx="7886700" cy="1325563"/>
          </a:xfrm>
        </p:spPr>
        <p:txBody>
          <a:bodyPr/>
          <a:lstStyle/>
          <a:p>
            <a:r>
              <a:rPr lang="en-US" altLang="ja-JP" dirty="0"/>
              <a:t>joy</a:t>
            </a:r>
            <a:r>
              <a:rPr kumimoji="1" lang="ja-JP" altLang="en-US" dirty="0"/>
              <a:t>トピック</a:t>
            </a:r>
          </a:p>
        </p:txBody>
      </p:sp>
      <p:sp>
        <p:nvSpPr>
          <p:cNvPr id="4" name="テキスト ボックス 3">
            <a:extLst>
              <a:ext uri="{FF2B5EF4-FFF2-40B4-BE49-F238E27FC236}">
                <a16:creationId xmlns:a16="http://schemas.microsoft.com/office/drawing/2014/main" id="{905523F6-40B3-1C43-FCBC-568A0133EF91}"/>
              </a:ext>
            </a:extLst>
          </p:cNvPr>
          <p:cNvSpPr txBox="1"/>
          <p:nvPr/>
        </p:nvSpPr>
        <p:spPr>
          <a:xfrm>
            <a:off x="545122" y="1691941"/>
            <a:ext cx="7970228" cy="461665"/>
          </a:xfrm>
          <a:prstGeom prst="rect">
            <a:avLst/>
          </a:prstGeom>
          <a:noFill/>
          <a:ln>
            <a:solidFill>
              <a:schemeClr val="tx1"/>
            </a:solidFill>
          </a:ln>
        </p:spPr>
        <p:txBody>
          <a:bodyPr wrap="square" rtlCol="0">
            <a:spAutoFit/>
          </a:bodyPr>
          <a:lstStyle/>
          <a:p>
            <a:r>
              <a:rPr kumimoji="1" lang="en-US" altLang="ja-JP" sz="2400" dirty="0"/>
              <a:t>ros2 run joy </a:t>
            </a:r>
            <a:r>
              <a:rPr kumimoji="1" lang="en-US" altLang="ja-JP" sz="2400" dirty="0" err="1"/>
              <a:t>joy_node</a:t>
            </a:r>
            <a:endParaRPr kumimoji="1" lang="ja-JP" altLang="en-US" sz="2400" dirty="0"/>
          </a:p>
        </p:txBody>
      </p:sp>
      <p:sp>
        <p:nvSpPr>
          <p:cNvPr id="5" name="テキスト ボックス 4">
            <a:extLst>
              <a:ext uri="{FF2B5EF4-FFF2-40B4-BE49-F238E27FC236}">
                <a16:creationId xmlns:a16="http://schemas.microsoft.com/office/drawing/2014/main" id="{DCB7D3E3-2C17-A1C2-88F6-BE92698BABA0}"/>
              </a:ext>
            </a:extLst>
          </p:cNvPr>
          <p:cNvSpPr txBox="1"/>
          <p:nvPr/>
        </p:nvSpPr>
        <p:spPr>
          <a:xfrm>
            <a:off x="545122" y="2825980"/>
            <a:ext cx="7970228" cy="461665"/>
          </a:xfrm>
          <a:prstGeom prst="rect">
            <a:avLst/>
          </a:prstGeom>
          <a:noFill/>
          <a:ln>
            <a:solidFill>
              <a:schemeClr val="tx1"/>
            </a:solidFill>
          </a:ln>
        </p:spPr>
        <p:txBody>
          <a:bodyPr wrap="square" rtlCol="0">
            <a:spAutoFit/>
          </a:bodyPr>
          <a:lstStyle/>
          <a:p>
            <a:r>
              <a:rPr kumimoji="1" lang="en-US" altLang="ja-JP" sz="2400" dirty="0"/>
              <a:t>ros2 topic list</a:t>
            </a:r>
            <a:endParaRPr kumimoji="1" lang="ja-JP" altLang="en-US" sz="2400" dirty="0"/>
          </a:p>
        </p:txBody>
      </p:sp>
      <p:sp>
        <p:nvSpPr>
          <p:cNvPr id="8" name="テキスト ボックス 7">
            <a:extLst>
              <a:ext uri="{FF2B5EF4-FFF2-40B4-BE49-F238E27FC236}">
                <a16:creationId xmlns:a16="http://schemas.microsoft.com/office/drawing/2014/main" id="{DFCD9AB5-8C59-50DC-5D2A-0D898ABF2EC3}"/>
              </a:ext>
            </a:extLst>
          </p:cNvPr>
          <p:cNvSpPr txBox="1"/>
          <p:nvPr/>
        </p:nvSpPr>
        <p:spPr>
          <a:xfrm>
            <a:off x="545122" y="1148316"/>
            <a:ext cx="2446504" cy="461665"/>
          </a:xfrm>
          <a:prstGeom prst="rect">
            <a:avLst/>
          </a:prstGeom>
          <a:noFill/>
        </p:spPr>
        <p:txBody>
          <a:bodyPr wrap="none" rtlCol="0">
            <a:spAutoFit/>
          </a:bodyPr>
          <a:lstStyle/>
          <a:p>
            <a:r>
              <a:rPr kumimoji="1" lang="en-US" altLang="ja-JP" sz="2400" dirty="0"/>
              <a:t>joy</a:t>
            </a:r>
            <a:r>
              <a:rPr kumimoji="1" lang="ja-JP" altLang="en-US" sz="2400" dirty="0"/>
              <a:t>ノードを起動</a:t>
            </a:r>
          </a:p>
        </p:txBody>
      </p:sp>
      <p:sp>
        <p:nvSpPr>
          <p:cNvPr id="9" name="テキスト ボックス 8">
            <a:extLst>
              <a:ext uri="{FF2B5EF4-FFF2-40B4-BE49-F238E27FC236}">
                <a16:creationId xmlns:a16="http://schemas.microsoft.com/office/drawing/2014/main" id="{E3389F91-F813-8A57-E820-FB20644F8C7D}"/>
              </a:ext>
            </a:extLst>
          </p:cNvPr>
          <p:cNvSpPr txBox="1"/>
          <p:nvPr/>
        </p:nvSpPr>
        <p:spPr>
          <a:xfrm>
            <a:off x="545122" y="2312121"/>
            <a:ext cx="3877985" cy="461665"/>
          </a:xfrm>
          <a:prstGeom prst="rect">
            <a:avLst/>
          </a:prstGeom>
          <a:noFill/>
        </p:spPr>
        <p:txBody>
          <a:bodyPr wrap="none" rtlCol="0">
            <a:spAutoFit/>
          </a:bodyPr>
          <a:lstStyle/>
          <a:p>
            <a:r>
              <a:rPr kumimoji="1" lang="ja-JP" altLang="en-US" sz="2400" dirty="0"/>
              <a:t>利用可能なトピックを表示</a:t>
            </a:r>
          </a:p>
        </p:txBody>
      </p:sp>
      <p:sp>
        <p:nvSpPr>
          <p:cNvPr id="10" name="テキスト ボックス 9">
            <a:extLst>
              <a:ext uri="{FF2B5EF4-FFF2-40B4-BE49-F238E27FC236}">
                <a16:creationId xmlns:a16="http://schemas.microsoft.com/office/drawing/2014/main" id="{87F6E28A-A0CA-84A4-C231-3903D6A3231F}"/>
              </a:ext>
            </a:extLst>
          </p:cNvPr>
          <p:cNvSpPr txBox="1"/>
          <p:nvPr/>
        </p:nvSpPr>
        <p:spPr>
          <a:xfrm>
            <a:off x="548666" y="3942398"/>
            <a:ext cx="7970228" cy="461665"/>
          </a:xfrm>
          <a:prstGeom prst="rect">
            <a:avLst/>
          </a:prstGeom>
          <a:noFill/>
          <a:ln>
            <a:solidFill>
              <a:schemeClr val="tx1"/>
            </a:solidFill>
          </a:ln>
        </p:spPr>
        <p:txBody>
          <a:bodyPr wrap="square" rtlCol="0">
            <a:spAutoFit/>
          </a:bodyPr>
          <a:lstStyle/>
          <a:p>
            <a:r>
              <a:rPr kumimoji="1" lang="en-US" altLang="ja-JP" sz="2400" dirty="0"/>
              <a:t>ros2 topic info /joy</a:t>
            </a:r>
            <a:endParaRPr kumimoji="1" lang="ja-JP" altLang="en-US" sz="2400" dirty="0"/>
          </a:p>
        </p:txBody>
      </p:sp>
      <p:sp>
        <p:nvSpPr>
          <p:cNvPr id="11" name="テキスト ボックス 10">
            <a:extLst>
              <a:ext uri="{FF2B5EF4-FFF2-40B4-BE49-F238E27FC236}">
                <a16:creationId xmlns:a16="http://schemas.microsoft.com/office/drawing/2014/main" id="{59819F4C-AABE-8A23-24E3-B6CA42827A44}"/>
              </a:ext>
            </a:extLst>
          </p:cNvPr>
          <p:cNvSpPr txBox="1"/>
          <p:nvPr/>
        </p:nvSpPr>
        <p:spPr>
          <a:xfrm>
            <a:off x="548666" y="3428539"/>
            <a:ext cx="3677610" cy="461665"/>
          </a:xfrm>
          <a:prstGeom prst="rect">
            <a:avLst/>
          </a:prstGeom>
          <a:noFill/>
        </p:spPr>
        <p:txBody>
          <a:bodyPr wrap="none" rtlCol="0">
            <a:spAutoFit/>
          </a:bodyPr>
          <a:lstStyle/>
          <a:p>
            <a:r>
              <a:rPr kumimoji="1" lang="en-US" altLang="ja-JP" sz="2400" dirty="0"/>
              <a:t>joy</a:t>
            </a:r>
            <a:r>
              <a:rPr kumimoji="1" lang="ja-JP" altLang="en-US" sz="2400" dirty="0"/>
              <a:t>トピックの内容を表示</a:t>
            </a:r>
          </a:p>
        </p:txBody>
      </p:sp>
      <p:sp>
        <p:nvSpPr>
          <p:cNvPr id="12" name="テキスト ボックス 11">
            <a:extLst>
              <a:ext uri="{FF2B5EF4-FFF2-40B4-BE49-F238E27FC236}">
                <a16:creationId xmlns:a16="http://schemas.microsoft.com/office/drawing/2014/main" id="{CBE2979B-B642-E5E3-C777-2B6592DBD0AC}"/>
              </a:ext>
            </a:extLst>
          </p:cNvPr>
          <p:cNvSpPr txBox="1"/>
          <p:nvPr/>
        </p:nvSpPr>
        <p:spPr>
          <a:xfrm>
            <a:off x="559300" y="5051724"/>
            <a:ext cx="7970228" cy="461665"/>
          </a:xfrm>
          <a:prstGeom prst="rect">
            <a:avLst/>
          </a:prstGeom>
          <a:noFill/>
          <a:ln>
            <a:solidFill>
              <a:schemeClr val="tx1"/>
            </a:solidFill>
          </a:ln>
        </p:spPr>
        <p:txBody>
          <a:bodyPr wrap="square" rtlCol="0">
            <a:spAutoFit/>
          </a:bodyPr>
          <a:lstStyle/>
          <a:p>
            <a:r>
              <a:rPr kumimoji="1" lang="en-US" altLang="ja-JP" sz="2400" dirty="0"/>
              <a:t>ros2 interface show </a:t>
            </a:r>
            <a:r>
              <a:rPr kumimoji="1" lang="en-US" altLang="ja-JP" sz="2400" dirty="0" err="1"/>
              <a:t>sensor_msgs</a:t>
            </a:r>
            <a:r>
              <a:rPr kumimoji="1" lang="en-US" altLang="ja-JP" sz="2400" dirty="0"/>
              <a:t>/msg/Joy </a:t>
            </a:r>
          </a:p>
        </p:txBody>
      </p:sp>
      <p:sp>
        <p:nvSpPr>
          <p:cNvPr id="13" name="テキスト ボックス 12">
            <a:extLst>
              <a:ext uri="{FF2B5EF4-FFF2-40B4-BE49-F238E27FC236}">
                <a16:creationId xmlns:a16="http://schemas.microsoft.com/office/drawing/2014/main" id="{7D49FEFC-6109-AD85-ED26-6CA5E240E1BC}"/>
              </a:ext>
            </a:extLst>
          </p:cNvPr>
          <p:cNvSpPr txBox="1"/>
          <p:nvPr/>
        </p:nvSpPr>
        <p:spPr>
          <a:xfrm>
            <a:off x="559300" y="4537865"/>
            <a:ext cx="4326826" cy="461665"/>
          </a:xfrm>
          <a:prstGeom prst="rect">
            <a:avLst/>
          </a:prstGeom>
          <a:noFill/>
        </p:spPr>
        <p:txBody>
          <a:bodyPr wrap="none" rtlCol="0">
            <a:spAutoFit/>
          </a:bodyPr>
          <a:lstStyle/>
          <a:p>
            <a:r>
              <a:rPr lang="en-US" altLang="ja-JP" sz="2400" dirty="0"/>
              <a:t>Joy</a:t>
            </a:r>
            <a:r>
              <a:rPr lang="ja-JP" altLang="en-US" sz="2400" dirty="0"/>
              <a:t>メッセージ型の</a:t>
            </a:r>
            <a:r>
              <a:rPr kumimoji="1" lang="ja-JP" altLang="en-US" sz="2400" dirty="0"/>
              <a:t>内容を表示</a:t>
            </a:r>
          </a:p>
        </p:txBody>
      </p:sp>
      <p:sp>
        <p:nvSpPr>
          <p:cNvPr id="15" name="テキスト ボックス 14">
            <a:extLst>
              <a:ext uri="{FF2B5EF4-FFF2-40B4-BE49-F238E27FC236}">
                <a16:creationId xmlns:a16="http://schemas.microsoft.com/office/drawing/2014/main" id="{E5039C5C-F012-1ADC-275A-C632C95AC4E2}"/>
              </a:ext>
            </a:extLst>
          </p:cNvPr>
          <p:cNvSpPr txBox="1"/>
          <p:nvPr/>
        </p:nvSpPr>
        <p:spPr>
          <a:xfrm>
            <a:off x="555757" y="6161050"/>
            <a:ext cx="7970228" cy="461665"/>
          </a:xfrm>
          <a:prstGeom prst="rect">
            <a:avLst/>
          </a:prstGeom>
          <a:noFill/>
          <a:ln>
            <a:solidFill>
              <a:schemeClr val="tx1"/>
            </a:solidFill>
          </a:ln>
        </p:spPr>
        <p:txBody>
          <a:bodyPr wrap="square" rtlCol="0">
            <a:spAutoFit/>
          </a:bodyPr>
          <a:lstStyle/>
          <a:p>
            <a:r>
              <a:rPr kumimoji="1" lang="en-US" altLang="ja-JP" sz="2400" dirty="0"/>
              <a:t>ros2 topic echo /joy </a:t>
            </a:r>
          </a:p>
        </p:txBody>
      </p:sp>
      <p:sp>
        <p:nvSpPr>
          <p:cNvPr id="16" name="テキスト ボックス 15">
            <a:extLst>
              <a:ext uri="{FF2B5EF4-FFF2-40B4-BE49-F238E27FC236}">
                <a16:creationId xmlns:a16="http://schemas.microsoft.com/office/drawing/2014/main" id="{7BC24D3E-F783-8281-244B-D2E6B60C2098}"/>
              </a:ext>
            </a:extLst>
          </p:cNvPr>
          <p:cNvSpPr txBox="1"/>
          <p:nvPr/>
        </p:nvSpPr>
        <p:spPr>
          <a:xfrm>
            <a:off x="555757" y="5647191"/>
            <a:ext cx="8140370" cy="461665"/>
          </a:xfrm>
          <a:prstGeom prst="rect">
            <a:avLst/>
          </a:prstGeom>
          <a:noFill/>
        </p:spPr>
        <p:txBody>
          <a:bodyPr wrap="none" rtlCol="0">
            <a:spAutoFit/>
          </a:bodyPr>
          <a:lstStyle/>
          <a:p>
            <a:r>
              <a:rPr lang="en-US" altLang="ja-JP" sz="2400" dirty="0"/>
              <a:t>publish</a:t>
            </a:r>
            <a:r>
              <a:rPr lang="ja-JP" altLang="en-US" sz="2400" dirty="0"/>
              <a:t>されている内容を確認</a:t>
            </a:r>
            <a:r>
              <a:rPr lang="ja-JP" altLang="en-US" sz="2000" dirty="0"/>
              <a:t>（ゲームパッドを操作してみる）</a:t>
            </a:r>
            <a:endParaRPr kumimoji="1" lang="ja-JP" altLang="en-US" sz="2000" dirty="0"/>
          </a:p>
        </p:txBody>
      </p:sp>
    </p:spTree>
    <p:extLst>
      <p:ext uri="{BB962C8B-B14F-4D97-AF65-F5344CB8AC3E}">
        <p14:creationId xmlns:p14="http://schemas.microsoft.com/office/powerpoint/2010/main" val="41702496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30D4B0-FD84-8DB6-E9E4-177DEC77DE5B}"/>
              </a:ext>
            </a:extLst>
          </p:cNvPr>
          <p:cNvSpPr>
            <a:spLocks noGrp="1"/>
          </p:cNvSpPr>
          <p:nvPr>
            <p:ph type="title"/>
          </p:nvPr>
        </p:nvSpPr>
        <p:spPr/>
        <p:txBody>
          <a:bodyPr/>
          <a:lstStyle/>
          <a:p>
            <a:r>
              <a:rPr lang="ja-JP" altLang="en-US" dirty="0"/>
              <a:t>トピックの変換</a:t>
            </a:r>
            <a:endParaRPr kumimoji="1" lang="ja-JP" altLang="en-US" dirty="0"/>
          </a:p>
        </p:txBody>
      </p:sp>
      <p:sp>
        <p:nvSpPr>
          <p:cNvPr id="3" name="コンテンツ プレースホルダー 2">
            <a:extLst>
              <a:ext uri="{FF2B5EF4-FFF2-40B4-BE49-F238E27FC236}">
                <a16:creationId xmlns:a16="http://schemas.microsoft.com/office/drawing/2014/main" id="{ACFB2A9B-44CF-E2FF-6B83-C6AC6A1C621A}"/>
              </a:ext>
            </a:extLst>
          </p:cNvPr>
          <p:cNvSpPr>
            <a:spLocks noGrp="1"/>
          </p:cNvSpPr>
          <p:nvPr>
            <p:ph idx="1"/>
          </p:nvPr>
        </p:nvSpPr>
        <p:spPr/>
        <p:txBody>
          <a:bodyPr/>
          <a:lstStyle/>
          <a:p>
            <a:r>
              <a:rPr lang="en-US" altLang="ja-JP" dirty="0"/>
              <a:t>/joy</a:t>
            </a:r>
            <a:r>
              <a:rPr lang="ja-JP" altLang="en-US" dirty="0"/>
              <a:t>トピックから</a:t>
            </a:r>
            <a:r>
              <a:rPr lang="en-US" altLang="ja-JP" dirty="0"/>
              <a:t>/</a:t>
            </a:r>
            <a:r>
              <a:rPr lang="en-US" altLang="ja-JP" dirty="0" err="1"/>
              <a:t>cmd_vel</a:t>
            </a:r>
            <a:r>
              <a:rPr lang="ja-JP" altLang="en-US" dirty="0"/>
              <a:t>トピック</a:t>
            </a:r>
            <a:r>
              <a:rPr lang="en-US" altLang="ja-JP" dirty="0"/>
              <a:t>(Twist</a:t>
            </a:r>
            <a:r>
              <a:rPr lang="ja-JP" altLang="en-US" dirty="0"/>
              <a:t>型）に変換する</a:t>
            </a:r>
            <a:endParaRPr lang="en-US" altLang="ja-JP" dirty="0"/>
          </a:p>
          <a:p>
            <a:r>
              <a:rPr lang="en-US" altLang="ja-JP" dirty="0" err="1"/>
              <a:t>joy_teleop</a:t>
            </a:r>
            <a:r>
              <a:rPr lang="ja-JP" altLang="en-US" dirty="0"/>
              <a:t>ノードによる変換が可能</a:t>
            </a:r>
            <a:endParaRPr lang="en-US" altLang="ja-JP" dirty="0"/>
          </a:p>
          <a:p>
            <a:pPr marL="0" indent="0">
              <a:buNone/>
            </a:pPr>
            <a:endParaRPr lang="en-US" altLang="ja-JP" dirty="0"/>
          </a:p>
          <a:p>
            <a:pPr marL="0" indent="0">
              <a:buNone/>
            </a:pPr>
            <a:r>
              <a:rPr lang="ja-JP" altLang="en-US" dirty="0"/>
              <a:t>手順</a:t>
            </a:r>
            <a:endParaRPr lang="en-US" altLang="ja-JP" dirty="0"/>
          </a:p>
          <a:p>
            <a:r>
              <a:rPr lang="en-US" altLang="ja-JP" dirty="0"/>
              <a:t>YAML</a:t>
            </a:r>
            <a:r>
              <a:rPr lang="ja-JP" altLang="en-US" dirty="0"/>
              <a:t>形式の設定ファイルを作成する</a:t>
            </a:r>
            <a:endParaRPr lang="en-US" altLang="ja-JP" dirty="0"/>
          </a:p>
          <a:p>
            <a:r>
              <a:rPr lang="en-US" altLang="ja-JP" dirty="0"/>
              <a:t>ros2 param</a:t>
            </a:r>
            <a:r>
              <a:rPr lang="ja-JP" altLang="en-US" dirty="0"/>
              <a:t>コマンドで読み込む</a:t>
            </a:r>
            <a:endParaRPr lang="en-US" altLang="ja-JP" dirty="0"/>
          </a:p>
          <a:p>
            <a:r>
              <a:rPr lang="en-US" altLang="ja-JP" dirty="0" err="1"/>
              <a:t>joy_teleop</a:t>
            </a:r>
            <a:r>
              <a:rPr lang="ja-JP" altLang="en-US" dirty="0"/>
              <a:t>ノードを起動する</a:t>
            </a:r>
            <a:endParaRPr lang="en-US" altLang="ja-JP" dirty="0"/>
          </a:p>
        </p:txBody>
      </p:sp>
    </p:spTree>
    <p:extLst>
      <p:ext uri="{BB962C8B-B14F-4D97-AF65-F5344CB8AC3E}">
        <p14:creationId xmlns:p14="http://schemas.microsoft.com/office/powerpoint/2010/main" val="10476177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770489-9DB3-8F92-241F-52513528F422}"/>
              </a:ext>
            </a:extLst>
          </p:cNvPr>
          <p:cNvSpPr>
            <a:spLocks noGrp="1"/>
          </p:cNvSpPr>
          <p:nvPr>
            <p:ph type="title"/>
          </p:nvPr>
        </p:nvSpPr>
        <p:spPr>
          <a:xfrm>
            <a:off x="628650" y="229898"/>
            <a:ext cx="7886700" cy="1325563"/>
          </a:xfrm>
        </p:spPr>
        <p:txBody>
          <a:bodyPr/>
          <a:lstStyle/>
          <a:p>
            <a:r>
              <a:rPr lang="ja-JP" altLang="en-US" dirty="0"/>
              <a:t>設定ファイル</a:t>
            </a:r>
            <a:endParaRPr kumimoji="1" lang="ja-JP" altLang="en-US" dirty="0"/>
          </a:p>
        </p:txBody>
      </p:sp>
      <p:sp>
        <p:nvSpPr>
          <p:cNvPr id="4" name="テキスト ボックス 3">
            <a:extLst>
              <a:ext uri="{FF2B5EF4-FFF2-40B4-BE49-F238E27FC236}">
                <a16:creationId xmlns:a16="http://schemas.microsoft.com/office/drawing/2014/main" id="{61704D48-19F1-8464-E593-EBE9AE1D0E4F}"/>
              </a:ext>
            </a:extLst>
          </p:cNvPr>
          <p:cNvSpPr txBox="1"/>
          <p:nvPr/>
        </p:nvSpPr>
        <p:spPr>
          <a:xfrm>
            <a:off x="737872" y="2023279"/>
            <a:ext cx="7535009" cy="4524315"/>
          </a:xfrm>
          <a:prstGeom prst="rect">
            <a:avLst/>
          </a:prstGeom>
          <a:noFill/>
          <a:ln>
            <a:solidFill>
              <a:schemeClr val="tx1"/>
            </a:solidFill>
          </a:ln>
        </p:spPr>
        <p:txBody>
          <a:bodyPr wrap="square" rtlCol="0">
            <a:spAutoFit/>
          </a:bodyPr>
          <a:lstStyle/>
          <a:p>
            <a:r>
              <a:rPr lang="en-US" altLang="ja-JP" dirty="0">
                <a:latin typeface="ＭＳ ゴシック" panose="020B0609070205080204" pitchFamily="49" charset="-128"/>
                <a:ea typeface="ＭＳ ゴシック" panose="020B0609070205080204" pitchFamily="49" charset="-128"/>
              </a:rPr>
              <a:t>/</a:t>
            </a:r>
            <a:r>
              <a:rPr lang="en-US" altLang="ja-JP" dirty="0" err="1">
                <a:latin typeface="ＭＳ ゴシック" panose="020B0609070205080204" pitchFamily="49" charset="-128"/>
                <a:ea typeface="ＭＳ ゴシック" panose="020B0609070205080204" pitchFamily="49" charset="-128"/>
              </a:rPr>
              <a:t>joy_teleop</a:t>
            </a:r>
            <a:r>
              <a:rPr lang="en-US" altLang="ja-JP" dirty="0">
                <a:latin typeface="ＭＳ ゴシック" panose="020B0609070205080204" pitchFamily="49" charset="-128"/>
                <a:ea typeface="ＭＳ ゴシック" panose="020B0609070205080204" pitchFamily="49" charset="-128"/>
              </a:rPr>
              <a:t>:</a:t>
            </a:r>
          </a:p>
          <a:p>
            <a:r>
              <a:rPr lang="en-US" altLang="ja-JP" dirty="0">
                <a:latin typeface="ＭＳ ゴシック" panose="020B0609070205080204" pitchFamily="49" charset="-128"/>
                <a:ea typeface="ＭＳ ゴシック" panose="020B0609070205080204" pitchFamily="49" charset="-128"/>
              </a:rPr>
              <a:t>  </a:t>
            </a:r>
            <a:r>
              <a:rPr lang="en-US" altLang="ja-JP" dirty="0" err="1">
                <a:latin typeface="ＭＳ ゴシック" panose="020B0609070205080204" pitchFamily="49" charset="-128"/>
                <a:ea typeface="ＭＳ ゴシック" panose="020B0609070205080204" pitchFamily="49" charset="-128"/>
              </a:rPr>
              <a:t>ros</a:t>
            </a:r>
            <a:r>
              <a:rPr lang="en-US" altLang="ja-JP" dirty="0">
                <a:latin typeface="ＭＳ ゴシック" panose="020B0609070205080204" pitchFamily="49" charset="-128"/>
                <a:ea typeface="ＭＳ ゴシック" panose="020B0609070205080204" pitchFamily="49" charset="-128"/>
              </a:rPr>
              <a:t>__parameters:</a:t>
            </a:r>
          </a:p>
          <a:p>
            <a:r>
              <a:rPr lang="en-US" altLang="ja-JP" dirty="0">
                <a:latin typeface="ＭＳ ゴシック" panose="020B0609070205080204" pitchFamily="49" charset="-128"/>
                <a:ea typeface="ＭＳ ゴシック" panose="020B0609070205080204" pitchFamily="49" charset="-128"/>
              </a:rPr>
              <a:t>    move:</a:t>
            </a:r>
          </a:p>
          <a:p>
            <a:r>
              <a:rPr lang="en-US" altLang="ja-JP" dirty="0">
                <a:latin typeface="ＭＳ ゴシック" panose="020B0609070205080204" pitchFamily="49" charset="-128"/>
                <a:ea typeface="ＭＳ ゴシック" panose="020B0609070205080204" pitchFamily="49" charset="-128"/>
              </a:rPr>
              <a:t>      type: topic</a:t>
            </a:r>
          </a:p>
          <a:p>
            <a:r>
              <a:rPr lang="en-US" altLang="ja-JP" dirty="0">
                <a:latin typeface="ＭＳ ゴシック" panose="020B0609070205080204" pitchFamily="49" charset="-128"/>
                <a:ea typeface="ＭＳ ゴシック" panose="020B0609070205080204" pitchFamily="49" charset="-128"/>
              </a:rPr>
              <a:t>      </a:t>
            </a:r>
            <a:r>
              <a:rPr lang="en-US" altLang="ja-JP" dirty="0" err="1">
                <a:latin typeface="ＭＳ ゴシック" panose="020B0609070205080204" pitchFamily="49" charset="-128"/>
                <a:ea typeface="ＭＳ ゴシック" panose="020B0609070205080204" pitchFamily="49" charset="-128"/>
              </a:rPr>
              <a:t>interface_type</a:t>
            </a:r>
            <a:r>
              <a:rPr lang="en-US" altLang="ja-JP" dirty="0">
                <a:latin typeface="ＭＳ ゴシック" panose="020B0609070205080204" pitchFamily="49" charset="-128"/>
                <a:ea typeface="ＭＳ ゴシック" panose="020B0609070205080204" pitchFamily="49" charset="-128"/>
              </a:rPr>
              <a:t>: </a:t>
            </a:r>
            <a:r>
              <a:rPr lang="en-US" altLang="ja-JP" dirty="0" err="1">
                <a:latin typeface="ＭＳ ゴシック" panose="020B0609070205080204" pitchFamily="49" charset="-128"/>
                <a:ea typeface="ＭＳ ゴシック" panose="020B0609070205080204" pitchFamily="49" charset="-128"/>
              </a:rPr>
              <a:t>geometry_msgs</a:t>
            </a:r>
            <a:r>
              <a:rPr lang="en-US" altLang="ja-JP" dirty="0">
                <a:latin typeface="ＭＳ ゴシック" panose="020B0609070205080204" pitchFamily="49" charset="-128"/>
                <a:ea typeface="ＭＳ ゴシック" panose="020B0609070205080204" pitchFamily="49" charset="-128"/>
              </a:rPr>
              <a:t>/msg/Twist</a:t>
            </a:r>
          </a:p>
          <a:p>
            <a:r>
              <a:rPr lang="en-US" altLang="ja-JP" dirty="0">
                <a:latin typeface="ＭＳ ゴシック" panose="020B0609070205080204" pitchFamily="49" charset="-128"/>
                <a:ea typeface="ＭＳ ゴシック" panose="020B0609070205080204" pitchFamily="49" charset="-128"/>
              </a:rPr>
              <a:t>      </a:t>
            </a:r>
            <a:r>
              <a:rPr lang="en-US" altLang="ja-JP" dirty="0" err="1">
                <a:latin typeface="ＭＳ ゴシック" panose="020B0609070205080204" pitchFamily="49" charset="-128"/>
                <a:ea typeface="ＭＳ ゴシック" panose="020B0609070205080204" pitchFamily="49" charset="-128"/>
              </a:rPr>
              <a:t>topic_name</a:t>
            </a:r>
            <a:r>
              <a:rPr lang="en-US" altLang="ja-JP" dirty="0">
                <a:latin typeface="ＭＳ ゴシック" panose="020B0609070205080204" pitchFamily="49" charset="-128"/>
                <a:ea typeface="ＭＳ ゴシック" panose="020B0609070205080204" pitchFamily="49" charset="-128"/>
              </a:rPr>
              <a:t>: /</a:t>
            </a:r>
            <a:r>
              <a:rPr lang="en-US" altLang="ja-JP" dirty="0" err="1">
                <a:latin typeface="ＭＳ ゴシック" panose="020B0609070205080204" pitchFamily="49" charset="-128"/>
                <a:ea typeface="ＭＳ ゴシック" panose="020B0609070205080204" pitchFamily="49" charset="-128"/>
              </a:rPr>
              <a:t>cmd_vel</a:t>
            </a:r>
            <a:endParaRPr lang="en-US" altLang="ja-JP" dirty="0">
              <a:latin typeface="ＭＳ ゴシック" panose="020B0609070205080204" pitchFamily="49" charset="-128"/>
              <a:ea typeface="ＭＳ ゴシック" panose="020B0609070205080204" pitchFamily="49" charset="-128"/>
            </a:endParaRPr>
          </a:p>
          <a:p>
            <a:r>
              <a:rPr lang="en-US" altLang="ja-JP" dirty="0">
                <a:latin typeface="ＭＳ ゴシック" panose="020B0609070205080204" pitchFamily="49" charset="-128"/>
                <a:ea typeface="ＭＳ ゴシック" panose="020B0609070205080204" pitchFamily="49" charset="-128"/>
              </a:rPr>
              <a:t>      </a:t>
            </a:r>
            <a:r>
              <a:rPr lang="en-US" altLang="ja-JP" dirty="0" err="1">
                <a:latin typeface="ＭＳ ゴシック" panose="020B0609070205080204" pitchFamily="49" charset="-128"/>
                <a:ea typeface="ＭＳ ゴシック" panose="020B0609070205080204" pitchFamily="49" charset="-128"/>
              </a:rPr>
              <a:t>deadman_buttons</a:t>
            </a:r>
            <a:r>
              <a:rPr lang="en-US" altLang="ja-JP" dirty="0">
                <a:latin typeface="ＭＳ ゴシック" panose="020B0609070205080204" pitchFamily="49" charset="-128"/>
                <a:ea typeface="ＭＳ ゴシック" panose="020B0609070205080204" pitchFamily="49" charset="-128"/>
              </a:rPr>
              <a:t>: [0]</a:t>
            </a:r>
          </a:p>
          <a:p>
            <a:r>
              <a:rPr lang="en-US" altLang="ja-JP" dirty="0">
                <a:latin typeface="ＭＳ ゴシック" panose="020B0609070205080204" pitchFamily="49" charset="-128"/>
                <a:ea typeface="ＭＳ ゴシック" panose="020B0609070205080204" pitchFamily="49" charset="-128"/>
              </a:rPr>
              <a:t>      </a:t>
            </a:r>
            <a:r>
              <a:rPr lang="en-US" altLang="ja-JP" dirty="0" err="1">
                <a:latin typeface="ＭＳ ゴシック" panose="020B0609070205080204" pitchFamily="49" charset="-128"/>
                <a:ea typeface="ＭＳ ゴシック" panose="020B0609070205080204" pitchFamily="49" charset="-128"/>
              </a:rPr>
              <a:t>axis_mappings</a:t>
            </a:r>
            <a:r>
              <a:rPr lang="en-US" altLang="ja-JP" dirty="0">
                <a:latin typeface="ＭＳ ゴシック" panose="020B0609070205080204" pitchFamily="49" charset="-128"/>
                <a:ea typeface="ＭＳ ゴシック" panose="020B0609070205080204" pitchFamily="49" charset="-128"/>
              </a:rPr>
              <a:t>:</a:t>
            </a:r>
          </a:p>
          <a:p>
            <a:r>
              <a:rPr lang="en-US" altLang="ja-JP" dirty="0">
                <a:latin typeface="ＭＳ ゴシック" panose="020B0609070205080204" pitchFamily="49" charset="-128"/>
                <a:ea typeface="ＭＳ ゴシック" panose="020B0609070205080204" pitchFamily="49" charset="-128"/>
              </a:rPr>
              <a:t>        linear-x:</a:t>
            </a:r>
          </a:p>
          <a:p>
            <a:r>
              <a:rPr lang="en-US" altLang="ja-JP" dirty="0">
                <a:latin typeface="ＭＳ ゴシック" panose="020B0609070205080204" pitchFamily="49" charset="-128"/>
                <a:ea typeface="ＭＳ ゴシック" panose="020B0609070205080204" pitchFamily="49" charset="-128"/>
              </a:rPr>
              <a:t>          axis: 1</a:t>
            </a:r>
          </a:p>
          <a:p>
            <a:r>
              <a:rPr lang="en-US" altLang="ja-JP" dirty="0">
                <a:latin typeface="ＭＳ ゴシック" panose="020B0609070205080204" pitchFamily="49" charset="-128"/>
                <a:ea typeface="ＭＳ ゴシック" panose="020B0609070205080204" pitchFamily="49" charset="-128"/>
              </a:rPr>
              <a:t>          scale: 1.0</a:t>
            </a:r>
          </a:p>
          <a:p>
            <a:r>
              <a:rPr lang="en-US" altLang="ja-JP" dirty="0">
                <a:latin typeface="ＭＳ ゴシック" panose="020B0609070205080204" pitchFamily="49" charset="-128"/>
                <a:ea typeface="ＭＳ ゴシック" panose="020B0609070205080204" pitchFamily="49" charset="-128"/>
              </a:rPr>
              <a:t>          offset: 0</a:t>
            </a:r>
          </a:p>
          <a:p>
            <a:r>
              <a:rPr lang="en-US" altLang="ja-JP" dirty="0">
                <a:latin typeface="ＭＳ ゴシック" panose="020B0609070205080204" pitchFamily="49" charset="-128"/>
                <a:ea typeface="ＭＳ ゴシック" panose="020B0609070205080204" pitchFamily="49" charset="-128"/>
              </a:rPr>
              <a:t>        angular-z:</a:t>
            </a:r>
          </a:p>
          <a:p>
            <a:r>
              <a:rPr lang="en-US" altLang="ja-JP" dirty="0">
                <a:latin typeface="ＭＳ ゴシック" panose="020B0609070205080204" pitchFamily="49" charset="-128"/>
                <a:ea typeface="ＭＳ ゴシック" panose="020B0609070205080204" pitchFamily="49" charset="-128"/>
              </a:rPr>
              <a:t>          axis: 0</a:t>
            </a:r>
          </a:p>
          <a:p>
            <a:r>
              <a:rPr lang="en-US" altLang="ja-JP" dirty="0">
                <a:latin typeface="ＭＳ ゴシック" panose="020B0609070205080204" pitchFamily="49" charset="-128"/>
                <a:ea typeface="ＭＳ ゴシック" panose="020B0609070205080204" pitchFamily="49" charset="-128"/>
              </a:rPr>
              <a:t>          scale: 2.0</a:t>
            </a:r>
          </a:p>
          <a:p>
            <a:r>
              <a:rPr lang="en-US" altLang="ja-JP" dirty="0">
                <a:latin typeface="ＭＳ ゴシック" panose="020B0609070205080204" pitchFamily="49" charset="-128"/>
                <a:ea typeface="ＭＳ ゴシック" panose="020B0609070205080204" pitchFamily="49" charset="-128"/>
              </a:rPr>
              <a:t>          offset: 0</a:t>
            </a:r>
          </a:p>
        </p:txBody>
      </p:sp>
      <p:sp>
        <p:nvSpPr>
          <p:cNvPr id="5" name="テキスト ボックス 4">
            <a:extLst>
              <a:ext uri="{FF2B5EF4-FFF2-40B4-BE49-F238E27FC236}">
                <a16:creationId xmlns:a16="http://schemas.microsoft.com/office/drawing/2014/main" id="{9CF7C8CB-0688-30AC-2C3D-AE217D9B61EE}"/>
              </a:ext>
            </a:extLst>
          </p:cNvPr>
          <p:cNvSpPr txBox="1"/>
          <p:nvPr/>
        </p:nvSpPr>
        <p:spPr>
          <a:xfrm>
            <a:off x="737872" y="1426672"/>
            <a:ext cx="5641288" cy="461665"/>
          </a:xfrm>
          <a:prstGeom prst="rect">
            <a:avLst/>
          </a:prstGeom>
          <a:noFill/>
        </p:spPr>
        <p:txBody>
          <a:bodyPr wrap="none" rtlCol="0">
            <a:spAutoFit/>
          </a:bodyPr>
          <a:lstStyle/>
          <a:p>
            <a:r>
              <a:rPr lang="en-US" altLang="ja-JP" sz="2400" dirty="0"/>
              <a:t>config/</a:t>
            </a:r>
            <a:r>
              <a:rPr lang="en-US" altLang="ja-JP" sz="2400" dirty="0" err="1"/>
              <a:t>joy_teleop.yaml</a:t>
            </a:r>
            <a:r>
              <a:rPr lang="en-US" altLang="ja-JP" sz="2400" dirty="0"/>
              <a:t> </a:t>
            </a:r>
            <a:r>
              <a:rPr lang="ja-JP" altLang="en-US" sz="2400" dirty="0"/>
              <a:t>として作成する</a:t>
            </a:r>
            <a:endParaRPr kumimoji="1" lang="ja-JP" altLang="en-US" sz="2400" dirty="0"/>
          </a:p>
        </p:txBody>
      </p:sp>
      <p:sp>
        <p:nvSpPr>
          <p:cNvPr id="6" name="テキスト ボックス 5">
            <a:extLst>
              <a:ext uri="{FF2B5EF4-FFF2-40B4-BE49-F238E27FC236}">
                <a16:creationId xmlns:a16="http://schemas.microsoft.com/office/drawing/2014/main" id="{87DFE692-146B-703A-3160-32F5D882591B}"/>
              </a:ext>
            </a:extLst>
          </p:cNvPr>
          <p:cNvSpPr txBox="1"/>
          <p:nvPr/>
        </p:nvSpPr>
        <p:spPr>
          <a:xfrm>
            <a:off x="4131842" y="5431328"/>
            <a:ext cx="3856393" cy="707886"/>
          </a:xfrm>
          <a:prstGeom prst="rect">
            <a:avLst/>
          </a:prstGeom>
          <a:noFill/>
        </p:spPr>
        <p:txBody>
          <a:bodyPr wrap="square" rtlCol="0">
            <a:spAutoFit/>
          </a:bodyPr>
          <a:lstStyle/>
          <a:p>
            <a:r>
              <a:rPr kumimoji="1" lang="en-US" altLang="ja-JP" sz="2000" dirty="0"/>
              <a:t>※ </a:t>
            </a:r>
            <a:r>
              <a:rPr kumimoji="1" lang="ja-JP" altLang="en-US" sz="2000" dirty="0"/>
              <a:t>お手本パッケージの完成版は</a:t>
            </a:r>
            <a:r>
              <a:rPr kumimoji="1" lang="en-US" altLang="ja-JP" sz="2000" dirty="0"/>
              <a:t>config/</a:t>
            </a:r>
            <a:r>
              <a:rPr kumimoji="1" lang="en-US" altLang="ja-JP" sz="2000" dirty="0" err="1"/>
              <a:t>joy_teleop_twist.yaml</a:t>
            </a:r>
            <a:endParaRPr kumimoji="1" lang="ja-JP" altLang="en-US" sz="2000" dirty="0"/>
          </a:p>
        </p:txBody>
      </p:sp>
    </p:spTree>
    <p:extLst>
      <p:ext uri="{BB962C8B-B14F-4D97-AF65-F5344CB8AC3E}">
        <p14:creationId xmlns:p14="http://schemas.microsoft.com/office/powerpoint/2010/main" val="337360695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709E43-0FB1-5215-567D-E2E9C3E284F5}"/>
              </a:ext>
            </a:extLst>
          </p:cNvPr>
          <p:cNvSpPr>
            <a:spLocks noGrp="1"/>
          </p:cNvSpPr>
          <p:nvPr>
            <p:ph type="title"/>
          </p:nvPr>
        </p:nvSpPr>
        <p:spPr/>
        <p:txBody>
          <a:bodyPr/>
          <a:lstStyle/>
          <a:p>
            <a:r>
              <a:rPr kumimoji="1" lang="en-US" altLang="ja-JP" dirty="0" err="1"/>
              <a:t>joy_teleop</a:t>
            </a:r>
            <a:r>
              <a:rPr kumimoji="1" lang="ja-JP" altLang="en-US" dirty="0"/>
              <a:t>ノードの起動</a:t>
            </a:r>
          </a:p>
        </p:txBody>
      </p:sp>
      <p:sp>
        <p:nvSpPr>
          <p:cNvPr id="4" name="テキスト ボックス 3">
            <a:extLst>
              <a:ext uri="{FF2B5EF4-FFF2-40B4-BE49-F238E27FC236}">
                <a16:creationId xmlns:a16="http://schemas.microsoft.com/office/drawing/2014/main" id="{43B366EB-3BD2-39D3-325B-D17B1785D22A}"/>
              </a:ext>
            </a:extLst>
          </p:cNvPr>
          <p:cNvSpPr txBox="1"/>
          <p:nvPr/>
        </p:nvSpPr>
        <p:spPr>
          <a:xfrm>
            <a:off x="757190" y="2166801"/>
            <a:ext cx="7384219" cy="1015663"/>
          </a:xfrm>
          <a:prstGeom prst="rect">
            <a:avLst/>
          </a:prstGeom>
          <a:noFill/>
          <a:ln>
            <a:solidFill>
              <a:schemeClr val="tx1"/>
            </a:solidFill>
          </a:ln>
        </p:spPr>
        <p:txBody>
          <a:bodyPr wrap="square" rtlCol="0">
            <a:spAutoFit/>
          </a:bodyPr>
          <a:lstStyle/>
          <a:p>
            <a:r>
              <a:rPr lang="en-US" altLang="ja-JP" sz="2000" dirty="0">
                <a:latin typeface="ＭＳ ゴシック" panose="020B0609070205080204" pitchFamily="49" charset="-128"/>
                <a:ea typeface="ＭＳ ゴシック" panose="020B0609070205080204" pitchFamily="49" charset="-128"/>
              </a:rPr>
              <a:t>ros2 run </a:t>
            </a:r>
            <a:r>
              <a:rPr lang="en-US" altLang="ja-JP" sz="2000" dirty="0" err="1">
                <a:latin typeface="ＭＳ ゴシック" panose="020B0609070205080204" pitchFamily="49" charset="-128"/>
                <a:ea typeface="ＭＳ ゴシック" panose="020B0609070205080204" pitchFamily="49" charset="-128"/>
              </a:rPr>
              <a:t>joy_teleop</a:t>
            </a:r>
            <a:r>
              <a:rPr lang="en-US" altLang="ja-JP" sz="2000" dirty="0">
                <a:latin typeface="ＭＳ ゴシック" panose="020B0609070205080204" pitchFamily="49" charset="-128"/>
                <a:ea typeface="ＭＳ ゴシック" panose="020B0609070205080204" pitchFamily="49" charset="-128"/>
              </a:rPr>
              <a:t> </a:t>
            </a:r>
            <a:r>
              <a:rPr lang="en-US" altLang="ja-JP" sz="2000" dirty="0" err="1">
                <a:latin typeface="ＭＳ ゴシック" panose="020B0609070205080204" pitchFamily="49" charset="-128"/>
                <a:ea typeface="ＭＳ ゴシック" panose="020B0609070205080204" pitchFamily="49" charset="-128"/>
              </a:rPr>
              <a:t>joy_teleop</a:t>
            </a:r>
            <a:endParaRPr lang="en-US" altLang="ja-JP" sz="2000" dirty="0">
              <a:latin typeface="ＭＳ ゴシック" panose="020B0609070205080204" pitchFamily="49" charset="-128"/>
              <a:ea typeface="ＭＳ ゴシック" panose="020B0609070205080204" pitchFamily="49" charset="-128"/>
            </a:endParaRPr>
          </a:p>
          <a:p>
            <a:r>
              <a:rPr lang="en-US" altLang="ja-JP" sz="2000" dirty="0">
                <a:latin typeface="ＭＳ ゴシック" panose="020B0609070205080204" pitchFamily="49" charset="-128"/>
                <a:ea typeface="ＭＳ ゴシック" panose="020B0609070205080204" pitchFamily="49" charset="-128"/>
              </a:rPr>
              <a:t>  --</a:t>
            </a:r>
            <a:r>
              <a:rPr lang="en-US" altLang="ja-JP" sz="2000" dirty="0" err="1">
                <a:latin typeface="ＭＳ ゴシック" panose="020B0609070205080204" pitchFamily="49" charset="-128"/>
                <a:ea typeface="ＭＳ ゴシック" panose="020B0609070205080204" pitchFamily="49" charset="-128"/>
              </a:rPr>
              <a:t>ros-args</a:t>
            </a:r>
            <a:r>
              <a:rPr lang="en-US" altLang="ja-JP" sz="2000" dirty="0">
                <a:latin typeface="ＭＳ ゴシック" panose="020B0609070205080204" pitchFamily="49" charset="-128"/>
                <a:ea typeface="ＭＳ ゴシック" panose="020B0609070205080204" pitchFamily="49" charset="-128"/>
              </a:rPr>
              <a:t> --params-file</a:t>
            </a:r>
          </a:p>
          <a:p>
            <a:r>
              <a:rPr lang="en-US" altLang="ja-JP" sz="2000" dirty="0">
                <a:latin typeface="ＭＳ ゴシック" panose="020B0609070205080204" pitchFamily="49" charset="-128"/>
                <a:ea typeface="ＭＳ ゴシック" panose="020B0609070205080204" pitchFamily="49" charset="-128"/>
              </a:rPr>
              <a:t>  ~/ros2_ws/</a:t>
            </a:r>
            <a:r>
              <a:rPr lang="en-US" altLang="ja-JP" sz="2000" dirty="0" err="1">
                <a:latin typeface="ＭＳ ゴシック" panose="020B0609070205080204" pitchFamily="49" charset="-128"/>
                <a:ea typeface="ＭＳ ゴシック" panose="020B0609070205080204" pitchFamily="49" charset="-128"/>
              </a:rPr>
              <a:t>src</a:t>
            </a:r>
            <a:r>
              <a:rPr lang="en-US" altLang="ja-JP" sz="2000" dirty="0">
                <a:latin typeface="ＭＳ ゴシック" panose="020B0609070205080204" pitchFamily="49" charset="-128"/>
                <a:ea typeface="ＭＳ ゴシック" panose="020B0609070205080204" pitchFamily="49" charset="-128"/>
              </a:rPr>
              <a:t>/</a:t>
            </a:r>
            <a:r>
              <a:rPr lang="en-US" altLang="ja-JP" sz="2000" dirty="0" err="1">
                <a:latin typeface="ＭＳ ゴシック" panose="020B0609070205080204" pitchFamily="49" charset="-128"/>
                <a:ea typeface="ＭＳ ゴシック" panose="020B0609070205080204" pitchFamily="49" charset="-128"/>
              </a:rPr>
              <a:t>my_mobile_robot</a:t>
            </a:r>
            <a:r>
              <a:rPr lang="en-US" altLang="ja-JP" sz="2000" dirty="0">
                <a:latin typeface="ＭＳ ゴシック" panose="020B0609070205080204" pitchFamily="49" charset="-128"/>
                <a:ea typeface="ＭＳ ゴシック" panose="020B0609070205080204" pitchFamily="49" charset="-128"/>
              </a:rPr>
              <a:t>/config/</a:t>
            </a:r>
            <a:r>
              <a:rPr lang="en-US" altLang="ja-JP" sz="2000" dirty="0" err="1">
                <a:latin typeface="ＭＳ ゴシック" panose="020B0609070205080204" pitchFamily="49" charset="-128"/>
                <a:ea typeface="ＭＳ ゴシック" panose="020B0609070205080204" pitchFamily="49" charset="-128"/>
              </a:rPr>
              <a:t>joy_teleop.yaml</a:t>
            </a:r>
            <a:endParaRPr lang="en-US" altLang="ja-JP" sz="2000" dirty="0">
              <a:latin typeface="ＭＳ ゴシック" panose="020B0609070205080204" pitchFamily="49" charset="-128"/>
              <a:ea typeface="ＭＳ ゴシック" panose="020B0609070205080204" pitchFamily="49" charset="-128"/>
            </a:endParaRPr>
          </a:p>
        </p:txBody>
      </p:sp>
      <p:sp>
        <p:nvSpPr>
          <p:cNvPr id="5" name="テキスト ボックス 4">
            <a:extLst>
              <a:ext uri="{FF2B5EF4-FFF2-40B4-BE49-F238E27FC236}">
                <a16:creationId xmlns:a16="http://schemas.microsoft.com/office/drawing/2014/main" id="{FC90A1FD-EB74-02A2-D128-83714D73E5CE}"/>
              </a:ext>
            </a:extLst>
          </p:cNvPr>
          <p:cNvSpPr txBox="1"/>
          <p:nvPr/>
        </p:nvSpPr>
        <p:spPr>
          <a:xfrm>
            <a:off x="757190" y="3459341"/>
            <a:ext cx="5301451" cy="523220"/>
          </a:xfrm>
          <a:prstGeom prst="rect">
            <a:avLst/>
          </a:prstGeom>
          <a:noFill/>
        </p:spPr>
        <p:txBody>
          <a:bodyPr wrap="none" rtlCol="0">
            <a:spAutoFit/>
          </a:bodyPr>
          <a:lstStyle/>
          <a:p>
            <a:r>
              <a:rPr kumimoji="1" lang="en-US" altLang="ja-JP" sz="2800" dirty="0"/>
              <a:t>/</a:t>
            </a:r>
            <a:r>
              <a:rPr kumimoji="1" lang="en-US" altLang="ja-JP" sz="2800" dirty="0" err="1"/>
              <a:t>cmd_vel</a:t>
            </a:r>
            <a:r>
              <a:rPr kumimoji="1" lang="ja-JP" altLang="en-US" sz="2800" dirty="0"/>
              <a:t>トピックの内容を確認</a:t>
            </a:r>
          </a:p>
        </p:txBody>
      </p:sp>
      <p:sp>
        <p:nvSpPr>
          <p:cNvPr id="6" name="テキスト ボックス 5">
            <a:extLst>
              <a:ext uri="{FF2B5EF4-FFF2-40B4-BE49-F238E27FC236}">
                <a16:creationId xmlns:a16="http://schemas.microsoft.com/office/drawing/2014/main" id="{8B61F45F-5F8E-5111-2B69-C44253B9C547}"/>
              </a:ext>
            </a:extLst>
          </p:cNvPr>
          <p:cNvSpPr txBox="1"/>
          <p:nvPr/>
        </p:nvSpPr>
        <p:spPr>
          <a:xfrm>
            <a:off x="804495" y="4074516"/>
            <a:ext cx="7535009" cy="461665"/>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ros2 topic echo /</a:t>
            </a:r>
            <a:r>
              <a:rPr lang="en-US" altLang="ja-JP" sz="2400" dirty="0" err="1">
                <a:latin typeface="ＭＳ ゴシック" panose="020B0609070205080204" pitchFamily="49" charset="-128"/>
                <a:ea typeface="ＭＳ ゴシック" panose="020B0609070205080204" pitchFamily="49" charset="-128"/>
              </a:rPr>
              <a:t>cmd_vel</a:t>
            </a:r>
            <a:endParaRPr lang="en-US" altLang="ja-JP" sz="2400" dirty="0">
              <a:latin typeface="ＭＳ ゴシック" panose="020B0609070205080204" pitchFamily="49" charset="-128"/>
              <a:ea typeface="ＭＳ ゴシック" panose="020B0609070205080204" pitchFamily="49" charset="-128"/>
            </a:endParaRPr>
          </a:p>
        </p:txBody>
      </p:sp>
      <p:sp>
        <p:nvSpPr>
          <p:cNvPr id="7" name="テキスト ボックス 6">
            <a:extLst>
              <a:ext uri="{FF2B5EF4-FFF2-40B4-BE49-F238E27FC236}">
                <a16:creationId xmlns:a16="http://schemas.microsoft.com/office/drawing/2014/main" id="{4755E186-C398-0C3D-333B-4818BEDD5127}"/>
              </a:ext>
            </a:extLst>
          </p:cNvPr>
          <p:cNvSpPr txBox="1"/>
          <p:nvPr/>
        </p:nvSpPr>
        <p:spPr>
          <a:xfrm>
            <a:off x="698481" y="5675676"/>
            <a:ext cx="7987566" cy="954107"/>
          </a:xfrm>
          <a:prstGeom prst="rect">
            <a:avLst/>
          </a:prstGeom>
          <a:noFill/>
        </p:spPr>
        <p:txBody>
          <a:bodyPr wrap="square" rtlCol="0">
            <a:spAutoFit/>
          </a:bodyPr>
          <a:lstStyle/>
          <a:p>
            <a:r>
              <a:rPr kumimoji="1" lang="en-US" altLang="ja-JP" sz="2800" dirty="0"/>
              <a:t>“</a:t>
            </a:r>
            <a:r>
              <a:rPr kumimoji="1" lang="en-US" altLang="ja-JP" sz="2800" dirty="0" err="1"/>
              <a:t>mobile_robot_driver_controller.cnoid</a:t>
            </a:r>
            <a:r>
              <a:rPr kumimoji="1" lang="en-US" altLang="ja-JP" sz="2800" dirty="0"/>
              <a:t>” </a:t>
            </a:r>
            <a:r>
              <a:rPr kumimoji="1" lang="ja-JP" altLang="en-US" sz="2800" dirty="0"/>
              <a:t>を起動して、ロボットをゲームパッドで操作する</a:t>
            </a:r>
          </a:p>
        </p:txBody>
      </p:sp>
      <p:sp>
        <p:nvSpPr>
          <p:cNvPr id="3" name="テキスト ボックス 2">
            <a:extLst>
              <a:ext uri="{FF2B5EF4-FFF2-40B4-BE49-F238E27FC236}">
                <a16:creationId xmlns:a16="http://schemas.microsoft.com/office/drawing/2014/main" id="{B337A7B5-7EBF-B000-54D4-E89F5B152DF1}"/>
              </a:ext>
            </a:extLst>
          </p:cNvPr>
          <p:cNvSpPr txBox="1"/>
          <p:nvPr/>
        </p:nvSpPr>
        <p:spPr>
          <a:xfrm>
            <a:off x="757190" y="1574499"/>
            <a:ext cx="4964821" cy="400110"/>
          </a:xfrm>
          <a:prstGeom prst="rect">
            <a:avLst/>
          </a:prstGeom>
          <a:noFill/>
        </p:spPr>
        <p:txBody>
          <a:bodyPr wrap="none" rtlCol="0">
            <a:spAutoFit/>
          </a:bodyPr>
          <a:lstStyle/>
          <a:p>
            <a:r>
              <a:rPr lang="en-US" altLang="ja-JP" sz="2000" dirty="0"/>
              <a:t>※ joy</a:t>
            </a:r>
            <a:r>
              <a:rPr lang="ja-JP" altLang="en-US" sz="2000" dirty="0"/>
              <a:t>ノードは起動したままとすること！</a:t>
            </a:r>
            <a:endParaRPr kumimoji="1" lang="ja-JP" altLang="en-US" sz="2000" dirty="0"/>
          </a:p>
        </p:txBody>
      </p:sp>
      <p:sp>
        <p:nvSpPr>
          <p:cNvPr id="8" name="テキスト ボックス 7">
            <a:extLst>
              <a:ext uri="{FF2B5EF4-FFF2-40B4-BE49-F238E27FC236}">
                <a16:creationId xmlns:a16="http://schemas.microsoft.com/office/drawing/2014/main" id="{E2F25E6B-287C-A8E7-B290-BEABDC019B5B}"/>
              </a:ext>
            </a:extLst>
          </p:cNvPr>
          <p:cNvSpPr txBox="1"/>
          <p:nvPr/>
        </p:nvSpPr>
        <p:spPr>
          <a:xfrm>
            <a:off x="804495" y="4720347"/>
            <a:ext cx="7535008" cy="707886"/>
          </a:xfrm>
          <a:prstGeom prst="rect">
            <a:avLst/>
          </a:prstGeom>
          <a:noFill/>
        </p:spPr>
        <p:txBody>
          <a:bodyPr wrap="square" rtlCol="0">
            <a:spAutoFit/>
          </a:bodyPr>
          <a:lstStyle/>
          <a:p>
            <a:r>
              <a:rPr lang="en-US" altLang="ja-JP" sz="2000" dirty="0"/>
              <a:t>※ </a:t>
            </a:r>
            <a:r>
              <a:rPr lang="ja-JP" altLang="en-US" sz="2000" dirty="0"/>
              <a:t>第一ボタン</a:t>
            </a:r>
            <a:r>
              <a:rPr lang="en-US" altLang="ja-JP" sz="2000" dirty="0"/>
              <a:t>(“X” </a:t>
            </a:r>
            <a:r>
              <a:rPr lang="ja-JP" altLang="en-US" sz="2000" dirty="0"/>
              <a:t>もしくは </a:t>
            </a:r>
            <a:r>
              <a:rPr lang="en-US" altLang="ja-JP" sz="2000" dirty="0"/>
              <a:t>“A” </a:t>
            </a:r>
            <a:r>
              <a:rPr lang="ja-JP" altLang="en-US" sz="2000" dirty="0"/>
              <a:t>等</a:t>
            </a:r>
            <a:r>
              <a:rPr lang="en-US" altLang="ja-JP" sz="2000" dirty="0"/>
              <a:t>)</a:t>
            </a:r>
            <a:r>
              <a:rPr lang="ja-JP" altLang="en-US" sz="2000" dirty="0"/>
              <a:t>を押しながら左スティックを</a:t>
            </a:r>
            <a:endParaRPr lang="en-US" altLang="ja-JP" sz="2000" dirty="0"/>
          </a:p>
          <a:p>
            <a:r>
              <a:rPr lang="en-US" altLang="ja-JP" sz="2000" dirty="0"/>
              <a:t>    </a:t>
            </a:r>
            <a:r>
              <a:rPr lang="ja-JP" altLang="en-US" sz="2000" dirty="0"/>
              <a:t>操作すると</a:t>
            </a:r>
            <a:r>
              <a:rPr lang="en-US" altLang="ja-JP" sz="2000" dirty="0"/>
              <a:t>Twist</a:t>
            </a:r>
            <a:r>
              <a:rPr lang="ja-JP" altLang="en-US" sz="2000" dirty="0"/>
              <a:t>の速度・角速度が変化する</a:t>
            </a:r>
            <a:endParaRPr kumimoji="1" lang="ja-JP" altLang="en-US" sz="2000" dirty="0"/>
          </a:p>
        </p:txBody>
      </p:sp>
    </p:spTree>
    <p:extLst>
      <p:ext uri="{BB962C8B-B14F-4D97-AF65-F5344CB8AC3E}">
        <p14:creationId xmlns:p14="http://schemas.microsoft.com/office/powerpoint/2010/main" val="40015874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CE2C9C7-F457-1F8B-A8B8-5F037C3CEBBC}"/>
              </a:ext>
            </a:extLst>
          </p:cNvPr>
          <p:cNvSpPr>
            <a:spLocks noGrp="1"/>
          </p:cNvSpPr>
          <p:nvPr>
            <p:ph type="title"/>
          </p:nvPr>
        </p:nvSpPr>
        <p:spPr/>
        <p:txBody>
          <a:bodyPr/>
          <a:lstStyle/>
          <a:p>
            <a:r>
              <a:rPr lang="en-US" altLang="ja-JP" dirty="0"/>
              <a:t>Part11</a:t>
            </a:r>
            <a:endParaRPr lang="ja-JP" altLang="en-US" dirty="0"/>
          </a:p>
        </p:txBody>
      </p:sp>
      <p:sp>
        <p:nvSpPr>
          <p:cNvPr id="5" name="テキスト プレースホルダー 4">
            <a:extLst>
              <a:ext uri="{FF2B5EF4-FFF2-40B4-BE49-F238E27FC236}">
                <a16:creationId xmlns:a16="http://schemas.microsoft.com/office/drawing/2014/main" id="{616369D9-0288-0BED-0D54-3C09D67435F6}"/>
              </a:ext>
            </a:extLst>
          </p:cNvPr>
          <p:cNvSpPr>
            <a:spLocks noGrp="1"/>
          </p:cNvSpPr>
          <p:nvPr>
            <p:ph type="body" idx="1"/>
          </p:nvPr>
        </p:nvSpPr>
        <p:spPr/>
        <p:txBody>
          <a:bodyPr/>
          <a:lstStyle/>
          <a:p>
            <a:r>
              <a:rPr lang="en-US" altLang="ja-JP" dirty="0"/>
              <a:t>launch</a:t>
            </a:r>
            <a:r>
              <a:rPr lang="ja-JP" altLang="en-US" dirty="0"/>
              <a:t>ファイルの利用</a:t>
            </a:r>
          </a:p>
        </p:txBody>
      </p:sp>
    </p:spTree>
    <p:extLst>
      <p:ext uri="{BB962C8B-B14F-4D97-AF65-F5344CB8AC3E}">
        <p14:creationId xmlns:p14="http://schemas.microsoft.com/office/powerpoint/2010/main" val="159368527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8B22F6-25FB-9688-A727-E172B70B5026}"/>
              </a:ext>
            </a:extLst>
          </p:cNvPr>
          <p:cNvSpPr>
            <a:spLocks noGrp="1"/>
          </p:cNvSpPr>
          <p:nvPr>
            <p:ph type="title"/>
          </p:nvPr>
        </p:nvSpPr>
        <p:spPr>
          <a:xfrm>
            <a:off x="628649" y="365126"/>
            <a:ext cx="8111313" cy="1325563"/>
          </a:xfrm>
        </p:spPr>
        <p:txBody>
          <a:bodyPr/>
          <a:lstStyle/>
          <a:p>
            <a:r>
              <a:rPr kumimoji="1" lang="en-US" altLang="ja-JP" dirty="0"/>
              <a:t>Launch</a:t>
            </a:r>
            <a:r>
              <a:rPr kumimoji="1" lang="ja-JP" altLang="en-US" dirty="0"/>
              <a:t>ファイルによる一括起動</a:t>
            </a:r>
          </a:p>
        </p:txBody>
      </p:sp>
      <p:sp>
        <p:nvSpPr>
          <p:cNvPr id="7" name="コンテンツ プレースホルダー 2">
            <a:extLst>
              <a:ext uri="{FF2B5EF4-FFF2-40B4-BE49-F238E27FC236}">
                <a16:creationId xmlns:a16="http://schemas.microsoft.com/office/drawing/2014/main" id="{3C3F8B82-FAD4-5760-5464-BD31F5E8432F}"/>
              </a:ext>
            </a:extLst>
          </p:cNvPr>
          <p:cNvSpPr>
            <a:spLocks noGrp="1"/>
          </p:cNvSpPr>
          <p:nvPr>
            <p:ph idx="1"/>
          </p:nvPr>
        </p:nvSpPr>
        <p:spPr>
          <a:xfrm>
            <a:off x="628649" y="1825624"/>
            <a:ext cx="8111313" cy="4388431"/>
          </a:xfrm>
        </p:spPr>
        <p:txBody>
          <a:bodyPr>
            <a:normAutofit/>
          </a:bodyPr>
          <a:lstStyle/>
          <a:p>
            <a:r>
              <a:rPr kumimoji="1" lang="en-US" altLang="ja-JP" dirty="0"/>
              <a:t>Launch</a:t>
            </a:r>
            <a:r>
              <a:rPr kumimoji="1" lang="ja-JP" altLang="en-US" dirty="0"/>
              <a:t>ファイルとは</a:t>
            </a:r>
            <a:endParaRPr kumimoji="1" lang="en-US" altLang="ja-JP" dirty="0"/>
          </a:p>
          <a:p>
            <a:pPr lvl="1"/>
            <a:r>
              <a:rPr kumimoji="1" lang="ja-JP" altLang="en-US" dirty="0"/>
              <a:t>ノードの起動の仕方を記述したもの</a:t>
            </a:r>
            <a:endParaRPr kumimoji="1" lang="en-US" altLang="ja-JP" dirty="0"/>
          </a:p>
          <a:p>
            <a:pPr lvl="1"/>
            <a:r>
              <a:rPr lang="ja-JP" altLang="en-US" dirty="0"/>
              <a:t>複数のノードの起動も可能</a:t>
            </a:r>
            <a:endParaRPr lang="en-US" altLang="ja-JP" dirty="0"/>
          </a:p>
          <a:p>
            <a:pPr lvl="1"/>
            <a:r>
              <a:rPr kumimoji="1" lang="ja-JP" altLang="en-US" dirty="0"/>
              <a:t>起動コマンドが複雑になる場合は</a:t>
            </a:r>
            <a:r>
              <a:rPr kumimoji="1" lang="en-US" altLang="ja-JP" dirty="0"/>
              <a:t>Launch</a:t>
            </a:r>
            <a:r>
              <a:rPr kumimoji="1" lang="ja-JP" altLang="en-US" dirty="0"/>
              <a:t>ファイルにまとめておく</a:t>
            </a:r>
            <a:endParaRPr kumimoji="1" lang="en-US" altLang="ja-JP" dirty="0"/>
          </a:p>
          <a:p>
            <a:pPr lvl="1"/>
            <a:r>
              <a:rPr lang="ja-JP" altLang="en-US" dirty="0"/>
              <a:t>各パッケージの </a:t>
            </a:r>
            <a:r>
              <a:rPr lang="en-US" altLang="ja-JP" dirty="0"/>
              <a:t>“launch” </a:t>
            </a:r>
            <a:r>
              <a:rPr lang="ja-JP" altLang="en-US" dirty="0"/>
              <a:t>ディレクトリに入れておく</a:t>
            </a:r>
            <a:endParaRPr kumimoji="1" lang="en-US" altLang="ja-JP" dirty="0"/>
          </a:p>
          <a:p>
            <a:pPr lvl="1"/>
            <a:endParaRPr kumimoji="1" lang="en-US" altLang="ja-JP" dirty="0"/>
          </a:p>
          <a:p>
            <a:r>
              <a:rPr lang="ja-JP" altLang="en-US" dirty="0"/>
              <a:t>これまでのシミュレーションを一括起動する</a:t>
            </a:r>
            <a:r>
              <a:rPr lang="en-US" altLang="ja-JP" dirty="0"/>
              <a:t>Launch</a:t>
            </a:r>
            <a:r>
              <a:rPr lang="ja-JP" altLang="en-US" dirty="0"/>
              <a:t>ファイルを作成する</a:t>
            </a:r>
            <a:endParaRPr lang="en-US" altLang="ja-JP" dirty="0"/>
          </a:p>
        </p:txBody>
      </p:sp>
    </p:spTree>
    <p:extLst>
      <p:ext uri="{BB962C8B-B14F-4D97-AF65-F5344CB8AC3E}">
        <p14:creationId xmlns:p14="http://schemas.microsoft.com/office/powerpoint/2010/main" val="870800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B530FF-06AF-CEB2-C758-2BCB37A1B96E}"/>
              </a:ext>
            </a:extLst>
          </p:cNvPr>
          <p:cNvSpPr>
            <a:spLocks noGrp="1"/>
          </p:cNvSpPr>
          <p:nvPr>
            <p:ph type="title"/>
          </p:nvPr>
        </p:nvSpPr>
        <p:spPr/>
        <p:txBody>
          <a:bodyPr/>
          <a:lstStyle/>
          <a:p>
            <a:r>
              <a:rPr kumimoji="1" lang="en-US" altLang="ja-JP" dirty="0"/>
              <a:t>ROS</a:t>
            </a:r>
            <a:r>
              <a:rPr lang="ja-JP" altLang="en-US" dirty="0"/>
              <a:t> </a:t>
            </a:r>
            <a:r>
              <a:rPr lang="en-US" altLang="ja-JP" dirty="0"/>
              <a:t>2</a:t>
            </a:r>
            <a:r>
              <a:rPr kumimoji="1" lang="ja-JP" altLang="en-US" dirty="0"/>
              <a:t>のインストール</a:t>
            </a:r>
            <a:r>
              <a:rPr lang="ja-JP" altLang="en-US" dirty="0"/>
              <a:t> </a:t>
            </a:r>
            <a:r>
              <a:rPr lang="en-US" altLang="ja-JP" dirty="0"/>
              <a:t>(2/2)</a:t>
            </a:r>
            <a:endParaRPr kumimoji="1" lang="ja-JP" altLang="en-US" dirty="0"/>
          </a:p>
        </p:txBody>
      </p:sp>
      <p:sp>
        <p:nvSpPr>
          <p:cNvPr id="4" name="テキスト ボックス 3">
            <a:extLst>
              <a:ext uri="{FF2B5EF4-FFF2-40B4-BE49-F238E27FC236}">
                <a16:creationId xmlns:a16="http://schemas.microsoft.com/office/drawing/2014/main" id="{7642F3DC-730B-9024-FC1D-B9A02186DC84}"/>
              </a:ext>
            </a:extLst>
          </p:cNvPr>
          <p:cNvSpPr txBox="1"/>
          <p:nvPr/>
        </p:nvSpPr>
        <p:spPr>
          <a:xfrm>
            <a:off x="859329" y="2231262"/>
            <a:ext cx="7583785" cy="1323439"/>
          </a:xfrm>
          <a:prstGeom prst="rect">
            <a:avLst/>
          </a:prstGeom>
          <a:noFill/>
          <a:ln>
            <a:solidFill>
              <a:schemeClr val="tx1"/>
            </a:solidFill>
          </a:ln>
        </p:spPr>
        <p:txBody>
          <a:bodyPr wrap="square" rtlCol="0">
            <a:spAutoFit/>
          </a:bodyPr>
          <a:lstStyle/>
          <a:p>
            <a:r>
              <a:rPr lang="en-US" altLang="ja-JP" sz="2000" dirty="0" err="1">
                <a:latin typeface="ＭＳ ゴシック" panose="020B0609070205080204" pitchFamily="49" charset="-128"/>
                <a:ea typeface="ＭＳ ゴシック" panose="020B0609070205080204" pitchFamily="49" charset="-128"/>
              </a:rPr>
              <a:t>sudo</a:t>
            </a:r>
            <a:r>
              <a:rPr lang="en-US" altLang="ja-JP" sz="2000" dirty="0">
                <a:latin typeface="ＭＳ ゴシック" panose="020B0609070205080204" pitchFamily="49" charset="-128"/>
                <a:ea typeface="ＭＳ ゴシック" panose="020B0609070205080204" pitchFamily="49" charset="-128"/>
              </a:rPr>
              <a:t> apt install </a:t>
            </a:r>
            <a:r>
              <a:rPr lang="en-US" altLang="ja-JP" sz="2000" dirty="0" err="1">
                <a:latin typeface="ＭＳ ゴシック" panose="020B0609070205080204" pitchFamily="49" charset="-128"/>
                <a:ea typeface="ＭＳ ゴシック" panose="020B0609070205080204" pitchFamily="49" charset="-128"/>
              </a:rPr>
              <a:t>ros</a:t>
            </a:r>
            <a:r>
              <a:rPr lang="en-US" altLang="ja-JP" sz="2000" dirty="0">
                <a:latin typeface="ＭＳ ゴシック" panose="020B0609070205080204" pitchFamily="49" charset="-128"/>
                <a:ea typeface="ＭＳ ゴシック" panose="020B0609070205080204" pitchFamily="49" charset="-128"/>
              </a:rPr>
              <a:t>-jazzy-desktop</a:t>
            </a:r>
          </a:p>
          <a:p>
            <a:r>
              <a:rPr lang="en-US" altLang="ja-JP" sz="2000" dirty="0" err="1">
                <a:latin typeface="ＭＳ ゴシック" panose="020B0609070205080204" pitchFamily="49" charset="-128"/>
                <a:ea typeface="ＭＳ ゴシック" panose="020B0609070205080204" pitchFamily="49" charset="-128"/>
              </a:rPr>
              <a:t>sudo</a:t>
            </a:r>
            <a:r>
              <a:rPr lang="en-US" altLang="ja-JP" sz="2000" dirty="0">
                <a:latin typeface="ＭＳ ゴシック" panose="020B0609070205080204" pitchFamily="49" charset="-128"/>
                <a:ea typeface="ＭＳ ゴシック" panose="020B0609070205080204" pitchFamily="49" charset="-128"/>
              </a:rPr>
              <a:t> apt install python3-colcon-common-extensions</a:t>
            </a:r>
          </a:p>
          <a:p>
            <a:r>
              <a:rPr lang="en-US" altLang="ja-JP" sz="2000" dirty="0">
                <a:latin typeface="ＭＳ ゴシック" panose="020B0609070205080204" pitchFamily="49" charset="-128"/>
                <a:ea typeface="ＭＳ ゴシック" panose="020B0609070205080204" pitchFamily="49" charset="-128"/>
              </a:rPr>
              <a:t>echo "source /opt/</a:t>
            </a:r>
            <a:r>
              <a:rPr lang="en-US" altLang="ja-JP" sz="2000" dirty="0" err="1">
                <a:latin typeface="ＭＳ ゴシック" panose="020B0609070205080204" pitchFamily="49" charset="-128"/>
                <a:ea typeface="ＭＳ ゴシック" panose="020B0609070205080204" pitchFamily="49" charset="-128"/>
              </a:rPr>
              <a:t>ros</a:t>
            </a:r>
            <a:r>
              <a:rPr lang="en-US" altLang="ja-JP" sz="2000" dirty="0">
                <a:latin typeface="ＭＳ ゴシック" panose="020B0609070205080204" pitchFamily="49" charset="-128"/>
                <a:ea typeface="ＭＳ ゴシック" panose="020B0609070205080204" pitchFamily="49" charset="-128"/>
              </a:rPr>
              <a:t>/jazzy/</a:t>
            </a:r>
            <a:r>
              <a:rPr lang="en-US" altLang="ja-JP" sz="2000" dirty="0" err="1">
                <a:latin typeface="ＭＳ ゴシック" panose="020B0609070205080204" pitchFamily="49" charset="-128"/>
                <a:ea typeface="ＭＳ ゴシック" panose="020B0609070205080204" pitchFamily="49" charset="-128"/>
              </a:rPr>
              <a:t>setup.bash</a:t>
            </a:r>
            <a:r>
              <a:rPr lang="en-US" altLang="ja-JP" sz="2000" dirty="0">
                <a:latin typeface="ＭＳ ゴシック" panose="020B0609070205080204" pitchFamily="49" charset="-128"/>
                <a:ea typeface="ＭＳ ゴシック" panose="020B0609070205080204" pitchFamily="49" charset="-128"/>
              </a:rPr>
              <a:t>" &gt;&gt; ~/.</a:t>
            </a:r>
            <a:r>
              <a:rPr lang="en-US" altLang="ja-JP" sz="2000" dirty="0" err="1">
                <a:latin typeface="ＭＳ ゴシック" panose="020B0609070205080204" pitchFamily="49" charset="-128"/>
                <a:ea typeface="ＭＳ ゴシック" panose="020B0609070205080204" pitchFamily="49" charset="-128"/>
              </a:rPr>
              <a:t>bashrc</a:t>
            </a:r>
            <a:endParaRPr lang="en-US" altLang="ja-JP" sz="2000" dirty="0">
              <a:latin typeface="ＭＳ ゴシック" panose="020B0609070205080204" pitchFamily="49" charset="-128"/>
              <a:ea typeface="ＭＳ ゴシック" panose="020B0609070205080204" pitchFamily="49" charset="-128"/>
            </a:endParaRPr>
          </a:p>
          <a:p>
            <a:r>
              <a:rPr lang="en-US" altLang="ja-JP" sz="2000" dirty="0">
                <a:latin typeface="ＭＳ ゴシック" panose="020B0609070205080204" pitchFamily="49" charset="-128"/>
                <a:ea typeface="ＭＳ ゴシック" panose="020B0609070205080204" pitchFamily="49" charset="-128"/>
              </a:rPr>
              <a:t>source ~/.</a:t>
            </a:r>
            <a:r>
              <a:rPr lang="en-US" altLang="ja-JP" sz="2000" dirty="0" err="1">
                <a:latin typeface="ＭＳ ゴシック" panose="020B0609070205080204" pitchFamily="49" charset="-128"/>
                <a:ea typeface="ＭＳ ゴシック" panose="020B0609070205080204" pitchFamily="49" charset="-128"/>
              </a:rPr>
              <a:t>bashrc</a:t>
            </a:r>
            <a:endParaRPr lang="en-US" altLang="ja-JP" sz="2000" dirty="0">
              <a:latin typeface="ＭＳ ゴシック" panose="020B0609070205080204" pitchFamily="49" charset="-128"/>
              <a:ea typeface="ＭＳ ゴシック" panose="020B0609070205080204" pitchFamily="49" charset="-128"/>
            </a:endParaRPr>
          </a:p>
        </p:txBody>
      </p:sp>
      <p:sp>
        <p:nvSpPr>
          <p:cNvPr id="5" name="テキスト ボックス 4">
            <a:extLst>
              <a:ext uri="{FF2B5EF4-FFF2-40B4-BE49-F238E27FC236}">
                <a16:creationId xmlns:a16="http://schemas.microsoft.com/office/drawing/2014/main" id="{541DC055-D103-3BA8-17D9-011B48F8F4AA}"/>
              </a:ext>
            </a:extLst>
          </p:cNvPr>
          <p:cNvSpPr txBox="1"/>
          <p:nvPr/>
        </p:nvSpPr>
        <p:spPr>
          <a:xfrm>
            <a:off x="793718" y="1787025"/>
            <a:ext cx="4487126" cy="400110"/>
          </a:xfrm>
          <a:prstGeom prst="rect">
            <a:avLst/>
          </a:prstGeom>
          <a:noFill/>
        </p:spPr>
        <p:txBody>
          <a:bodyPr wrap="none" rtlCol="0">
            <a:spAutoFit/>
          </a:bodyPr>
          <a:lstStyle/>
          <a:p>
            <a:r>
              <a:rPr kumimoji="1" lang="en-US" altLang="ja-JP" sz="2000" dirty="0"/>
              <a:t>Ubuntu 24.04 (ROS2 Jazzy) </a:t>
            </a:r>
            <a:r>
              <a:rPr kumimoji="1" lang="ja-JP" altLang="en-US" sz="2000" dirty="0"/>
              <a:t>の場合：</a:t>
            </a:r>
          </a:p>
        </p:txBody>
      </p:sp>
      <p:sp>
        <p:nvSpPr>
          <p:cNvPr id="7" name="テキスト ボックス 6">
            <a:extLst>
              <a:ext uri="{FF2B5EF4-FFF2-40B4-BE49-F238E27FC236}">
                <a16:creationId xmlns:a16="http://schemas.microsoft.com/office/drawing/2014/main" id="{E79FC36C-B394-F9B2-0AB6-863BD4184FDC}"/>
              </a:ext>
            </a:extLst>
          </p:cNvPr>
          <p:cNvSpPr txBox="1"/>
          <p:nvPr/>
        </p:nvSpPr>
        <p:spPr>
          <a:xfrm>
            <a:off x="859328" y="4561646"/>
            <a:ext cx="7583785" cy="1323439"/>
          </a:xfrm>
          <a:prstGeom prst="rect">
            <a:avLst/>
          </a:prstGeom>
          <a:noFill/>
          <a:ln>
            <a:solidFill>
              <a:schemeClr val="tx1"/>
            </a:solidFill>
          </a:ln>
        </p:spPr>
        <p:txBody>
          <a:bodyPr wrap="square" rtlCol="0">
            <a:spAutoFit/>
          </a:bodyPr>
          <a:lstStyle/>
          <a:p>
            <a:r>
              <a:rPr lang="en-US" altLang="ja-JP" sz="2000" dirty="0" err="1">
                <a:latin typeface="ＭＳ ゴシック" panose="020B0609070205080204" pitchFamily="49" charset="-128"/>
                <a:ea typeface="ＭＳ ゴシック" panose="020B0609070205080204" pitchFamily="49" charset="-128"/>
              </a:rPr>
              <a:t>sudo</a:t>
            </a:r>
            <a:r>
              <a:rPr lang="en-US" altLang="ja-JP" sz="2000" dirty="0">
                <a:latin typeface="ＭＳ ゴシック" panose="020B0609070205080204" pitchFamily="49" charset="-128"/>
                <a:ea typeface="ＭＳ ゴシック" panose="020B0609070205080204" pitchFamily="49" charset="-128"/>
              </a:rPr>
              <a:t> apt install </a:t>
            </a:r>
            <a:r>
              <a:rPr lang="en-US" altLang="ja-JP" sz="2000" dirty="0" err="1">
                <a:latin typeface="ＭＳ ゴシック" panose="020B0609070205080204" pitchFamily="49" charset="-128"/>
                <a:ea typeface="ＭＳ ゴシック" panose="020B0609070205080204" pitchFamily="49" charset="-128"/>
              </a:rPr>
              <a:t>ros</a:t>
            </a:r>
            <a:r>
              <a:rPr lang="en-US" altLang="ja-JP" sz="2000" dirty="0">
                <a:latin typeface="ＭＳ ゴシック" panose="020B0609070205080204" pitchFamily="49" charset="-128"/>
                <a:ea typeface="ＭＳ ゴシック" panose="020B0609070205080204" pitchFamily="49" charset="-128"/>
              </a:rPr>
              <a:t>-humble-desktop</a:t>
            </a:r>
          </a:p>
          <a:p>
            <a:r>
              <a:rPr lang="en-US" altLang="ja-JP" sz="2000" dirty="0" err="1">
                <a:latin typeface="ＭＳ ゴシック" panose="020B0609070205080204" pitchFamily="49" charset="-128"/>
                <a:ea typeface="ＭＳ ゴシック" panose="020B0609070205080204" pitchFamily="49" charset="-128"/>
              </a:rPr>
              <a:t>sudo</a:t>
            </a:r>
            <a:r>
              <a:rPr lang="en-US" altLang="ja-JP" sz="2000" dirty="0">
                <a:latin typeface="ＭＳ ゴシック" panose="020B0609070205080204" pitchFamily="49" charset="-128"/>
                <a:ea typeface="ＭＳ ゴシック" panose="020B0609070205080204" pitchFamily="49" charset="-128"/>
              </a:rPr>
              <a:t> apt install python3-colcon-common-extensions</a:t>
            </a:r>
          </a:p>
          <a:p>
            <a:r>
              <a:rPr lang="en-US" altLang="ja-JP" sz="2000" dirty="0">
                <a:latin typeface="ＭＳ ゴシック" panose="020B0609070205080204" pitchFamily="49" charset="-128"/>
                <a:ea typeface="ＭＳ ゴシック" panose="020B0609070205080204" pitchFamily="49" charset="-128"/>
              </a:rPr>
              <a:t>echo "source /opt/</a:t>
            </a:r>
            <a:r>
              <a:rPr lang="en-US" altLang="ja-JP" sz="2000" dirty="0" err="1">
                <a:latin typeface="ＭＳ ゴシック" panose="020B0609070205080204" pitchFamily="49" charset="-128"/>
                <a:ea typeface="ＭＳ ゴシック" panose="020B0609070205080204" pitchFamily="49" charset="-128"/>
              </a:rPr>
              <a:t>ros</a:t>
            </a:r>
            <a:r>
              <a:rPr lang="en-US" altLang="ja-JP" sz="2000" dirty="0">
                <a:latin typeface="ＭＳ ゴシック" panose="020B0609070205080204" pitchFamily="49" charset="-128"/>
                <a:ea typeface="ＭＳ ゴシック" panose="020B0609070205080204" pitchFamily="49" charset="-128"/>
              </a:rPr>
              <a:t>/humble/</a:t>
            </a:r>
            <a:r>
              <a:rPr lang="en-US" altLang="ja-JP" sz="2000" dirty="0" err="1">
                <a:latin typeface="ＭＳ ゴシック" panose="020B0609070205080204" pitchFamily="49" charset="-128"/>
                <a:ea typeface="ＭＳ ゴシック" panose="020B0609070205080204" pitchFamily="49" charset="-128"/>
              </a:rPr>
              <a:t>setup.bash</a:t>
            </a:r>
            <a:r>
              <a:rPr lang="en-US" altLang="ja-JP" sz="2000" dirty="0">
                <a:latin typeface="ＭＳ ゴシック" panose="020B0609070205080204" pitchFamily="49" charset="-128"/>
                <a:ea typeface="ＭＳ ゴシック" panose="020B0609070205080204" pitchFamily="49" charset="-128"/>
              </a:rPr>
              <a:t>" &gt;&gt; ~/.</a:t>
            </a:r>
            <a:r>
              <a:rPr lang="en-US" altLang="ja-JP" sz="2000" dirty="0" err="1">
                <a:latin typeface="ＭＳ ゴシック" panose="020B0609070205080204" pitchFamily="49" charset="-128"/>
                <a:ea typeface="ＭＳ ゴシック" panose="020B0609070205080204" pitchFamily="49" charset="-128"/>
              </a:rPr>
              <a:t>bashrc</a:t>
            </a:r>
            <a:endParaRPr lang="en-US" altLang="ja-JP" sz="2000" dirty="0">
              <a:latin typeface="ＭＳ ゴシック" panose="020B0609070205080204" pitchFamily="49" charset="-128"/>
              <a:ea typeface="ＭＳ ゴシック" panose="020B0609070205080204" pitchFamily="49" charset="-128"/>
            </a:endParaRPr>
          </a:p>
          <a:p>
            <a:r>
              <a:rPr lang="en-US" altLang="ja-JP" sz="2000" dirty="0">
                <a:latin typeface="ＭＳ ゴシック" panose="020B0609070205080204" pitchFamily="49" charset="-128"/>
                <a:ea typeface="ＭＳ ゴシック" panose="020B0609070205080204" pitchFamily="49" charset="-128"/>
              </a:rPr>
              <a:t>source ~/.</a:t>
            </a:r>
            <a:r>
              <a:rPr lang="en-US" altLang="ja-JP" sz="2000" dirty="0" err="1">
                <a:latin typeface="ＭＳ ゴシック" panose="020B0609070205080204" pitchFamily="49" charset="-128"/>
                <a:ea typeface="ＭＳ ゴシック" panose="020B0609070205080204" pitchFamily="49" charset="-128"/>
              </a:rPr>
              <a:t>bashrc</a:t>
            </a:r>
            <a:endParaRPr lang="en-US" altLang="ja-JP" sz="2000" dirty="0">
              <a:latin typeface="ＭＳ ゴシック" panose="020B0609070205080204" pitchFamily="49" charset="-128"/>
              <a:ea typeface="ＭＳ ゴシック" panose="020B0609070205080204" pitchFamily="49" charset="-128"/>
            </a:endParaRPr>
          </a:p>
        </p:txBody>
      </p:sp>
      <p:sp>
        <p:nvSpPr>
          <p:cNvPr id="8" name="テキスト ボックス 7">
            <a:extLst>
              <a:ext uri="{FF2B5EF4-FFF2-40B4-BE49-F238E27FC236}">
                <a16:creationId xmlns:a16="http://schemas.microsoft.com/office/drawing/2014/main" id="{059511A6-533D-4A91-2083-7919B8D6F4CD}"/>
              </a:ext>
            </a:extLst>
          </p:cNvPr>
          <p:cNvSpPr txBox="1"/>
          <p:nvPr/>
        </p:nvSpPr>
        <p:spPr>
          <a:xfrm>
            <a:off x="793717" y="4117409"/>
            <a:ext cx="4798108" cy="400110"/>
          </a:xfrm>
          <a:prstGeom prst="rect">
            <a:avLst/>
          </a:prstGeom>
          <a:noFill/>
        </p:spPr>
        <p:txBody>
          <a:bodyPr wrap="none" rtlCol="0">
            <a:spAutoFit/>
          </a:bodyPr>
          <a:lstStyle/>
          <a:p>
            <a:r>
              <a:rPr kumimoji="1" lang="en-US" altLang="ja-JP" sz="2000" dirty="0"/>
              <a:t>Ubuntu 22.04 (ROS2 Humble) </a:t>
            </a:r>
            <a:r>
              <a:rPr kumimoji="1" lang="ja-JP" altLang="en-US" sz="2000" dirty="0"/>
              <a:t>の場合：</a:t>
            </a:r>
          </a:p>
        </p:txBody>
      </p:sp>
    </p:spTree>
    <p:extLst>
      <p:ext uri="{BB962C8B-B14F-4D97-AF65-F5344CB8AC3E}">
        <p14:creationId xmlns:p14="http://schemas.microsoft.com/office/powerpoint/2010/main" val="294070090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8B22F6-25FB-9688-A727-E172B70B5026}"/>
              </a:ext>
            </a:extLst>
          </p:cNvPr>
          <p:cNvSpPr>
            <a:spLocks noGrp="1"/>
          </p:cNvSpPr>
          <p:nvPr>
            <p:ph type="title"/>
          </p:nvPr>
        </p:nvSpPr>
        <p:spPr>
          <a:xfrm>
            <a:off x="628649" y="365126"/>
            <a:ext cx="8111313" cy="1325563"/>
          </a:xfrm>
        </p:spPr>
        <p:txBody>
          <a:bodyPr/>
          <a:lstStyle/>
          <a:p>
            <a:r>
              <a:rPr lang="ja-JP" altLang="en-US" dirty="0"/>
              <a:t>準備</a:t>
            </a:r>
            <a:endParaRPr kumimoji="1" lang="ja-JP" altLang="en-US" dirty="0"/>
          </a:p>
        </p:txBody>
      </p:sp>
      <p:sp>
        <p:nvSpPr>
          <p:cNvPr id="5" name="テキスト ボックス 4">
            <a:extLst>
              <a:ext uri="{FF2B5EF4-FFF2-40B4-BE49-F238E27FC236}">
                <a16:creationId xmlns:a16="http://schemas.microsoft.com/office/drawing/2014/main" id="{F05B3B19-7B1A-8CCC-CCD3-3D0F973DE78C}"/>
              </a:ext>
            </a:extLst>
          </p:cNvPr>
          <p:cNvSpPr txBox="1"/>
          <p:nvPr/>
        </p:nvSpPr>
        <p:spPr>
          <a:xfrm>
            <a:off x="757190" y="1611980"/>
            <a:ext cx="4515980" cy="461665"/>
          </a:xfrm>
          <a:prstGeom prst="rect">
            <a:avLst/>
          </a:prstGeom>
          <a:noFill/>
        </p:spPr>
        <p:txBody>
          <a:bodyPr wrap="none" rtlCol="0">
            <a:spAutoFit/>
          </a:bodyPr>
          <a:lstStyle/>
          <a:p>
            <a:r>
              <a:rPr kumimoji="1" lang="en-US" altLang="ja-JP" sz="2400" dirty="0"/>
              <a:t>launch</a:t>
            </a:r>
            <a:r>
              <a:rPr kumimoji="1" lang="ja-JP" altLang="en-US" sz="2400" dirty="0"/>
              <a:t>ディレクトリを作成する</a:t>
            </a:r>
          </a:p>
        </p:txBody>
      </p:sp>
      <p:sp>
        <p:nvSpPr>
          <p:cNvPr id="6" name="テキスト ボックス 5">
            <a:extLst>
              <a:ext uri="{FF2B5EF4-FFF2-40B4-BE49-F238E27FC236}">
                <a16:creationId xmlns:a16="http://schemas.microsoft.com/office/drawing/2014/main" id="{9295D489-21D6-676B-8B0E-6A12C40A7BA5}"/>
              </a:ext>
            </a:extLst>
          </p:cNvPr>
          <p:cNvSpPr txBox="1"/>
          <p:nvPr/>
        </p:nvSpPr>
        <p:spPr>
          <a:xfrm>
            <a:off x="671765" y="2227155"/>
            <a:ext cx="8015480" cy="830997"/>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cd ~/ros2_ws/</a:t>
            </a:r>
            <a:r>
              <a:rPr lang="en-US" altLang="ja-JP" sz="2400" dirty="0" err="1">
                <a:latin typeface="ＭＳ ゴシック" panose="020B0609070205080204" pitchFamily="49" charset="-128"/>
                <a:ea typeface="ＭＳ ゴシック" panose="020B0609070205080204" pitchFamily="49" charset="-128"/>
              </a:rPr>
              <a:t>src</a:t>
            </a:r>
            <a:r>
              <a:rPr lang="en-US" altLang="ja-JP" sz="2400" dirty="0">
                <a:latin typeface="ＭＳ ゴシック" panose="020B0609070205080204" pitchFamily="49" charset="-128"/>
                <a:ea typeface="ＭＳ ゴシック" panose="020B0609070205080204" pitchFamily="49" charset="-128"/>
              </a:rPr>
              <a:t>/</a:t>
            </a:r>
            <a:r>
              <a:rPr lang="en-US" altLang="ja-JP" sz="2400" dirty="0" err="1">
                <a:latin typeface="ＭＳ ゴシック" panose="020B0609070205080204" pitchFamily="49" charset="-128"/>
                <a:ea typeface="ＭＳ ゴシック" panose="020B0609070205080204" pitchFamily="49" charset="-128"/>
              </a:rPr>
              <a:t>my_mobile_robot</a:t>
            </a:r>
            <a:endParaRPr lang="en-US" altLang="ja-JP" sz="2400" dirty="0">
              <a:latin typeface="ＭＳ ゴシック" panose="020B0609070205080204" pitchFamily="49" charset="-128"/>
              <a:ea typeface="ＭＳ ゴシック" panose="020B0609070205080204" pitchFamily="49" charset="-128"/>
            </a:endParaRPr>
          </a:p>
          <a:p>
            <a:r>
              <a:rPr lang="en-US" altLang="ja-JP" sz="2400" dirty="0" err="1">
                <a:latin typeface="ＭＳ ゴシック" panose="020B0609070205080204" pitchFamily="49" charset="-128"/>
                <a:ea typeface="ＭＳ ゴシック" panose="020B0609070205080204" pitchFamily="49" charset="-128"/>
              </a:rPr>
              <a:t>mkdir</a:t>
            </a:r>
            <a:r>
              <a:rPr lang="en-US" altLang="ja-JP" sz="2400" dirty="0">
                <a:latin typeface="ＭＳ ゴシック" panose="020B0609070205080204" pitchFamily="49" charset="-128"/>
                <a:ea typeface="ＭＳ ゴシック" panose="020B0609070205080204" pitchFamily="49" charset="-128"/>
              </a:rPr>
              <a:t> launch</a:t>
            </a:r>
          </a:p>
        </p:txBody>
      </p:sp>
      <p:sp>
        <p:nvSpPr>
          <p:cNvPr id="8" name="テキスト ボックス 7">
            <a:extLst>
              <a:ext uri="{FF2B5EF4-FFF2-40B4-BE49-F238E27FC236}">
                <a16:creationId xmlns:a16="http://schemas.microsoft.com/office/drawing/2014/main" id="{EAB690C7-7A22-1DE9-7B28-31995BEF3248}"/>
              </a:ext>
            </a:extLst>
          </p:cNvPr>
          <p:cNvSpPr txBox="1"/>
          <p:nvPr/>
        </p:nvSpPr>
        <p:spPr>
          <a:xfrm>
            <a:off x="757190" y="3550470"/>
            <a:ext cx="7750019" cy="830997"/>
          </a:xfrm>
          <a:prstGeom prst="rect">
            <a:avLst/>
          </a:prstGeom>
          <a:noFill/>
        </p:spPr>
        <p:txBody>
          <a:bodyPr wrap="square" rtlCol="0">
            <a:spAutoFit/>
          </a:bodyPr>
          <a:lstStyle/>
          <a:p>
            <a:r>
              <a:rPr lang="ja-JP" altLang="en-US" sz="2400" dirty="0"/>
              <a:t>トップの</a:t>
            </a:r>
            <a:r>
              <a:rPr lang="en-US" altLang="ja-JP" sz="2400" dirty="0"/>
              <a:t>CMakeLists.txt</a:t>
            </a:r>
            <a:r>
              <a:rPr lang="ja-JP" altLang="en-US" sz="2400" dirty="0"/>
              <a:t>にパッケージのファイルを</a:t>
            </a:r>
            <a:endParaRPr lang="en-US" altLang="ja-JP" sz="2400" dirty="0"/>
          </a:p>
          <a:p>
            <a:r>
              <a:rPr lang="ja-JP" altLang="en-US" sz="2400" dirty="0"/>
              <a:t>インストールする記述を追加する</a:t>
            </a:r>
            <a:endParaRPr kumimoji="1" lang="ja-JP" altLang="en-US" sz="2400" dirty="0"/>
          </a:p>
        </p:txBody>
      </p:sp>
      <p:sp>
        <p:nvSpPr>
          <p:cNvPr id="9" name="テキスト ボックス 8">
            <a:extLst>
              <a:ext uri="{FF2B5EF4-FFF2-40B4-BE49-F238E27FC236}">
                <a16:creationId xmlns:a16="http://schemas.microsoft.com/office/drawing/2014/main" id="{BBDFDF59-1FEA-E60F-A0C9-F05231156831}"/>
              </a:ext>
            </a:extLst>
          </p:cNvPr>
          <p:cNvSpPr txBox="1"/>
          <p:nvPr/>
        </p:nvSpPr>
        <p:spPr>
          <a:xfrm>
            <a:off x="671764" y="4534977"/>
            <a:ext cx="8015480" cy="1127806"/>
          </a:xfrm>
          <a:prstGeom prst="rect">
            <a:avLst/>
          </a:prstGeom>
          <a:noFill/>
          <a:ln>
            <a:solidFill>
              <a:schemeClr val="tx1"/>
            </a:solidFill>
          </a:ln>
        </p:spPr>
        <p:txBody>
          <a:bodyPr wrap="square" rtlCol="0">
            <a:noAutofit/>
          </a:bodyPr>
          <a:lstStyle/>
          <a:p>
            <a:r>
              <a:rPr lang="en-US" altLang="ja-JP" sz="1400" dirty="0">
                <a:latin typeface="ＭＳ ゴシック" panose="020B0609070205080204" pitchFamily="49" charset="-128"/>
                <a:ea typeface="ＭＳ ゴシック" panose="020B0609070205080204" pitchFamily="49" charset="-128"/>
              </a:rPr>
              <a:t>…</a:t>
            </a:r>
          </a:p>
          <a:p>
            <a:r>
              <a:rPr lang="en-US" altLang="ja-JP" sz="1400" dirty="0" err="1">
                <a:latin typeface="ＭＳ ゴシック" panose="020B0609070205080204" pitchFamily="49" charset="-128"/>
                <a:ea typeface="ＭＳ ゴシック" panose="020B0609070205080204" pitchFamily="49" charset="-128"/>
              </a:rPr>
              <a:t>ament_package</a:t>
            </a:r>
            <a:r>
              <a:rPr lang="en-US" altLang="ja-JP" sz="1400" dirty="0">
                <a:latin typeface="ＭＳ ゴシック" panose="020B0609070205080204" pitchFamily="49" charset="-128"/>
                <a:ea typeface="ＭＳ ゴシック" panose="020B0609070205080204" pitchFamily="49" charset="-128"/>
              </a:rPr>
              <a:t>()</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b="1" dirty="0">
                <a:solidFill>
                  <a:srgbClr val="FF0000"/>
                </a:solidFill>
                <a:latin typeface="ＭＳ ゴシック" panose="020B0609070205080204" pitchFamily="49" charset="-128"/>
                <a:ea typeface="ＭＳ ゴシック" panose="020B0609070205080204" pitchFamily="49" charset="-128"/>
              </a:rPr>
              <a:t>install(DIRECTORY</a:t>
            </a:r>
            <a:r>
              <a:rPr lang="ja-JP" altLang="en-US"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project</a:t>
            </a:r>
            <a:r>
              <a:rPr lang="ja-JP" altLang="en-US"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launch</a:t>
            </a:r>
            <a:r>
              <a:rPr lang="ja-JP" altLang="en-US"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config</a:t>
            </a:r>
            <a:r>
              <a:rPr lang="ja-JP" altLang="en-US"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model</a:t>
            </a:r>
            <a:r>
              <a:rPr lang="ja-JP" altLang="en-US"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meshes</a:t>
            </a:r>
            <a:r>
              <a:rPr lang="ja-JP" altLang="en-US"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DESTINATION</a:t>
            </a:r>
            <a:r>
              <a:rPr lang="ja-JP" altLang="en-US"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share/${PROJECT_NAME}) </a:t>
            </a:r>
          </a:p>
        </p:txBody>
      </p:sp>
    </p:spTree>
    <p:extLst>
      <p:ext uri="{BB962C8B-B14F-4D97-AF65-F5344CB8AC3E}">
        <p14:creationId xmlns:p14="http://schemas.microsoft.com/office/powerpoint/2010/main" val="379206742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8B22F6-25FB-9688-A727-E172B70B5026}"/>
              </a:ext>
            </a:extLst>
          </p:cNvPr>
          <p:cNvSpPr>
            <a:spLocks noGrp="1"/>
          </p:cNvSpPr>
          <p:nvPr>
            <p:ph type="title"/>
          </p:nvPr>
        </p:nvSpPr>
        <p:spPr>
          <a:xfrm>
            <a:off x="591515" y="248172"/>
            <a:ext cx="8111313" cy="1325563"/>
          </a:xfrm>
        </p:spPr>
        <p:txBody>
          <a:bodyPr/>
          <a:lstStyle/>
          <a:p>
            <a:r>
              <a:rPr kumimoji="1" lang="en-US" altLang="ja-JP" dirty="0" err="1"/>
              <a:t>joy_teleop</a:t>
            </a:r>
            <a:r>
              <a:rPr kumimoji="1" lang="ja-JP" altLang="en-US" dirty="0"/>
              <a:t>用</a:t>
            </a:r>
            <a:r>
              <a:rPr kumimoji="1" lang="en-US" altLang="ja-JP" dirty="0"/>
              <a:t>Launch</a:t>
            </a:r>
            <a:r>
              <a:rPr kumimoji="1" lang="ja-JP" altLang="en-US" dirty="0"/>
              <a:t>ファイル</a:t>
            </a:r>
          </a:p>
        </p:txBody>
      </p:sp>
      <p:sp>
        <p:nvSpPr>
          <p:cNvPr id="4" name="テキスト ボックス 3">
            <a:extLst>
              <a:ext uri="{FF2B5EF4-FFF2-40B4-BE49-F238E27FC236}">
                <a16:creationId xmlns:a16="http://schemas.microsoft.com/office/drawing/2014/main" id="{AE8BB396-A9EB-5D31-BA70-4FD3B2F8531D}"/>
              </a:ext>
            </a:extLst>
          </p:cNvPr>
          <p:cNvSpPr txBox="1"/>
          <p:nvPr/>
        </p:nvSpPr>
        <p:spPr>
          <a:xfrm>
            <a:off x="688802" y="2136338"/>
            <a:ext cx="8009602" cy="1815882"/>
          </a:xfrm>
          <a:prstGeom prst="rect">
            <a:avLst/>
          </a:prstGeom>
          <a:noFill/>
          <a:ln>
            <a:solidFill>
              <a:schemeClr val="tx1"/>
            </a:solidFill>
          </a:ln>
        </p:spPr>
        <p:txBody>
          <a:bodyPr wrap="square" rtlCol="0">
            <a:spAutoFit/>
          </a:bodyPr>
          <a:lstStyle/>
          <a:p>
            <a:r>
              <a:rPr lang="en-US" altLang="ja-JP" sz="1600" dirty="0">
                <a:latin typeface="ＭＳ ゴシック" panose="020B0609070205080204" pitchFamily="49" charset="-128"/>
                <a:ea typeface="ＭＳ ゴシック" panose="020B0609070205080204" pitchFamily="49" charset="-128"/>
              </a:rPr>
              <a:t>&lt;launch&gt;</a:t>
            </a:r>
          </a:p>
          <a:p>
            <a:r>
              <a:rPr lang="en-US" altLang="ja-JP" sz="1600" dirty="0">
                <a:latin typeface="ＭＳ ゴシック" panose="020B0609070205080204" pitchFamily="49" charset="-128"/>
                <a:ea typeface="ＭＳ ゴシック" panose="020B0609070205080204" pitchFamily="49" charset="-128"/>
              </a:rPr>
              <a:t>  &lt;node pkg="joy" exec="</a:t>
            </a:r>
            <a:r>
              <a:rPr lang="en-US" altLang="ja-JP" sz="1600" dirty="0" err="1">
                <a:latin typeface="ＭＳ ゴシック" panose="020B0609070205080204" pitchFamily="49" charset="-128"/>
                <a:ea typeface="ＭＳ ゴシック" panose="020B0609070205080204" pitchFamily="49" charset="-128"/>
              </a:rPr>
              <a:t>joy_node</a:t>
            </a:r>
            <a:r>
              <a:rPr lang="en-US" altLang="ja-JP" sz="1600" dirty="0">
                <a:latin typeface="ＭＳ ゴシック" panose="020B0609070205080204" pitchFamily="49" charset="-128"/>
                <a:ea typeface="ＭＳ ゴシック" panose="020B0609070205080204" pitchFamily="49" charset="-128"/>
              </a:rPr>
              <a:t>" name="joy" respawn="true"/&gt;</a:t>
            </a:r>
          </a:p>
          <a:p>
            <a:r>
              <a:rPr lang="en-US" altLang="ja-JP" sz="1600" dirty="0">
                <a:latin typeface="ＭＳ ゴシック" panose="020B0609070205080204" pitchFamily="49" charset="-128"/>
                <a:ea typeface="ＭＳ ゴシック" panose="020B0609070205080204" pitchFamily="49" charset="-128"/>
              </a:rPr>
              <a:t>  &lt;node pkg="</a:t>
            </a:r>
            <a:r>
              <a:rPr lang="en-US" altLang="ja-JP" sz="1600" dirty="0" err="1">
                <a:latin typeface="ＭＳ ゴシック" panose="020B0609070205080204" pitchFamily="49" charset="-128"/>
                <a:ea typeface="ＭＳ ゴシック" panose="020B0609070205080204" pitchFamily="49" charset="-128"/>
              </a:rPr>
              <a:t>joy_teleop</a:t>
            </a:r>
            <a:r>
              <a:rPr lang="en-US" altLang="ja-JP" sz="1600" dirty="0">
                <a:latin typeface="ＭＳ ゴシック" panose="020B0609070205080204" pitchFamily="49" charset="-128"/>
                <a:ea typeface="ＭＳ ゴシック" panose="020B0609070205080204" pitchFamily="49" charset="-128"/>
              </a:rPr>
              <a:t>" exec="</a:t>
            </a:r>
            <a:r>
              <a:rPr lang="en-US" altLang="ja-JP" sz="1600" dirty="0" err="1">
                <a:latin typeface="ＭＳ ゴシック" panose="020B0609070205080204" pitchFamily="49" charset="-128"/>
                <a:ea typeface="ＭＳ ゴシック" panose="020B0609070205080204" pitchFamily="49" charset="-128"/>
              </a:rPr>
              <a:t>joy_teleop</a:t>
            </a:r>
            <a:r>
              <a:rPr lang="en-US" altLang="ja-JP" sz="1600" dirty="0">
                <a:latin typeface="ＭＳ ゴシック" panose="020B0609070205080204" pitchFamily="49" charset="-128"/>
                <a:ea typeface="ＭＳ ゴシック" panose="020B0609070205080204" pitchFamily="49" charset="-128"/>
              </a:rPr>
              <a:t>" name="</a:t>
            </a:r>
            <a:r>
              <a:rPr lang="en-US" altLang="ja-JP" sz="1600" dirty="0" err="1">
                <a:latin typeface="ＭＳ ゴシック" panose="020B0609070205080204" pitchFamily="49" charset="-128"/>
                <a:ea typeface="ＭＳ ゴシック" panose="020B0609070205080204" pitchFamily="49" charset="-128"/>
              </a:rPr>
              <a:t>joy_teleop</a:t>
            </a:r>
            <a:r>
              <a:rPr lang="en-US" altLang="ja-JP" sz="1600" dirty="0">
                <a:latin typeface="ＭＳ ゴシック" panose="020B0609070205080204" pitchFamily="49" charset="-128"/>
                <a:ea typeface="ＭＳ ゴシック" panose="020B0609070205080204" pitchFamily="49" charset="-128"/>
              </a:rPr>
              <a:t>"&gt;</a:t>
            </a:r>
          </a:p>
          <a:p>
            <a:r>
              <a:rPr lang="en-US" altLang="ja-JP" sz="1600" dirty="0">
                <a:latin typeface="ＭＳ ゴシック" panose="020B0609070205080204" pitchFamily="49" charset="-128"/>
                <a:ea typeface="ＭＳ ゴシック" panose="020B0609070205080204" pitchFamily="49" charset="-128"/>
              </a:rPr>
              <a:t>    &lt;param from=</a:t>
            </a:r>
          </a:p>
          <a:p>
            <a:r>
              <a:rPr lang="en-US" altLang="ja-JP" sz="1600" dirty="0">
                <a:latin typeface="ＭＳ ゴシック" panose="020B0609070205080204" pitchFamily="49" charset="-128"/>
                <a:ea typeface="ＭＳ ゴシック" panose="020B0609070205080204" pitchFamily="49" charset="-128"/>
              </a:rPr>
              <a:t>       "$(find-pkg-share </a:t>
            </a:r>
            <a:r>
              <a:rPr lang="en-US" altLang="ja-JP" sz="1600" dirty="0" err="1">
                <a:latin typeface="ＭＳ ゴシック" panose="020B0609070205080204" pitchFamily="49" charset="-128"/>
                <a:ea typeface="ＭＳ ゴシック" panose="020B0609070205080204" pitchFamily="49" charset="-128"/>
              </a:rPr>
              <a:t>my_mobile_robot</a:t>
            </a:r>
            <a:r>
              <a:rPr lang="en-US" altLang="ja-JP" sz="1600" dirty="0">
                <a:latin typeface="ＭＳ ゴシック" panose="020B0609070205080204" pitchFamily="49" charset="-128"/>
                <a:ea typeface="ＭＳ ゴシック" panose="020B0609070205080204" pitchFamily="49" charset="-128"/>
              </a:rPr>
              <a:t>)/config/</a:t>
            </a:r>
            <a:r>
              <a:rPr lang="en-US" altLang="ja-JP" sz="1600" dirty="0" err="1">
                <a:latin typeface="ＭＳ ゴシック" panose="020B0609070205080204" pitchFamily="49" charset="-128"/>
                <a:ea typeface="ＭＳ ゴシック" panose="020B0609070205080204" pitchFamily="49" charset="-128"/>
              </a:rPr>
              <a:t>joy_teleop.yaml</a:t>
            </a:r>
            <a:r>
              <a:rPr lang="en-US" altLang="ja-JP" sz="1600" dirty="0">
                <a:latin typeface="ＭＳ ゴシック" panose="020B0609070205080204" pitchFamily="49" charset="-128"/>
                <a:ea typeface="ＭＳ ゴシック" panose="020B0609070205080204" pitchFamily="49" charset="-128"/>
              </a:rPr>
              <a:t>"/&gt;</a:t>
            </a:r>
          </a:p>
          <a:p>
            <a:r>
              <a:rPr lang="en-US" altLang="ja-JP" sz="1600" dirty="0">
                <a:latin typeface="ＭＳ ゴシック" panose="020B0609070205080204" pitchFamily="49" charset="-128"/>
                <a:ea typeface="ＭＳ ゴシック" panose="020B0609070205080204" pitchFamily="49" charset="-128"/>
              </a:rPr>
              <a:t>  &lt;/node&gt;</a:t>
            </a:r>
          </a:p>
          <a:p>
            <a:r>
              <a:rPr lang="en-US" altLang="ja-JP" sz="1600" dirty="0">
                <a:latin typeface="ＭＳ ゴシック" panose="020B0609070205080204" pitchFamily="49" charset="-128"/>
                <a:ea typeface="ＭＳ ゴシック" panose="020B0609070205080204" pitchFamily="49" charset="-128"/>
              </a:rPr>
              <a:t>&lt;/launch&gt;</a:t>
            </a:r>
          </a:p>
        </p:txBody>
      </p:sp>
      <p:sp>
        <p:nvSpPr>
          <p:cNvPr id="5" name="テキスト ボックス 4">
            <a:extLst>
              <a:ext uri="{FF2B5EF4-FFF2-40B4-BE49-F238E27FC236}">
                <a16:creationId xmlns:a16="http://schemas.microsoft.com/office/drawing/2014/main" id="{A222ABA2-7D78-594B-9638-AE1FFE65EAA0}"/>
              </a:ext>
            </a:extLst>
          </p:cNvPr>
          <p:cNvSpPr txBox="1"/>
          <p:nvPr/>
        </p:nvSpPr>
        <p:spPr>
          <a:xfrm>
            <a:off x="688802" y="4142980"/>
            <a:ext cx="7069564" cy="461665"/>
          </a:xfrm>
          <a:prstGeom prst="rect">
            <a:avLst/>
          </a:prstGeom>
          <a:noFill/>
        </p:spPr>
        <p:txBody>
          <a:bodyPr wrap="none" rtlCol="0">
            <a:spAutoFit/>
          </a:bodyPr>
          <a:lstStyle/>
          <a:p>
            <a:r>
              <a:rPr kumimoji="1" lang="en-US" altLang="ja-JP" sz="2400" dirty="0"/>
              <a:t>“launch/joy_teleop_launch.xml” </a:t>
            </a:r>
            <a:r>
              <a:rPr kumimoji="1" lang="ja-JP" altLang="en-US" sz="2400" dirty="0"/>
              <a:t>として保存する</a:t>
            </a:r>
          </a:p>
        </p:txBody>
      </p:sp>
      <p:sp>
        <p:nvSpPr>
          <p:cNvPr id="7" name="テキスト ボックス 6">
            <a:extLst>
              <a:ext uri="{FF2B5EF4-FFF2-40B4-BE49-F238E27FC236}">
                <a16:creationId xmlns:a16="http://schemas.microsoft.com/office/drawing/2014/main" id="{06A1ADBF-0F75-EFDE-487B-DB5AF7A57807}"/>
              </a:ext>
            </a:extLst>
          </p:cNvPr>
          <p:cNvSpPr txBox="1"/>
          <p:nvPr/>
        </p:nvSpPr>
        <p:spPr>
          <a:xfrm>
            <a:off x="675065" y="1410782"/>
            <a:ext cx="7223452" cy="461665"/>
          </a:xfrm>
          <a:prstGeom prst="rect">
            <a:avLst/>
          </a:prstGeom>
          <a:noFill/>
        </p:spPr>
        <p:txBody>
          <a:bodyPr wrap="none" rtlCol="0">
            <a:spAutoFit/>
          </a:bodyPr>
          <a:lstStyle/>
          <a:p>
            <a:r>
              <a:rPr kumimoji="1" lang="en-US" altLang="ja-JP" sz="2400" dirty="0"/>
              <a:t>joy</a:t>
            </a:r>
            <a:r>
              <a:rPr lang="en-US" altLang="ja-JP" sz="2400" dirty="0"/>
              <a:t>,</a:t>
            </a:r>
            <a:r>
              <a:rPr lang="ja-JP" altLang="en-US" sz="2400" dirty="0"/>
              <a:t> </a:t>
            </a:r>
            <a:r>
              <a:rPr lang="en-US" altLang="ja-JP" sz="2400" dirty="0" err="1"/>
              <a:t>joy_teleop</a:t>
            </a:r>
            <a:r>
              <a:rPr lang="ja-JP" altLang="en-US" sz="2400" dirty="0"/>
              <a:t>ノードを起動する</a:t>
            </a:r>
            <a:r>
              <a:rPr lang="en-US" altLang="ja-JP" sz="2400" dirty="0"/>
              <a:t>Launch</a:t>
            </a:r>
            <a:r>
              <a:rPr lang="ja-JP" altLang="en-US" sz="2400" dirty="0"/>
              <a:t>ファイル</a:t>
            </a:r>
            <a:endParaRPr kumimoji="1" lang="ja-JP" altLang="en-US" sz="2400" dirty="0"/>
          </a:p>
        </p:txBody>
      </p:sp>
      <p:sp>
        <p:nvSpPr>
          <p:cNvPr id="3" name="テキスト ボックス 2">
            <a:extLst>
              <a:ext uri="{FF2B5EF4-FFF2-40B4-BE49-F238E27FC236}">
                <a16:creationId xmlns:a16="http://schemas.microsoft.com/office/drawing/2014/main" id="{B063FE42-7502-06B4-C3A1-1E2706AA5F2A}"/>
              </a:ext>
            </a:extLst>
          </p:cNvPr>
          <p:cNvSpPr txBox="1"/>
          <p:nvPr/>
        </p:nvSpPr>
        <p:spPr>
          <a:xfrm>
            <a:off x="675064" y="5732239"/>
            <a:ext cx="8023339" cy="707886"/>
          </a:xfrm>
          <a:prstGeom prst="rect">
            <a:avLst/>
          </a:prstGeom>
          <a:noFill/>
          <a:ln>
            <a:solidFill>
              <a:schemeClr val="tx1"/>
            </a:solidFill>
          </a:ln>
        </p:spPr>
        <p:txBody>
          <a:bodyPr wrap="square" rtlCol="0">
            <a:spAutoFit/>
          </a:bodyPr>
          <a:lstStyle/>
          <a:p>
            <a:r>
              <a:rPr lang="en-US" altLang="ja-JP" sz="2000" dirty="0">
                <a:latin typeface="ＭＳ ゴシック" panose="020B0609070205080204" pitchFamily="49" charset="-128"/>
                <a:ea typeface="ＭＳ ゴシック" panose="020B0609070205080204" pitchFamily="49" charset="-128"/>
              </a:rPr>
              <a:t>cd ~/ros2_ws</a:t>
            </a:r>
          </a:p>
          <a:p>
            <a:r>
              <a:rPr lang="en-US" altLang="ja-JP" sz="2000" dirty="0">
                <a:latin typeface="ＭＳ ゴシック" panose="020B0609070205080204" pitchFamily="49" charset="-128"/>
                <a:ea typeface="ＭＳ ゴシック" panose="020B0609070205080204" pitchFamily="49" charset="-128"/>
              </a:rPr>
              <a:t>./build.sh </a:t>
            </a:r>
          </a:p>
        </p:txBody>
      </p:sp>
      <p:sp>
        <p:nvSpPr>
          <p:cNvPr id="6" name="テキスト ボックス 5">
            <a:extLst>
              <a:ext uri="{FF2B5EF4-FFF2-40B4-BE49-F238E27FC236}">
                <a16:creationId xmlns:a16="http://schemas.microsoft.com/office/drawing/2014/main" id="{6464A19F-6659-89BB-C17A-93173B67FD30}"/>
              </a:ext>
            </a:extLst>
          </p:cNvPr>
          <p:cNvSpPr txBox="1"/>
          <p:nvPr/>
        </p:nvSpPr>
        <p:spPr>
          <a:xfrm>
            <a:off x="675065" y="5079814"/>
            <a:ext cx="5724644" cy="461665"/>
          </a:xfrm>
          <a:prstGeom prst="rect">
            <a:avLst/>
          </a:prstGeom>
          <a:noFill/>
        </p:spPr>
        <p:txBody>
          <a:bodyPr wrap="none" rtlCol="0">
            <a:spAutoFit/>
          </a:bodyPr>
          <a:lstStyle/>
          <a:p>
            <a:r>
              <a:rPr kumimoji="1" lang="ja-JP" altLang="en-US" sz="2400" dirty="0"/>
              <a:t>ビルドしてファイルをインストールする</a:t>
            </a:r>
          </a:p>
        </p:txBody>
      </p:sp>
    </p:spTree>
    <p:extLst>
      <p:ext uri="{BB962C8B-B14F-4D97-AF65-F5344CB8AC3E}">
        <p14:creationId xmlns:p14="http://schemas.microsoft.com/office/powerpoint/2010/main" val="416452840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5C72BB-16AF-A755-26CE-374B5439C0FE}"/>
              </a:ext>
            </a:extLst>
          </p:cNvPr>
          <p:cNvSpPr>
            <a:spLocks noGrp="1"/>
          </p:cNvSpPr>
          <p:nvPr>
            <p:ph type="title"/>
          </p:nvPr>
        </p:nvSpPr>
        <p:spPr/>
        <p:txBody>
          <a:bodyPr/>
          <a:lstStyle/>
          <a:p>
            <a:r>
              <a:rPr kumimoji="1" lang="en-US" altLang="ja-JP" dirty="0"/>
              <a:t>Launch</a:t>
            </a:r>
            <a:r>
              <a:rPr kumimoji="1" lang="ja-JP" altLang="en-US" dirty="0"/>
              <a:t>ファイルの起動</a:t>
            </a:r>
          </a:p>
        </p:txBody>
      </p:sp>
      <p:sp>
        <p:nvSpPr>
          <p:cNvPr id="3" name="コンテンツ プレースホルダー 2">
            <a:extLst>
              <a:ext uri="{FF2B5EF4-FFF2-40B4-BE49-F238E27FC236}">
                <a16:creationId xmlns:a16="http://schemas.microsoft.com/office/drawing/2014/main" id="{E56F57A8-19D9-E644-CA85-8ADB4D4B670A}"/>
              </a:ext>
            </a:extLst>
          </p:cNvPr>
          <p:cNvSpPr>
            <a:spLocks noGrp="1"/>
          </p:cNvSpPr>
          <p:nvPr>
            <p:ph idx="1"/>
          </p:nvPr>
        </p:nvSpPr>
        <p:spPr/>
        <p:txBody>
          <a:bodyPr/>
          <a:lstStyle/>
          <a:p>
            <a:r>
              <a:rPr kumimoji="1" lang="en-US" altLang="ja-JP" dirty="0"/>
              <a:t>launch</a:t>
            </a:r>
            <a:r>
              <a:rPr kumimoji="1" lang="ja-JP" altLang="en-US" dirty="0"/>
              <a:t>ファイルがインストールされていれば、以下のコマンドで起動できる</a:t>
            </a:r>
            <a:endParaRPr kumimoji="1" lang="en-US" altLang="ja-JP" dirty="0"/>
          </a:p>
          <a:p>
            <a:endParaRPr lang="en-US" altLang="ja-JP" dirty="0"/>
          </a:p>
          <a:p>
            <a:endParaRPr kumimoji="1" lang="en-US" altLang="ja-JP" dirty="0"/>
          </a:p>
          <a:p>
            <a:endParaRPr kumimoji="1" lang="en-US" altLang="ja-JP" dirty="0"/>
          </a:p>
          <a:p>
            <a:r>
              <a:rPr kumimoji="1" lang="ja-JP" altLang="en-US" dirty="0"/>
              <a:t>シミュレーションが起動していれば、ゲームパッドで</a:t>
            </a:r>
            <a:r>
              <a:rPr lang="ja-JP" altLang="en-US" dirty="0"/>
              <a:t>操作できる</a:t>
            </a:r>
            <a:endParaRPr kumimoji="1" lang="ja-JP" altLang="en-US" dirty="0"/>
          </a:p>
        </p:txBody>
      </p:sp>
      <p:sp>
        <p:nvSpPr>
          <p:cNvPr id="4" name="テキスト ボックス 3">
            <a:extLst>
              <a:ext uri="{FF2B5EF4-FFF2-40B4-BE49-F238E27FC236}">
                <a16:creationId xmlns:a16="http://schemas.microsoft.com/office/drawing/2014/main" id="{35873A16-4148-0DFB-569E-1EC66D423514}"/>
              </a:ext>
            </a:extLst>
          </p:cNvPr>
          <p:cNvSpPr txBox="1"/>
          <p:nvPr/>
        </p:nvSpPr>
        <p:spPr>
          <a:xfrm>
            <a:off x="697259" y="2967335"/>
            <a:ext cx="7749482" cy="461665"/>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ros2 launch </a:t>
            </a:r>
            <a:r>
              <a:rPr lang="en-US" altLang="ja-JP" sz="2400" dirty="0" err="1">
                <a:latin typeface="ＭＳ ゴシック" panose="020B0609070205080204" pitchFamily="49" charset="-128"/>
                <a:ea typeface="ＭＳ ゴシック" panose="020B0609070205080204" pitchFamily="49" charset="-128"/>
              </a:rPr>
              <a:t>my_mobile_robot</a:t>
            </a:r>
            <a:r>
              <a:rPr lang="en-US" altLang="ja-JP" sz="2400" dirty="0">
                <a:latin typeface="ＭＳ ゴシック" panose="020B0609070205080204" pitchFamily="49" charset="-128"/>
                <a:ea typeface="ＭＳ ゴシック" panose="020B0609070205080204" pitchFamily="49" charset="-128"/>
              </a:rPr>
              <a:t> joy_teleop_launch.xml</a:t>
            </a:r>
          </a:p>
        </p:txBody>
      </p:sp>
    </p:spTree>
    <p:extLst>
      <p:ext uri="{BB962C8B-B14F-4D97-AF65-F5344CB8AC3E}">
        <p14:creationId xmlns:p14="http://schemas.microsoft.com/office/powerpoint/2010/main" val="8218881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8B22F6-25FB-9688-A727-E172B70B5026}"/>
              </a:ext>
            </a:extLst>
          </p:cNvPr>
          <p:cNvSpPr>
            <a:spLocks noGrp="1"/>
          </p:cNvSpPr>
          <p:nvPr>
            <p:ph type="title"/>
          </p:nvPr>
        </p:nvSpPr>
        <p:spPr>
          <a:xfrm>
            <a:off x="628649" y="262098"/>
            <a:ext cx="8111313" cy="1325563"/>
          </a:xfrm>
        </p:spPr>
        <p:txBody>
          <a:bodyPr/>
          <a:lstStyle/>
          <a:p>
            <a:r>
              <a:rPr kumimoji="1" lang="en-US" altLang="ja-JP" dirty="0"/>
              <a:t>Launch</a:t>
            </a:r>
            <a:r>
              <a:rPr kumimoji="1" lang="ja-JP" altLang="en-US" dirty="0"/>
              <a:t>の</a:t>
            </a:r>
            <a:r>
              <a:rPr lang="ja-JP" altLang="en-US" dirty="0"/>
              <a:t>終了</a:t>
            </a:r>
            <a:endParaRPr kumimoji="1" lang="ja-JP" altLang="en-US" dirty="0"/>
          </a:p>
        </p:txBody>
      </p:sp>
      <p:sp>
        <p:nvSpPr>
          <p:cNvPr id="7" name="テキスト ボックス 6">
            <a:extLst>
              <a:ext uri="{FF2B5EF4-FFF2-40B4-BE49-F238E27FC236}">
                <a16:creationId xmlns:a16="http://schemas.microsoft.com/office/drawing/2014/main" id="{F0C59E86-BBFE-D717-280C-65EE0A94880A}"/>
              </a:ext>
            </a:extLst>
          </p:cNvPr>
          <p:cNvSpPr txBox="1"/>
          <p:nvPr/>
        </p:nvSpPr>
        <p:spPr>
          <a:xfrm>
            <a:off x="578580" y="2293512"/>
            <a:ext cx="7390165" cy="830997"/>
          </a:xfrm>
          <a:prstGeom prst="rect">
            <a:avLst/>
          </a:prstGeom>
          <a:noFill/>
        </p:spPr>
        <p:txBody>
          <a:bodyPr wrap="none" rtlCol="0">
            <a:spAutoFit/>
          </a:bodyPr>
          <a:lstStyle/>
          <a:p>
            <a:r>
              <a:rPr kumimoji="1" lang="ja-JP" altLang="en-US" sz="2400" dirty="0"/>
              <a:t>終了するときは端末から</a:t>
            </a:r>
            <a:r>
              <a:rPr kumimoji="1" lang="en-US" altLang="ja-JP" sz="2400" dirty="0"/>
              <a:t>”Ctrl + C” </a:t>
            </a:r>
            <a:r>
              <a:rPr kumimoji="1" lang="ja-JP" altLang="en-US" sz="2400" dirty="0"/>
              <a:t>を入力すると、</a:t>
            </a:r>
            <a:endParaRPr kumimoji="1" lang="en-US" altLang="ja-JP" sz="2400" dirty="0"/>
          </a:p>
          <a:p>
            <a:r>
              <a:rPr lang="en-US" altLang="ja-JP" sz="2400" dirty="0"/>
              <a:t>Launch</a:t>
            </a:r>
            <a:r>
              <a:rPr lang="ja-JP" altLang="en-US" sz="2400" dirty="0"/>
              <a:t>ファイルで起動した全てのノードが終了する</a:t>
            </a:r>
            <a:endParaRPr kumimoji="1" lang="ja-JP" altLang="en-US" sz="2400" dirty="0"/>
          </a:p>
        </p:txBody>
      </p:sp>
    </p:spTree>
    <p:extLst>
      <p:ext uri="{BB962C8B-B14F-4D97-AF65-F5344CB8AC3E}">
        <p14:creationId xmlns:p14="http://schemas.microsoft.com/office/powerpoint/2010/main" val="154524801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8B22F6-25FB-9688-A727-E172B70B5026}"/>
              </a:ext>
            </a:extLst>
          </p:cNvPr>
          <p:cNvSpPr>
            <a:spLocks noGrp="1"/>
          </p:cNvSpPr>
          <p:nvPr>
            <p:ph type="title"/>
          </p:nvPr>
        </p:nvSpPr>
        <p:spPr>
          <a:xfrm>
            <a:off x="628649" y="197114"/>
            <a:ext cx="8111313" cy="1325563"/>
          </a:xfrm>
        </p:spPr>
        <p:txBody>
          <a:bodyPr/>
          <a:lstStyle/>
          <a:p>
            <a:r>
              <a:rPr kumimoji="1" lang="ja-JP" altLang="en-US" dirty="0"/>
              <a:t>全て起動する</a:t>
            </a:r>
            <a:r>
              <a:rPr kumimoji="1" lang="en-US" altLang="ja-JP" dirty="0"/>
              <a:t>Launch</a:t>
            </a:r>
            <a:r>
              <a:rPr kumimoji="1" lang="ja-JP" altLang="en-US" dirty="0"/>
              <a:t>ファイル</a:t>
            </a:r>
          </a:p>
        </p:txBody>
      </p:sp>
      <p:sp>
        <p:nvSpPr>
          <p:cNvPr id="4" name="テキスト ボックス 3">
            <a:extLst>
              <a:ext uri="{FF2B5EF4-FFF2-40B4-BE49-F238E27FC236}">
                <a16:creationId xmlns:a16="http://schemas.microsoft.com/office/drawing/2014/main" id="{AE8BB396-A9EB-5D31-BA70-4FD3B2F8531D}"/>
              </a:ext>
            </a:extLst>
          </p:cNvPr>
          <p:cNvSpPr txBox="1"/>
          <p:nvPr/>
        </p:nvSpPr>
        <p:spPr>
          <a:xfrm>
            <a:off x="666396" y="2376176"/>
            <a:ext cx="8023339" cy="1815882"/>
          </a:xfrm>
          <a:prstGeom prst="rect">
            <a:avLst/>
          </a:prstGeom>
          <a:noFill/>
          <a:ln>
            <a:solidFill>
              <a:schemeClr val="tx1"/>
            </a:solidFill>
          </a:ln>
        </p:spPr>
        <p:txBody>
          <a:bodyPr wrap="square" rtlCol="0">
            <a:spAutoFit/>
          </a:bodyPr>
          <a:lstStyle/>
          <a:p>
            <a:r>
              <a:rPr lang="en-US" altLang="ja-JP" sz="1600" dirty="0">
                <a:latin typeface="ＭＳ ゴシック" panose="020B0609070205080204" pitchFamily="49" charset="-128"/>
                <a:ea typeface="ＭＳ ゴシック" panose="020B0609070205080204" pitchFamily="49" charset="-128"/>
              </a:rPr>
              <a:t>&lt;launch&gt;</a:t>
            </a:r>
          </a:p>
          <a:p>
            <a:r>
              <a:rPr lang="en-US" altLang="ja-JP" sz="1600" dirty="0">
                <a:latin typeface="ＭＳ ゴシック" panose="020B0609070205080204" pitchFamily="49" charset="-128"/>
                <a:ea typeface="ＭＳ ゴシック" panose="020B0609070205080204" pitchFamily="49" charset="-128"/>
              </a:rPr>
              <a:t>  &lt;include file=</a:t>
            </a:r>
          </a:p>
          <a:p>
            <a:r>
              <a:rPr lang="en-US" altLang="ja-JP" sz="1600" dirty="0">
                <a:latin typeface="ＭＳ ゴシック" panose="020B0609070205080204" pitchFamily="49" charset="-128"/>
                <a:ea typeface="ＭＳ ゴシック" panose="020B0609070205080204" pitchFamily="49" charset="-128"/>
              </a:rPr>
              <a:t>     "$(find-pkg-share </a:t>
            </a:r>
            <a:r>
              <a:rPr lang="en-US" altLang="ja-JP" sz="1600" dirty="0" err="1">
                <a:latin typeface="ＭＳ ゴシック" panose="020B0609070205080204" pitchFamily="49" charset="-128"/>
                <a:ea typeface="ＭＳ ゴシック" panose="020B0609070205080204" pitchFamily="49" charset="-128"/>
              </a:rPr>
              <a:t>my_mobile_robot</a:t>
            </a:r>
            <a:r>
              <a:rPr lang="en-US" altLang="ja-JP" sz="1600" dirty="0">
                <a:latin typeface="ＭＳ ゴシック" panose="020B0609070205080204" pitchFamily="49" charset="-128"/>
                <a:ea typeface="ＭＳ ゴシック" panose="020B0609070205080204" pitchFamily="49" charset="-128"/>
              </a:rPr>
              <a:t>)/launch/joy_teleop_launch.xml"/&gt;</a:t>
            </a:r>
          </a:p>
          <a:p>
            <a:r>
              <a:rPr lang="en-US" altLang="ja-JP" sz="1600" dirty="0">
                <a:latin typeface="ＭＳ ゴシック" panose="020B0609070205080204" pitchFamily="49" charset="-128"/>
                <a:ea typeface="ＭＳ ゴシック" panose="020B0609070205080204" pitchFamily="49" charset="-128"/>
              </a:rPr>
              <a:t>  &lt;node pkg="</a:t>
            </a:r>
            <a:r>
              <a:rPr lang="en-US" altLang="ja-JP" sz="1600" dirty="0" err="1">
                <a:latin typeface="ＭＳ ゴシック" panose="020B0609070205080204" pitchFamily="49" charset="-128"/>
                <a:ea typeface="ＭＳ ゴシック" panose="020B0609070205080204" pitchFamily="49" charset="-128"/>
              </a:rPr>
              <a:t>choreonoid_ros</a:t>
            </a:r>
            <a:r>
              <a:rPr lang="en-US" altLang="ja-JP" sz="1600" dirty="0">
                <a:latin typeface="ＭＳ ゴシック" panose="020B0609070205080204" pitchFamily="49" charset="-128"/>
                <a:ea typeface="ＭＳ ゴシック" panose="020B0609070205080204" pitchFamily="49" charset="-128"/>
              </a:rPr>
              <a:t>" exec="</a:t>
            </a:r>
            <a:r>
              <a:rPr lang="en-US" altLang="ja-JP" sz="1600" dirty="0" err="1">
                <a:latin typeface="ＭＳ ゴシック" panose="020B0609070205080204" pitchFamily="49" charset="-128"/>
                <a:ea typeface="ＭＳ ゴシック" panose="020B0609070205080204" pitchFamily="49" charset="-128"/>
              </a:rPr>
              <a:t>choreonoid</a:t>
            </a:r>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args</a:t>
            </a:r>
            <a:r>
              <a:rPr lang="en-US" altLang="ja-JP" sz="1600" dirty="0">
                <a:latin typeface="ＭＳ ゴシック" panose="020B0609070205080204" pitchFamily="49" charset="-128"/>
                <a:ea typeface="ＭＳ ゴシック" panose="020B0609070205080204" pitchFamily="49" charset="-128"/>
              </a:rPr>
              <a:t>="--start-simulation $(find-pkg-share</a:t>
            </a:r>
            <a:r>
              <a:rPr lang="ja-JP" altLang="en-US"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my_mobile_robot</a:t>
            </a:r>
            <a:r>
              <a:rPr lang="en-US" altLang="ja-JP" sz="1600" dirty="0">
                <a:latin typeface="ＭＳ ゴシック" panose="020B0609070205080204" pitchFamily="49" charset="-128"/>
                <a:ea typeface="ＭＳ ゴシック" panose="020B0609070205080204" pitchFamily="49" charset="-128"/>
              </a:rPr>
              <a:t>)/project/</a:t>
            </a:r>
            <a:r>
              <a:rPr lang="en-US" altLang="ja-JP" sz="1600" dirty="0" err="1">
                <a:latin typeface="ＭＳ ゴシック" panose="020B0609070205080204" pitchFamily="49" charset="-128"/>
                <a:ea typeface="ＭＳ ゴシック" panose="020B0609070205080204" pitchFamily="49" charset="-128"/>
              </a:rPr>
              <a:t>mobile_robot_drive_control.cnoid</a:t>
            </a:r>
            <a:r>
              <a:rPr lang="en-US" altLang="ja-JP" sz="1600" dirty="0">
                <a:latin typeface="ＭＳ ゴシック" panose="020B0609070205080204" pitchFamily="49" charset="-128"/>
                <a:ea typeface="ＭＳ ゴシック" panose="020B0609070205080204" pitchFamily="49" charset="-128"/>
              </a:rPr>
              <a:t>" /&gt;</a:t>
            </a:r>
          </a:p>
          <a:p>
            <a:r>
              <a:rPr lang="en-US" altLang="ja-JP" sz="1600" dirty="0">
                <a:latin typeface="ＭＳ ゴシック" panose="020B0609070205080204" pitchFamily="49" charset="-128"/>
                <a:ea typeface="ＭＳ ゴシック" panose="020B0609070205080204" pitchFamily="49" charset="-128"/>
              </a:rPr>
              <a:t>&lt;/launch&gt;</a:t>
            </a:r>
          </a:p>
        </p:txBody>
      </p:sp>
      <p:sp>
        <p:nvSpPr>
          <p:cNvPr id="5" name="テキスト ボックス 4">
            <a:extLst>
              <a:ext uri="{FF2B5EF4-FFF2-40B4-BE49-F238E27FC236}">
                <a16:creationId xmlns:a16="http://schemas.microsoft.com/office/drawing/2014/main" id="{A222ABA2-7D78-594B-9638-AE1FFE65EAA0}"/>
              </a:ext>
            </a:extLst>
          </p:cNvPr>
          <p:cNvSpPr txBox="1"/>
          <p:nvPr/>
        </p:nvSpPr>
        <p:spPr>
          <a:xfrm>
            <a:off x="548105" y="1420339"/>
            <a:ext cx="7967246" cy="830997"/>
          </a:xfrm>
          <a:prstGeom prst="rect">
            <a:avLst/>
          </a:prstGeom>
          <a:noFill/>
        </p:spPr>
        <p:txBody>
          <a:bodyPr wrap="none" rtlCol="0">
            <a:spAutoFit/>
          </a:bodyPr>
          <a:lstStyle/>
          <a:p>
            <a:r>
              <a:rPr kumimoji="1" lang="en-US" altLang="ja-JP" sz="2400" dirty="0" err="1"/>
              <a:t>Choreonoid</a:t>
            </a:r>
            <a:r>
              <a:rPr kumimoji="1" lang="ja-JP" altLang="en-US" sz="2400" dirty="0"/>
              <a:t>を起動してプロジェクトを読み込み、シミュ</a:t>
            </a:r>
            <a:endParaRPr kumimoji="1" lang="en-US" altLang="ja-JP" sz="2400" dirty="0"/>
          </a:p>
          <a:p>
            <a:r>
              <a:rPr kumimoji="1" lang="ja-JP" altLang="en-US" sz="2400" dirty="0"/>
              <a:t>レーションを開始してゲームパッドも使えるようにする</a:t>
            </a:r>
          </a:p>
        </p:txBody>
      </p:sp>
      <p:sp>
        <p:nvSpPr>
          <p:cNvPr id="9" name="テキスト ボックス 8">
            <a:extLst>
              <a:ext uri="{FF2B5EF4-FFF2-40B4-BE49-F238E27FC236}">
                <a16:creationId xmlns:a16="http://schemas.microsoft.com/office/drawing/2014/main" id="{41DE1ADA-891E-8D12-A3D7-27B04E303BC1}"/>
              </a:ext>
            </a:extLst>
          </p:cNvPr>
          <p:cNvSpPr txBox="1"/>
          <p:nvPr/>
        </p:nvSpPr>
        <p:spPr>
          <a:xfrm>
            <a:off x="670289" y="6085804"/>
            <a:ext cx="8023339" cy="400110"/>
          </a:xfrm>
          <a:prstGeom prst="rect">
            <a:avLst/>
          </a:prstGeom>
          <a:noFill/>
          <a:ln>
            <a:solidFill>
              <a:schemeClr val="tx1"/>
            </a:solidFill>
          </a:ln>
        </p:spPr>
        <p:txBody>
          <a:bodyPr wrap="square" rtlCol="0">
            <a:spAutoFit/>
          </a:bodyPr>
          <a:lstStyle/>
          <a:p>
            <a:r>
              <a:rPr lang="en-US" altLang="ja-JP" sz="2000" dirty="0">
                <a:latin typeface="ＭＳ ゴシック" panose="020B0609070205080204" pitchFamily="49" charset="-128"/>
                <a:ea typeface="ＭＳ ゴシック" panose="020B0609070205080204" pitchFamily="49" charset="-128"/>
              </a:rPr>
              <a:t>ros2 launch </a:t>
            </a:r>
            <a:r>
              <a:rPr lang="en-US" altLang="ja-JP" sz="2000" dirty="0" err="1">
                <a:latin typeface="ＭＳ ゴシック" panose="020B0609070205080204" pitchFamily="49" charset="-128"/>
                <a:ea typeface="ＭＳ ゴシック" panose="020B0609070205080204" pitchFamily="49" charset="-128"/>
              </a:rPr>
              <a:t>my_mobile_robot</a:t>
            </a:r>
            <a:r>
              <a:rPr lang="en-US" altLang="ja-JP" sz="2000" dirty="0">
                <a:latin typeface="ＭＳ ゴシック" panose="020B0609070205080204" pitchFamily="49" charset="-128"/>
                <a:ea typeface="ＭＳ ゴシック" panose="020B0609070205080204" pitchFamily="49" charset="-128"/>
              </a:rPr>
              <a:t> drive_control_launch.xml </a:t>
            </a:r>
          </a:p>
        </p:txBody>
      </p:sp>
      <p:sp>
        <p:nvSpPr>
          <p:cNvPr id="10" name="テキスト ボックス 9">
            <a:extLst>
              <a:ext uri="{FF2B5EF4-FFF2-40B4-BE49-F238E27FC236}">
                <a16:creationId xmlns:a16="http://schemas.microsoft.com/office/drawing/2014/main" id="{5A15CB78-A59A-E261-29EF-334E5E319099}"/>
              </a:ext>
            </a:extLst>
          </p:cNvPr>
          <p:cNvSpPr txBox="1"/>
          <p:nvPr/>
        </p:nvSpPr>
        <p:spPr>
          <a:xfrm>
            <a:off x="670289" y="5510902"/>
            <a:ext cx="3262432" cy="461665"/>
          </a:xfrm>
          <a:prstGeom prst="rect">
            <a:avLst/>
          </a:prstGeom>
          <a:noFill/>
        </p:spPr>
        <p:txBody>
          <a:bodyPr wrap="none" rtlCol="0">
            <a:spAutoFit/>
          </a:bodyPr>
          <a:lstStyle/>
          <a:p>
            <a:r>
              <a:rPr lang="ja-JP" altLang="en-US" sz="2400" dirty="0"/>
              <a:t>以下のコマンドで起動</a:t>
            </a:r>
            <a:endParaRPr kumimoji="1" lang="ja-JP" altLang="en-US" sz="2400" dirty="0"/>
          </a:p>
        </p:txBody>
      </p:sp>
      <p:sp>
        <p:nvSpPr>
          <p:cNvPr id="7" name="テキスト ボックス 6">
            <a:extLst>
              <a:ext uri="{FF2B5EF4-FFF2-40B4-BE49-F238E27FC236}">
                <a16:creationId xmlns:a16="http://schemas.microsoft.com/office/drawing/2014/main" id="{D1C77029-FA75-CBE7-1F78-27985B5E6093}"/>
              </a:ext>
            </a:extLst>
          </p:cNvPr>
          <p:cNvSpPr txBox="1"/>
          <p:nvPr/>
        </p:nvSpPr>
        <p:spPr>
          <a:xfrm>
            <a:off x="670289" y="4481824"/>
            <a:ext cx="7287572" cy="830997"/>
          </a:xfrm>
          <a:prstGeom prst="rect">
            <a:avLst/>
          </a:prstGeom>
          <a:noFill/>
        </p:spPr>
        <p:txBody>
          <a:bodyPr wrap="none" rtlCol="0">
            <a:spAutoFit/>
          </a:bodyPr>
          <a:lstStyle/>
          <a:p>
            <a:r>
              <a:rPr kumimoji="1" lang="en-US" altLang="ja-JP" sz="2400" dirty="0"/>
              <a:t>“launch/drive_control_launch.xml” </a:t>
            </a:r>
            <a:r>
              <a:rPr kumimoji="1" lang="ja-JP" altLang="en-US" sz="2400" dirty="0"/>
              <a:t>として保存し、</a:t>
            </a:r>
            <a:endParaRPr kumimoji="1" lang="en-US" altLang="ja-JP" sz="2400" dirty="0"/>
          </a:p>
          <a:p>
            <a:r>
              <a:rPr kumimoji="1" lang="ja-JP" altLang="en-US" sz="2400" dirty="0"/>
              <a:t>一度ビルドしてインストールしておく</a:t>
            </a:r>
          </a:p>
        </p:txBody>
      </p:sp>
    </p:spTree>
    <p:extLst>
      <p:ext uri="{BB962C8B-B14F-4D97-AF65-F5344CB8AC3E}">
        <p14:creationId xmlns:p14="http://schemas.microsoft.com/office/powerpoint/2010/main" val="287187947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DB5525-72BD-7C60-99E2-452C2AACE3E0}"/>
              </a:ext>
            </a:extLst>
          </p:cNvPr>
          <p:cNvSpPr>
            <a:spLocks noGrp="1"/>
          </p:cNvSpPr>
          <p:nvPr>
            <p:ph type="title"/>
          </p:nvPr>
        </p:nvSpPr>
        <p:spPr/>
        <p:txBody>
          <a:bodyPr/>
          <a:lstStyle/>
          <a:p>
            <a:r>
              <a:rPr kumimoji="1" lang="en-US" altLang="ja-JP" dirty="0"/>
              <a:t>Launch</a:t>
            </a:r>
            <a:r>
              <a:rPr kumimoji="1" lang="ja-JP" altLang="en-US" dirty="0"/>
              <a:t>ファイルの形式</a:t>
            </a:r>
          </a:p>
        </p:txBody>
      </p:sp>
      <p:sp>
        <p:nvSpPr>
          <p:cNvPr id="3" name="コンテンツ プレースホルダー 2">
            <a:extLst>
              <a:ext uri="{FF2B5EF4-FFF2-40B4-BE49-F238E27FC236}">
                <a16:creationId xmlns:a16="http://schemas.microsoft.com/office/drawing/2014/main" id="{557F87E8-DD46-2ADF-38DC-2E4C5F889C07}"/>
              </a:ext>
            </a:extLst>
          </p:cNvPr>
          <p:cNvSpPr>
            <a:spLocks noGrp="1"/>
          </p:cNvSpPr>
          <p:nvPr>
            <p:ph idx="1"/>
          </p:nvPr>
        </p:nvSpPr>
        <p:spPr/>
        <p:txBody>
          <a:bodyPr/>
          <a:lstStyle/>
          <a:p>
            <a:r>
              <a:rPr kumimoji="1" lang="en-US" altLang="ja-JP" dirty="0"/>
              <a:t>ROS 1</a:t>
            </a:r>
            <a:r>
              <a:rPr kumimoji="1" lang="ja-JP" altLang="en-US" dirty="0"/>
              <a:t>では</a:t>
            </a:r>
            <a:r>
              <a:rPr lang="en-US" altLang="ja-JP" dirty="0"/>
              <a:t>XML</a:t>
            </a:r>
            <a:r>
              <a:rPr kumimoji="1" lang="ja-JP" altLang="en-US" dirty="0"/>
              <a:t>形式のみ</a:t>
            </a:r>
            <a:endParaRPr kumimoji="1" lang="en-US" altLang="ja-JP" dirty="0"/>
          </a:p>
          <a:p>
            <a:r>
              <a:rPr lang="en-US" altLang="ja-JP" dirty="0"/>
              <a:t>ROS 2</a:t>
            </a:r>
            <a:r>
              <a:rPr lang="ja-JP" altLang="en-US" dirty="0"/>
              <a:t>では</a:t>
            </a:r>
            <a:r>
              <a:rPr lang="en-US" altLang="ja-JP" dirty="0"/>
              <a:t>XML</a:t>
            </a:r>
            <a:r>
              <a:rPr lang="ja-JP" altLang="en-US" dirty="0"/>
              <a:t>の他に</a:t>
            </a:r>
            <a:r>
              <a:rPr lang="en-US" altLang="ja-JP" dirty="0"/>
              <a:t>Python</a:t>
            </a:r>
            <a:r>
              <a:rPr lang="ja-JP" altLang="en-US" dirty="0"/>
              <a:t>、</a:t>
            </a:r>
            <a:r>
              <a:rPr lang="en-US" altLang="ja-JP" dirty="0"/>
              <a:t>YAML</a:t>
            </a:r>
            <a:r>
              <a:rPr lang="ja-JP" altLang="en-US" dirty="0"/>
              <a:t>の形式にも対応</a:t>
            </a:r>
            <a:endParaRPr lang="en-US" altLang="ja-JP" dirty="0"/>
          </a:p>
          <a:p>
            <a:r>
              <a:rPr kumimoji="1" lang="en-US" altLang="ja-JP" dirty="0"/>
              <a:t>Python</a:t>
            </a:r>
            <a:r>
              <a:rPr kumimoji="1" lang="ja-JP" altLang="en-US" dirty="0"/>
              <a:t>が</a:t>
            </a:r>
            <a:r>
              <a:rPr kumimoji="1" lang="en-US" altLang="ja-JP" dirty="0"/>
              <a:t>ROS 2</a:t>
            </a:r>
            <a:r>
              <a:rPr kumimoji="1" lang="ja-JP" altLang="en-US" dirty="0"/>
              <a:t>のネイティブ形式</a:t>
            </a:r>
            <a:endParaRPr kumimoji="1" lang="en-US" altLang="ja-JP" dirty="0"/>
          </a:p>
          <a:p>
            <a:pPr lvl="1"/>
            <a:r>
              <a:rPr lang="ja-JP" altLang="en-US" dirty="0"/>
              <a:t>スクリプトで書けるので柔軟性が高い</a:t>
            </a:r>
            <a:endParaRPr lang="en-US" altLang="ja-JP" dirty="0"/>
          </a:p>
          <a:p>
            <a:pPr lvl="1"/>
            <a:r>
              <a:rPr kumimoji="1" lang="ja-JP" altLang="en-US" dirty="0"/>
              <a:t>記述は複雑になる</a:t>
            </a:r>
            <a:endParaRPr kumimoji="1" lang="en-US" altLang="ja-JP" dirty="0"/>
          </a:p>
          <a:p>
            <a:r>
              <a:rPr lang="en-US" altLang="ja-JP" dirty="0"/>
              <a:t>ROS 1</a:t>
            </a:r>
            <a:r>
              <a:rPr lang="ja-JP" altLang="en-US" dirty="0"/>
              <a:t>の</a:t>
            </a:r>
            <a:r>
              <a:rPr lang="en-US" altLang="ja-JP" dirty="0"/>
              <a:t>XML</a:t>
            </a:r>
            <a:r>
              <a:rPr lang="ja-JP" altLang="en-US" dirty="0"/>
              <a:t>形式に慣れているなら</a:t>
            </a:r>
            <a:r>
              <a:rPr lang="en-US" altLang="ja-JP" dirty="0"/>
              <a:t>XML</a:t>
            </a:r>
            <a:r>
              <a:rPr lang="ja-JP" altLang="en-US" dirty="0"/>
              <a:t>形式を使えばよい</a:t>
            </a:r>
            <a:endParaRPr kumimoji="1" lang="ja-JP" altLang="en-US" dirty="0"/>
          </a:p>
        </p:txBody>
      </p:sp>
    </p:spTree>
    <p:extLst>
      <p:ext uri="{BB962C8B-B14F-4D97-AF65-F5344CB8AC3E}">
        <p14:creationId xmlns:p14="http://schemas.microsoft.com/office/powerpoint/2010/main" val="155246319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2BEE46-6843-9A34-283A-6064FD03E69C}"/>
              </a:ext>
            </a:extLst>
          </p:cNvPr>
          <p:cNvSpPr>
            <a:spLocks noGrp="1"/>
          </p:cNvSpPr>
          <p:nvPr>
            <p:ph type="title"/>
          </p:nvPr>
        </p:nvSpPr>
        <p:spPr>
          <a:xfrm>
            <a:off x="628650" y="-52618"/>
            <a:ext cx="7886700" cy="1083060"/>
          </a:xfrm>
        </p:spPr>
        <p:txBody>
          <a:bodyPr>
            <a:normAutofit/>
          </a:bodyPr>
          <a:lstStyle/>
          <a:p>
            <a:r>
              <a:rPr kumimoji="1" lang="en-US" altLang="ja-JP" sz="4000" dirty="0"/>
              <a:t>Python</a:t>
            </a:r>
            <a:r>
              <a:rPr kumimoji="1" lang="ja-JP" altLang="en-US" sz="4000" dirty="0"/>
              <a:t>版</a:t>
            </a:r>
            <a:r>
              <a:rPr kumimoji="1" lang="en-US" altLang="ja-JP" sz="4000" dirty="0"/>
              <a:t>Launch</a:t>
            </a:r>
            <a:r>
              <a:rPr kumimoji="1" lang="ja-JP" altLang="en-US" sz="4000" dirty="0"/>
              <a:t>ファイル</a:t>
            </a:r>
          </a:p>
        </p:txBody>
      </p:sp>
      <p:sp>
        <p:nvSpPr>
          <p:cNvPr id="4" name="テキスト ボックス 3">
            <a:extLst>
              <a:ext uri="{FF2B5EF4-FFF2-40B4-BE49-F238E27FC236}">
                <a16:creationId xmlns:a16="http://schemas.microsoft.com/office/drawing/2014/main" id="{0CEB87C5-068A-8062-5F9F-AA240C5015E1}"/>
              </a:ext>
            </a:extLst>
          </p:cNvPr>
          <p:cNvSpPr txBox="1"/>
          <p:nvPr/>
        </p:nvSpPr>
        <p:spPr>
          <a:xfrm>
            <a:off x="628651" y="1322527"/>
            <a:ext cx="7967638" cy="5262979"/>
          </a:xfrm>
          <a:prstGeom prst="rect">
            <a:avLst/>
          </a:prstGeom>
          <a:noFill/>
          <a:ln>
            <a:solidFill>
              <a:schemeClr val="tx1"/>
            </a:solidFill>
          </a:ln>
        </p:spPr>
        <p:txBody>
          <a:bodyPr wrap="square" rtlCol="0">
            <a:spAutoFit/>
          </a:bodyPr>
          <a:lstStyle/>
          <a:p>
            <a:r>
              <a:rPr lang="en-US" altLang="ja-JP" sz="1400" dirty="0">
                <a:latin typeface="ＭＳ ゴシック" panose="020B0609070205080204" pitchFamily="49" charset="-128"/>
                <a:ea typeface="ＭＳ ゴシック" panose="020B0609070205080204" pitchFamily="49" charset="-128"/>
              </a:rPr>
              <a:t>import </a:t>
            </a:r>
            <a:r>
              <a:rPr lang="en-US" altLang="ja-JP" sz="1400" dirty="0" err="1">
                <a:latin typeface="ＭＳ ゴシック" panose="020B0609070205080204" pitchFamily="49" charset="-128"/>
                <a:ea typeface="ＭＳ ゴシック" panose="020B0609070205080204" pitchFamily="49" charset="-128"/>
              </a:rPr>
              <a:t>os</a:t>
            </a:r>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from </a:t>
            </a:r>
            <a:r>
              <a:rPr lang="en-US" altLang="ja-JP" sz="1400" dirty="0" err="1">
                <a:latin typeface="ＭＳ ゴシック" panose="020B0609070205080204" pitchFamily="49" charset="-128"/>
                <a:ea typeface="ＭＳ ゴシック" panose="020B0609070205080204" pitchFamily="49" charset="-128"/>
              </a:rPr>
              <a:t>ament_index_python</a:t>
            </a:r>
            <a:r>
              <a:rPr lang="en-US" altLang="ja-JP" sz="1400" dirty="0">
                <a:latin typeface="ＭＳ ゴシック" panose="020B0609070205080204" pitchFamily="49" charset="-128"/>
                <a:ea typeface="ＭＳ ゴシック" panose="020B0609070205080204" pitchFamily="49" charset="-128"/>
              </a:rPr>
              <a:t> import </a:t>
            </a:r>
            <a:r>
              <a:rPr lang="en-US" altLang="ja-JP" sz="1400" dirty="0" err="1">
                <a:latin typeface="ＭＳ ゴシック" panose="020B0609070205080204" pitchFamily="49" charset="-128"/>
                <a:ea typeface="ＭＳ ゴシック" panose="020B0609070205080204" pitchFamily="49" charset="-128"/>
              </a:rPr>
              <a:t>get_package_share_directory</a:t>
            </a:r>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from launch import </a:t>
            </a:r>
            <a:r>
              <a:rPr lang="en-US" altLang="ja-JP" sz="1400" dirty="0" err="1">
                <a:latin typeface="ＭＳ ゴシック" panose="020B0609070205080204" pitchFamily="49" charset="-128"/>
                <a:ea typeface="ＭＳ ゴシック" panose="020B0609070205080204" pitchFamily="49" charset="-128"/>
              </a:rPr>
              <a:t>LaunchDescription</a:t>
            </a:r>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from </a:t>
            </a:r>
            <a:r>
              <a:rPr lang="en-US" altLang="ja-JP" sz="1400" dirty="0" err="1">
                <a:latin typeface="ＭＳ ゴシック" panose="020B0609070205080204" pitchFamily="49" charset="-128"/>
                <a:ea typeface="ＭＳ ゴシック" panose="020B0609070205080204" pitchFamily="49" charset="-128"/>
              </a:rPr>
              <a:t>launch.actions</a:t>
            </a:r>
            <a:r>
              <a:rPr lang="en-US" altLang="ja-JP" sz="1400" dirty="0">
                <a:latin typeface="ＭＳ ゴシック" panose="020B0609070205080204" pitchFamily="49" charset="-128"/>
                <a:ea typeface="ＭＳ ゴシック" panose="020B0609070205080204" pitchFamily="49" charset="-128"/>
              </a:rPr>
              <a:t> import </a:t>
            </a:r>
            <a:r>
              <a:rPr lang="en-US" altLang="ja-JP" sz="1400" dirty="0" err="1">
                <a:latin typeface="ＭＳ ゴシック" panose="020B0609070205080204" pitchFamily="49" charset="-128"/>
                <a:ea typeface="ＭＳ ゴシック" panose="020B0609070205080204" pitchFamily="49" charset="-128"/>
              </a:rPr>
              <a:t>IncludeLaunchDescription</a:t>
            </a:r>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from </a:t>
            </a:r>
            <a:r>
              <a:rPr lang="en-US" altLang="ja-JP" sz="1400" dirty="0" err="1">
                <a:latin typeface="ＭＳ ゴシック" panose="020B0609070205080204" pitchFamily="49" charset="-128"/>
                <a:ea typeface="ＭＳ ゴシック" panose="020B0609070205080204" pitchFamily="49" charset="-128"/>
              </a:rPr>
              <a:t>launch_xml.launch_description_sources</a:t>
            </a:r>
            <a:r>
              <a:rPr lang="en-US" altLang="ja-JP" sz="1400" dirty="0">
                <a:latin typeface="ＭＳ ゴシック" panose="020B0609070205080204" pitchFamily="49" charset="-128"/>
                <a:ea typeface="ＭＳ ゴシック" panose="020B0609070205080204" pitchFamily="49" charset="-128"/>
              </a:rPr>
              <a:t> import </a:t>
            </a:r>
            <a:r>
              <a:rPr lang="en-US" altLang="ja-JP" sz="1400" dirty="0" err="1">
                <a:latin typeface="ＭＳ ゴシック" panose="020B0609070205080204" pitchFamily="49" charset="-128"/>
                <a:ea typeface="ＭＳ ゴシック" panose="020B0609070205080204" pitchFamily="49" charset="-128"/>
              </a:rPr>
              <a:t>XMLLaunchDescriptionSource</a:t>
            </a:r>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from </a:t>
            </a:r>
            <a:r>
              <a:rPr lang="en-US" altLang="ja-JP" sz="1400" dirty="0" err="1">
                <a:latin typeface="ＭＳ ゴシック" panose="020B0609070205080204" pitchFamily="49" charset="-128"/>
                <a:ea typeface="ＭＳ ゴシック" panose="020B0609070205080204" pitchFamily="49" charset="-128"/>
              </a:rPr>
              <a:t>launch_ros.actions</a:t>
            </a:r>
            <a:r>
              <a:rPr lang="en-US" altLang="ja-JP" sz="1400" dirty="0">
                <a:latin typeface="ＭＳ ゴシック" panose="020B0609070205080204" pitchFamily="49" charset="-128"/>
                <a:ea typeface="ＭＳ ゴシック" panose="020B0609070205080204" pitchFamily="49" charset="-128"/>
              </a:rPr>
              <a:t> import Node</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def </a:t>
            </a:r>
            <a:r>
              <a:rPr lang="en-US" altLang="ja-JP" sz="1400" dirty="0" err="1">
                <a:latin typeface="ＭＳ ゴシック" panose="020B0609070205080204" pitchFamily="49" charset="-128"/>
                <a:ea typeface="ＭＳ ゴシック" panose="020B0609070205080204" pitchFamily="49" charset="-128"/>
              </a:rPr>
              <a:t>generate_launch_description</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launch_include</a:t>
            </a:r>
            <a:r>
              <a:rPr lang="en-US" altLang="ja-JP" sz="1400" dirty="0">
                <a:latin typeface="ＭＳ ゴシック" panose="020B0609070205080204" pitchFamily="49" charset="-128"/>
                <a:ea typeface="ＭＳ ゴシック" panose="020B0609070205080204" pitchFamily="49" charset="-128"/>
              </a:rPr>
              <a:t> = </a:t>
            </a:r>
            <a:r>
              <a:rPr lang="en-US" altLang="ja-JP" sz="1400" dirty="0" err="1">
                <a:latin typeface="ＭＳ ゴシック" panose="020B0609070205080204" pitchFamily="49" charset="-128"/>
                <a:ea typeface="ＭＳ ゴシック" panose="020B0609070205080204" pitchFamily="49" charset="-128"/>
              </a:rPr>
              <a:t>IncludeLaunchDescription</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XMLLaunchDescriptionSource</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os.path.join</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get_package_share_directory</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my_mobile_robot</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'launch/joy_teleop_launch.xml'))</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choreonoid_node</a:t>
            </a:r>
            <a:r>
              <a:rPr lang="en-US" altLang="ja-JP" sz="1400" dirty="0">
                <a:latin typeface="ＭＳ ゴシック" panose="020B0609070205080204" pitchFamily="49" charset="-128"/>
                <a:ea typeface="ＭＳ ゴシック" panose="020B0609070205080204" pitchFamily="49" charset="-128"/>
              </a:rPr>
              <a:t> = Node(</a:t>
            </a:r>
          </a:p>
          <a:p>
            <a:r>
              <a:rPr lang="en-US" altLang="ja-JP" sz="1400" dirty="0">
                <a:latin typeface="ＭＳ ゴシック" panose="020B0609070205080204" pitchFamily="49" charset="-128"/>
                <a:ea typeface="ＭＳ ゴシック" panose="020B0609070205080204" pitchFamily="49" charset="-128"/>
              </a:rPr>
              <a:t>        package = '</a:t>
            </a:r>
            <a:r>
              <a:rPr lang="en-US" altLang="ja-JP" sz="1400" dirty="0" err="1">
                <a:latin typeface="ＭＳ ゴシック" panose="020B0609070205080204" pitchFamily="49" charset="-128"/>
                <a:ea typeface="ＭＳ ゴシック" panose="020B0609070205080204" pitchFamily="49" charset="-128"/>
              </a:rPr>
              <a:t>choreonoid_ros</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executable = '</a:t>
            </a:r>
            <a:r>
              <a:rPr lang="en-US" altLang="ja-JP" sz="1400" dirty="0" err="1">
                <a:latin typeface="ＭＳ ゴシック" panose="020B0609070205080204" pitchFamily="49" charset="-128"/>
                <a:ea typeface="ＭＳ ゴシック" panose="020B0609070205080204" pitchFamily="49" charset="-128"/>
              </a:rPr>
              <a:t>choreonoid</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arguments = [</a:t>
            </a:r>
          </a:p>
          <a:p>
            <a:r>
              <a:rPr lang="en-US" altLang="ja-JP" sz="1400" dirty="0">
                <a:latin typeface="ＭＳ ゴシック" panose="020B0609070205080204" pitchFamily="49" charset="-128"/>
                <a:ea typeface="ＭＳ ゴシック" panose="020B0609070205080204" pitchFamily="49" charset="-128"/>
              </a:rPr>
              <a:t>            '--start-simulation',</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os.path.join</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get_package_share_directory</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my_mobile_robot</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'project/</a:t>
            </a:r>
            <a:r>
              <a:rPr lang="en-US" altLang="ja-JP" sz="1400" dirty="0" err="1">
                <a:latin typeface="ＭＳ ゴシック" panose="020B0609070205080204" pitchFamily="49" charset="-128"/>
                <a:ea typeface="ＭＳ ゴシック" panose="020B0609070205080204" pitchFamily="49" charset="-128"/>
              </a:rPr>
              <a:t>mobile_robot_drive_control.cnoid</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return </a:t>
            </a:r>
            <a:r>
              <a:rPr lang="en-US" altLang="ja-JP" sz="1400" dirty="0" err="1">
                <a:latin typeface="ＭＳ ゴシック" panose="020B0609070205080204" pitchFamily="49" charset="-128"/>
                <a:ea typeface="ＭＳ ゴシック" panose="020B0609070205080204" pitchFamily="49" charset="-128"/>
              </a:rPr>
              <a:t>LaunchDescription</a:t>
            </a:r>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launch_include</a:t>
            </a:r>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choreonoid_node</a:t>
            </a:r>
            <a:r>
              <a:rPr lang="en-US" altLang="ja-JP" sz="1400" dirty="0">
                <a:latin typeface="ＭＳ ゴシック" panose="020B0609070205080204" pitchFamily="49" charset="-128"/>
                <a:ea typeface="ＭＳ ゴシック" panose="020B0609070205080204" pitchFamily="49" charset="-128"/>
              </a:rPr>
              <a:t> ])</a:t>
            </a:r>
          </a:p>
        </p:txBody>
      </p:sp>
      <p:sp>
        <p:nvSpPr>
          <p:cNvPr id="5" name="テキスト ボックス 4">
            <a:extLst>
              <a:ext uri="{FF2B5EF4-FFF2-40B4-BE49-F238E27FC236}">
                <a16:creationId xmlns:a16="http://schemas.microsoft.com/office/drawing/2014/main" id="{8F28AD9D-56A8-2CAE-B1D1-94BADCCF9352}"/>
              </a:ext>
            </a:extLst>
          </p:cNvPr>
          <p:cNvSpPr txBox="1"/>
          <p:nvPr/>
        </p:nvSpPr>
        <p:spPr>
          <a:xfrm>
            <a:off x="2782174" y="897626"/>
            <a:ext cx="3185487" cy="400110"/>
          </a:xfrm>
          <a:prstGeom prst="rect">
            <a:avLst/>
          </a:prstGeom>
          <a:noFill/>
        </p:spPr>
        <p:txBody>
          <a:bodyPr wrap="none" rtlCol="0">
            <a:spAutoFit/>
          </a:bodyPr>
          <a:lstStyle/>
          <a:p>
            <a:r>
              <a:rPr kumimoji="1" lang="en-US" altLang="ja-JP" sz="2000" dirty="0"/>
              <a:t>“drive_control_launch.py”</a:t>
            </a:r>
            <a:endParaRPr kumimoji="1" lang="ja-JP" altLang="en-US" sz="2000" dirty="0"/>
          </a:p>
        </p:txBody>
      </p:sp>
    </p:spTree>
    <p:extLst>
      <p:ext uri="{BB962C8B-B14F-4D97-AF65-F5344CB8AC3E}">
        <p14:creationId xmlns:p14="http://schemas.microsoft.com/office/powerpoint/2010/main" val="391526255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CE2C9C7-F457-1F8B-A8B8-5F037C3CEBBC}"/>
              </a:ext>
            </a:extLst>
          </p:cNvPr>
          <p:cNvSpPr>
            <a:spLocks noGrp="1"/>
          </p:cNvSpPr>
          <p:nvPr>
            <p:ph type="title"/>
          </p:nvPr>
        </p:nvSpPr>
        <p:spPr/>
        <p:txBody>
          <a:bodyPr/>
          <a:lstStyle/>
          <a:p>
            <a:r>
              <a:rPr lang="en-US" altLang="ja-JP" dirty="0"/>
              <a:t>Part12</a:t>
            </a:r>
            <a:endParaRPr lang="ja-JP" altLang="en-US" dirty="0"/>
          </a:p>
        </p:txBody>
      </p:sp>
      <p:sp>
        <p:nvSpPr>
          <p:cNvPr id="5" name="テキスト プレースホルダー 4">
            <a:extLst>
              <a:ext uri="{FF2B5EF4-FFF2-40B4-BE49-F238E27FC236}">
                <a16:creationId xmlns:a16="http://schemas.microsoft.com/office/drawing/2014/main" id="{616369D9-0288-0BED-0D54-3C09D67435F6}"/>
              </a:ext>
            </a:extLst>
          </p:cNvPr>
          <p:cNvSpPr>
            <a:spLocks noGrp="1"/>
          </p:cNvSpPr>
          <p:nvPr>
            <p:ph type="body" idx="1"/>
          </p:nvPr>
        </p:nvSpPr>
        <p:spPr/>
        <p:txBody>
          <a:bodyPr/>
          <a:lstStyle/>
          <a:p>
            <a:r>
              <a:rPr lang="ja-JP" altLang="en-US" dirty="0"/>
              <a:t>関節のモデリング</a:t>
            </a:r>
          </a:p>
        </p:txBody>
      </p:sp>
    </p:spTree>
    <p:extLst>
      <p:ext uri="{BB962C8B-B14F-4D97-AF65-F5344CB8AC3E}">
        <p14:creationId xmlns:p14="http://schemas.microsoft.com/office/powerpoint/2010/main" val="268183747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2F5F01-8F48-CDB3-3C2D-A1F51F04B0FB}"/>
              </a:ext>
            </a:extLst>
          </p:cNvPr>
          <p:cNvSpPr>
            <a:spLocks noGrp="1"/>
          </p:cNvSpPr>
          <p:nvPr>
            <p:ph type="title"/>
          </p:nvPr>
        </p:nvSpPr>
        <p:spPr/>
        <p:txBody>
          <a:bodyPr/>
          <a:lstStyle/>
          <a:p>
            <a:r>
              <a:rPr lang="ja-JP" altLang="en-US" dirty="0"/>
              <a:t>関節の追加</a:t>
            </a:r>
            <a:endParaRPr kumimoji="1" lang="ja-JP" altLang="en-US" dirty="0"/>
          </a:p>
        </p:txBody>
      </p:sp>
      <p:sp>
        <p:nvSpPr>
          <p:cNvPr id="3" name="コンテンツ プレースホルダー 2">
            <a:extLst>
              <a:ext uri="{FF2B5EF4-FFF2-40B4-BE49-F238E27FC236}">
                <a16:creationId xmlns:a16="http://schemas.microsoft.com/office/drawing/2014/main" id="{5C5A74BF-49C2-450B-E386-C465C8051B99}"/>
              </a:ext>
            </a:extLst>
          </p:cNvPr>
          <p:cNvSpPr>
            <a:spLocks noGrp="1"/>
          </p:cNvSpPr>
          <p:nvPr>
            <p:ph idx="1"/>
          </p:nvPr>
        </p:nvSpPr>
        <p:spPr/>
        <p:txBody>
          <a:bodyPr/>
          <a:lstStyle/>
          <a:p>
            <a:r>
              <a:rPr kumimoji="1" lang="ja-JP" altLang="en-US" dirty="0"/>
              <a:t>機器搭載用のパン・チルトの２軸を追加する</a:t>
            </a:r>
            <a:endParaRPr kumimoji="1" lang="en-US" altLang="ja-JP" dirty="0"/>
          </a:p>
          <a:p>
            <a:endParaRPr kumimoji="1" lang="ja-JP" altLang="en-US" dirty="0"/>
          </a:p>
        </p:txBody>
      </p:sp>
      <p:pic>
        <p:nvPicPr>
          <p:cNvPr id="9" name="図 8" descr="ダイアグラム&#10;&#10;自動的に生成された説明">
            <a:extLst>
              <a:ext uri="{FF2B5EF4-FFF2-40B4-BE49-F238E27FC236}">
                <a16:creationId xmlns:a16="http://schemas.microsoft.com/office/drawing/2014/main" id="{A130EE3B-3261-368C-20A8-3D85471581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4658" y="2641085"/>
            <a:ext cx="4190635" cy="3851789"/>
          </a:xfrm>
          <a:prstGeom prst="rect">
            <a:avLst/>
          </a:prstGeom>
        </p:spPr>
      </p:pic>
      <p:sp>
        <p:nvSpPr>
          <p:cNvPr id="7" name="楕円 6">
            <a:extLst>
              <a:ext uri="{FF2B5EF4-FFF2-40B4-BE49-F238E27FC236}">
                <a16:creationId xmlns:a16="http://schemas.microsoft.com/office/drawing/2014/main" id="{B72F175A-534E-49DB-F89D-DBF513FEF2CE}"/>
              </a:ext>
            </a:extLst>
          </p:cNvPr>
          <p:cNvSpPr/>
          <p:nvPr/>
        </p:nvSpPr>
        <p:spPr>
          <a:xfrm>
            <a:off x="3597259" y="3054189"/>
            <a:ext cx="1698834" cy="17731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07043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8C7ECB-E039-1689-9804-5BBB0EA0A57E}"/>
              </a:ext>
            </a:extLst>
          </p:cNvPr>
          <p:cNvSpPr>
            <a:spLocks noGrp="1"/>
          </p:cNvSpPr>
          <p:nvPr>
            <p:ph type="title"/>
          </p:nvPr>
        </p:nvSpPr>
        <p:spPr/>
        <p:txBody>
          <a:bodyPr/>
          <a:lstStyle/>
          <a:p>
            <a:r>
              <a:rPr kumimoji="1" lang="ja-JP" altLang="en-US" dirty="0"/>
              <a:t>パン関節の追加</a:t>
            </a:r>
            <a:r>
              <a:rPr kumimoji="1" lang="en-US" altLang="ja-JP" dirty="0"/>
              <a:t>(1/2)</a:t>
            </a:r>
            <a:endParaRPr kumimoji="1" lang="ja-JP" altLang="en-US" dirty="0"/>
          </a:p>
        </p:txBody>
      </p:sp>
      <p:sp>
        <p:nvSpPr>
          <p:cNvPr id="4" name="テキスト ボックス 3">
            <a:extLst>
              <a:ext uri="{FF2B5EF4-FFF2-40B4-BE49-F238E27FC236}">
                <a16:creationId xmlns:a16="http://schemas.microsoft.com/office/drawing/2014/main" id="{40A8892D-08E2-FEAD-8AD1-610C5CC5C9E9}"/>
              </a:ext>
            </a:extLst>
          </p:cNvPr>
          <p:cNvSpPr txBox="1"/>
          <p:nvPr/>
        </p:nvSpPr>
        <p:spPr>
          <a:xfrm>
            <a:off x="874834" y="1666289"/>
            <a:ext cx="7303251" cy="3323987"/>
          </a:xfrm>
          <a:prstGeom prst="rect">
            <a:avLst/>
          </a:prstGeom>
          <a:noFill/>
          <a:ln>
            <a:solidFill>
              <a:schemeClr val="tx1"/>
            </a:solidFill>
          </a:ln>
        </p:spPr>
        <p:txBody>
          <a:bodyPr wrap="square" rtlCol="0">
            <a:spAutoFit/>
          </a:bodyPr>
          <a:lstStyle/>
          <a:p>
            <a:r>
              <a:rPr lang="en-US" altLang="ja-JP" sz="1400" dirty="0">
                <a:latin typeface="ＭＳ ゴシック" panose="020B0609070205080204" pitchFamily="49" charset="-128"/>
                <a:ea typeface="ＭＳ ゴシック" panose="020B0609070205080204" pitchFamily="49" charset="-128"/>
              </a:rPr>
              <a:t>links:</a:t>
            </a:r>
          </a:p>
          <a:p>
            <a:r>
              <a:rPr lang="ja-JP" altLang="en-US" sz="1400" dirty="0">
                <a:latin typeface="ＭＳ ゴシック" panose="020B0609070205080204" pitchFamily="49" charset="-128"/>
                <a:ea typeface="ＭＳ ゴシック" panose="020B0609070205080204" pitchFamily="49" charset="-128"/>
              </a:rPr>
              <a:t>  </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solidFill>
                  <a:srgbClr val="FF0000"/>
                </a:solidFill>
                <a:latin typeface="ＭＳ ゴシック" panose="020B0609070205080204" pitchFamily="49" charset="-128"/>
                <a:ea typeface="ＭＳ ゴシック" panose="020B0609070205080204" pitchFamily="49" charset="-128"/>
              </a:rPr>
              <a:t>  -</a:t>
            </a:r>
          </a:p>
          <a:p>
            <a:r>
              <a:rPr lang="en-US" altLang="ja-JP" sz="1400" dirty="0">
                <a:solidFill>
                  <a:srgbClr val="FF0000"/>
                </a:solidFill>
                <a:latin typeface="ＭＳ ゴシック" panose="020B0609070205080204" pitchFamily="49" charset="-128"/>
                <a:ea typeface="ＭＳ ゴシック" panose="020B0609070205080204" pitchFamily="49" charset="-128"/>
              </a:rPr>
              <a:t>    name: </a:t>
            </a:r>
            <a:r>
              <a:rPr lang="en-US" altLang="ja-JP" sz="1400" dirty="0" err="1">
                <a:solidFill>
                  <a:srgbClr val="FF0000"/>
                </a:solidFill>
                <a:latin typeface="ＭＳ ゴシック" panose="020B0609070205080204" pitchFamily="49" charset="-128"/>
                <a:ea typeface="ＭＳ ゴシック" panose="020B0609070205080204" pitchFamily="49" charset="-128"/>
              </a:rPr>
              <a:t>PanLink</a:t>
            </a:r>
            <a:endParaRPr lang="en-US" altLang="ja-JP" sz="1400"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solidFill>
                  <a:srgbClr val="FF0000"/>
                </a:solidFill>
                <a:latin typeface="ＭＳ ゴシック" panose="020B0609070205080204" pitchFamily="49" charset="-128"/>
                <a:ea typeface="ＭＳ ゴシック" panose="020B0609070205080204" pitchFamily="49" charset="-128"/>
              </a:rPr>
              <a:t>    parent: Chassis</a:t>
            </a:r>
          </a:p>
          <a:p>
            <a:r>
              <a:rPr lang="en-US" altLang="ja-JP" sz="1400" dirty="0">
                <a:solidFill>
                  <a:srgbClr val="FF0000"/>
                </a:solidFill>
                <a:latin typeface="ＭＳ ゴシック" panose="020B0609070205080204" pitchFamily="49" charset="-128"/>
                <a:ea typeface="ＭＳ ゴシック" panose="020B0609070205080204" pitchFamily="49" charset="-128"/>
              </a:rPr>
              <a:t>    translation: [ -0.02, 0, 0.165 ]</a:t>
            </a:r>
          </a:p>
          <a:p>
            <a:r>
              <a:rPr lang="en-US" altLang="ja-JP" sz="1400" dirty="0">
                <a:solidFill>
                  <a:srgbClr val="FF0000"/>
                </a:solidFill>
                <a:latin typeface="ＭＳ ゴシック" panose="020B0609070205080204" pitchFamily="49" charset="-128"/>
                <a:ea typeface="ＭＳ ゴシック" panose="020B0609070205080204" pitchFamily="49" charset="-128"/>
              </a:rPr>
              <a:t>    </a:t>
            </a:r>
            <a:r>
              <a:rPr lang="en-US" altLang="ja-JP" sz="1400" dirty="0" err="1">
                <a:solidFill>
                  <a:srgbClr val="FF0000"/>
                </a:solidFill>
                <a:latin typeface="ＭＳ ゴシック" panose="020B0609070205080204" pitchFamily="49" charset="-128"/>
                <a:ea typeface="ＭＳ ゴシック" panose="020B0609070205080204" pitchFamily="49" charset="-128"/>
              </a:rPr>
              <a:t>joint_name</a:t>
            </a:r>
            <a:r>
              <a:rPr lang="en-US" altLang="ja-JP" sz="1400" dirty="0">
                <a:solidFill>
                  <a:srgbClr val="FF0000"/>
                </a:solidFill>
                <a:latin typeface="ＭＳ ゴシック" panose="020B0609070205080204" pitchFamily="49" charset="-128"/>
                <a:ea typeface="ＭＳ ゴシック" panose="020B0609070205080204" pitchFamily="49" charset="-128"/>
              </a:rPr>
              <a:t>: </a:t>
            </a:r>
            <a:r>
              <a:rPr lang="en-US" altLang="ja-JP" sz="1400" dirty="0" err="1">
                <a:solidFill>
                  <a:srgbClr val="FF0000"/>
                </a:solidFill>
                <a:latin typeface="ＭＳ ゴシック" panose="020B0609070205080204" pitchFamily="49" charset="-128"/>
                <a:ea typeface="ＭＳ ゴシック" panose="020B0609070205080204" pitchFamily="49" charset="-128"/>
              </a:rPr>
              <a:t>PanJoint</a:t>
            </a:r>
            <a:endParaRPr lang="en-US" altLang="ja-JP" sz="1400"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solidFill>
                  <a:srgbClr val="FF0000"/>
                </a:solidFill>
                <a:latin typeface="ＭＳ ゴシック" panose="020B0609070205080204" pitchFamily="49" charset="-128"/>
                <a:ea typeface="ＭＳ ゴシック" panose="020B0609070205080204" pitchFamily="49" charset="-128"/>
              </a:rPr>
              <a:t>    </a:t>
            </a:r>
            <a:r>
              <a:rPr lang="en-US" altLang="ja-JP" sz="1400" dirty="0" err="1">
                <a:solidFill>
                  <a:srgbClr val="FF0000"/>
                </a:solidFill>
                <a:latin typeface="ＭＳ ゴシック" panose="020B0609070205080204" pitchFamily="49" charset="-128"/>
                <a:ea typeface="ＭＳ ゴシック" panose="020B0609070205080204" pitchFamily="49" charset="-128"/>
              </a:rPr>
              <a:t>joint_type</a:t>
            </a:r>
            <a:r>
              <a:rPr lang="en-US" altLang="ja-JP" sz="1400" dirty="0">
                <a:solidFill>
                  <a:srgbClr val="FF0000"/>
                </a:solidFill>
                <a:latin typeface="ＭＳ ゴシック" panose="020B0609070205080204" pitchFamily="49" charset="-128"/>
                <a:ea typeface="ＭＳ ゴシック" panose="020B0609070205080204" pitchFamily="49" charset="-128"/>
              </a:rPr>
              <a:t>: revolute</a:t>
            </a:r>
          </a:p>
          <a:p>
            <a:r>
              <a:rPr lang="en-US" altLang="ja-JP" sz="1400" dirty="0">
                <a:solidFill>
                  <a:srgbClr val="FF0000"/>
                </a:solidFill>
                <a:latin typeface="ＭＳ ゴシック" panose="020B0609070205080204" pitchFamily="49" charset="-128"/>
                <a:ea typeface="ＭＳ ゴシック" panose="020B0609070205080204" pitchFamily="49" charset="-128"/>
              </a:rPr>
              <a:t>    </a:t>
            </a:r>
            <a:r>
              <a:rPr lang="en-US" altLang="ja-JP" sz="1400" dirty="0" err="1">
                <a:solidFill>
                  <a:srgbClr val="FF0000"/>
                </a:solidFill>
                <a:latin typeface="ＭＳ ゴシック" panose="020B0609070205080204" pitchFamily="49" charset="-128"/>
                <a:ea typeface="ＭＳ ゴシック" panose="020B0609070205080204" pitchFamily="49" charset="-128"/>
              </a:rPr>
              <a:t>joint_id</a:t>
            </a:r>
            <a:r>
              <a:rPr lang="en-US" altLang="ja-JP" sz="1400" dirty="0">
                <a:solidFill>
                  <a:srgbClr val="FF0000"/>
                </a:solidFill>
                <a:latin typeface="ＭＳ ゴシック" panose="020B0609070205080204" pitchFamily="49" charset="-128"/>
                <a:ea typeface="ＭＳ ゴシック" panose="020B0609070205080204" pitchFamily="49" charset="-128"/>
              </a:rPr>
              <a:t>: 2</a:t>
            </a:r>
          </a:p>
          <a:p>
            <a:r>
              <a:rPr lang="en-US" altLang="ja-JP" sz="1400" dirty="0">
                <a:solidFill>
                  <a:srgbClr val="FF0000"/>
                </a:solidFill>
                <a:latin typeface="ＭＳ ゴシック" panose="020B0609070205080204" pitchFamily="49" charset="-128"/>
                <a:ea typeface="ＭＳ ゴシック" panose="020B0609070205080204" pitchFamily="49" charset="-128"/>
              </a:rPr>
              <a:t>    </a:t>
            </a:r>
            <a:r>
              <a:rPr lang="en-US" altLang="ja-JP" sz="1400" dirty="0" err="1">
                <a:solidFill>
                  <a:srgbClr val="FF0000"/>
                </a:solidFill>
                <a:latin typeface="ＭＳ ゴシック" panose="020B0609070205080204" pitchFamily="49" charset="-128"/>
                <a:ea typeface="ＭＳ ゴシック" panose="020B0609070205080204" pitchFamily="49" charset="-128"/>
              </a:rPr>
              <a:t>joint_axis</a:t>
            </a:r>
            <a:r>
              <a:rPr lang="en-US" altLang="ja-JP" sz="1400" dirty="0">
                <a:solidFill>
                  <a:srgbClr val="FF0000"/>
                </a:solidFill>
                <a:latin typeface="ＭＳ ゴシック" panose="020B0609070205080204" pitchFamily="49" charset="-128"/>
                <a:ea typeface="ＭＳ ゴシック" panose="020B0609070205080204" pitchFamily="49" charset="-128"/>
              </a:rPr>
              <a:t>: [ 0, 0, 1 ]</a:t>
            </a:r>
          </a:p>
          <a:p>
            <a:r>
              <a:rPr lang="en-US" altLang="ja-JP" sz="1400" dirty="0">
                <a:solidFill>
                  <a:srgbClr val="FF0000"/>
                </a:solidFill>
                <a:latin typeface="ＭＳ ゴシック" panose="020B0609070205080204" pitchFamily="49" charset="-128"/>
                <a:ea typeface="ＭＳ ゴシック" panose="020B0609070205080204" pitchFamily="49" charset="-128"/>
              </a:rPr>
              <a:t>    </a:t>
            </a:r>
            <a:r>
              <a:rPr lang="en-US" altLang="ja-JP" sz="1400" dirty="0" err="1">
                <a:solidFill>
                  <a:srgbClr val="FF0000"/>
                </a:solidFill>
                <a:latin typeface="ＭＳ ゴシック" panose="020B0609070205080204" pitchFamily="49" charset="-128"/>
                <a:ea typeface="ＭＳ ゴシック" panose="020B0609070205080204" pitchFamily="49" charset="-128"/>
              </a:rPr>
              <a:t>center_of_mass</a:t>
            </a:r>
            <a:r>
              <a:rPr lang="en-US" altLang="ja-JP" sz="1400" dirty="0">
                <a:solidFill>
                  <a:srgbClr val="FF0000"/>
                </a:solidFill>
                <a:latin typeface="ＭＳ ゴシック" panose="020B0609070205080204" pitchFamily="49" charset="-128"/>
                <a:ea typeface="ＭＳ ゴシック" panose="020B0609070205080204" pitchFamily="49" charset="-128"/>
              </a:rPr>
              <a:t>: [ 0, 0, 0.03 ]</a:t>
            </a:r>
          </a:p>
          <a:p>
            <a:r>
              <a:rPr lang="en-US" altLang="ja-JP" sz="1400" dirty="0">
                <a:solidFill>
                  <a:srgbClr val="FF0000"/>
                </a:solidFill>
                <a:latin typeface="ＭＳ ゴシック" panose="020B0609070205080204" pitchFamily="49" charset="-128"/>
                <a:ea typeface="ＭＳ ゴシック" panose="020B0609070205080204" pitchFamily="49" charset="-128"/>
              </a:rPr>
              <a:t>    mass: 1.0</a:t>
            </a:r>
          </a:p>
          <a:p>
            <a:r>
              <a:rPr lang="en-US" altLang="ja-JP" sz="1400" dirty="0">
                <a:solidFill>
                  <a:srgbClr val="FF0000"/>
                </a:solidFill>
                <a:latin typeface="ＭＳ ゴシック" panose="020B0609070205080204" pitchFamily="49" charset="-128"/>
                <a:ea typeface="ＭＳ ゴシック" panose="020B0609070205080204" pitchFamily="49" charset="-128"/>
              </a:rPr>
              <a:t>    inertia: [ 0.002, 0,     0,</a:t>
            </a:r>
          </a:p>
          <a:p>
            <a:r>
              <a:rPr lang="en-US" altLang="ja-JP" sz="1400" dirty="0">
                <a:solidFill>
                  <a:srgbClr val="FF0000"/>
                </a:solidFill>
                <a:latin typeface="ＭＳ ゴシック" panose="020B0609070205080204" pitchFamily="49" charset="-128"/>
                <a:ea typeface="ＭＳ ゴシック" panose="020B0609070205080204" pitchFamily="49" charset="-128"/>
              </a:rPr>
              <a:t>               0,     0.002, 0,</a:t>
            </a:r>
          </a:p>
          <a:p>
            <a:r>
              <a:rPr lang="en-US" altLang="ja-JP" sz="1400" dirty="0">
                <a:solidFill>
                  <a:srgbClr val="FF0000"/>
                </a:solidFill>
                <a:latin typeface="ＭＳ ゴシック" panose="020B0609070205080204" pitchFamily="49" charset="-128"/>
                <a:ea typeface="ＭＳ ゴシック" panose="020B0609070205080204" pitchFamily="49" charset="-128"/>
              </a:rPr>
              <a:t>               0,     0,     0.003 ]</a:t>
            </a:r>
            <a:endParaRPr lang="ja-JP" altLang="en-US" sz="1400" dirty="0">
              <a:solidFill>
                <a:srgbClr val="FF0000"/>
              </a:solidFill>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2738765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5E7227-B613-6E6F-70F1-22F780DFA4CB}"/>
              </a:ext>
            </a:extLst>
          </p:cNvPr>
          <p:cNvSpPr>
            <a:spLocks noGrp="1"/>
          </p:cNvSpPr>
          <p:nvPr>
            <p:ph type="title"/>
          </p:nvPr>
        </p:nvSpPr>
        <p:spPr/>
        <p:txBody>
          <a:bodyPr/>
          <a:lstStyle/>
          <a:p>
            <a:r>
              <a:rPr kumimoji="1" lang="en-US" altLang="ja-JP" dirty="0" err="1"/>
              <a:t>rosdep</a:t>
            </a:r>
            <a:r>
              <a:rPr kumimoji="1" lang="ja-JP" altLang="en-US" dirty="0"/>
              <a:t>のインストール</a:t>
            </a:r>
          </a:p>
        </p:txBody>
      </p:sp>
      <p:sp>
        <p:nvSpPr>
          <p:cNvPr id="3" name="テキスト ボックス 2">
            <a:extLst>
              <a:ext uri="{FF2B5EF4-FFF2-40B4-BE49-F238E27FC236}">
                <a16:creationId xmlns:a16="http://schemas.microsoft.com/office/drawing/2014/main" id="{C5D986AC-BF8A-249E-4714-AAF0DCC84227}"/>
              </a:ext>
            </a:extLst>
          </p:cNvPr>
          <p:cNvSpPr txBox="1"/>
          <p:nvPr/>
        </p:nvSpPr>
        <p:spPr>
          <a:xfrm>
            <a:off x="545705" y="1859935"/>
            <a:ext cx="7829791" cy="1015663"/>
          </a:xfrm>
          <a:prstGeom prst="rect">
            <a:avLst/>
          </a:prstGeom>
          <a:noFill/>
          <a:ln>
            <a:solidFill>
              <a:schemeClr val="tx1"/>
            </a:solidFill>
          </a:ln>
        </p:spPr>
        <p:txBody>
          <a:bodyPr wrap="square" rtlCol="0">
            <a:spAutoFit/>
          </a:bodyPr>
          <a:lstStyle/>
          <a:p>
            <a:r>
              <a:rPr lang="en-US" altLang="ja-JP" sz="2000" dirty="0" err="1">
                <a:latin typeface="ＭＳ ゴシック" panose="020B0609070205080204" pitchFamily="49" charset="-128"/>
                <a:ea typeface="ＭＳ ゴシック" panose="020B0609070205080204" pitchFamily="49" charset="-128"/>
              </a:rPr>
              <a:t>sudo</a:t>
            </a:r>
            <a:r>
              <a:rPr lang="en-US" altLang="ja-JP" sz="2000" dirty="0">
                <a:latin typeface="ＭＳ ゴシック" panose="020B0609070205080204" pitchFamily="49" charset="-128"/>
                <a:ea typeface="ＭＳ ゴシック" panose="020B0609070205080204" pitchFamily="49" charset="-128"/>
              </a:rPr>
              <a:t> apt install python3-rosdep</a:t>
            </a:r>
          </a:p>
          <a:p>
            <a:r>
              <a:rPr lang="en-US" altLang="ja-JP" sz="2000" dirty="0" err="1">
                <a:latin typeface="ＭＳ ゴシック" panose="020B0609070205080204" pitchFamily="49" charset="-128"/>
                <a:ea typeface="ＭＳ ゴシック" panose="020B0609070205080204" pitchFamily="49" charset="-128"/>
              </a:rPr>
              <a:t>sudo</a:t>
            </a:r>
            <a:r>
              <a:rPr lang="en-US" altLang="ja-JP" sz="2000" dirty="0">
                <a:latin typeface="ＭＳ ゴシック" panose="020B0609070205080204" pitchFamily="49" charset="-128"/>
                <a:ea typeface="ＭＳ ゴシック" panose="020B0609070205080204" pitchFamily="49" charset="-128"/>
              </a:rPr>
              <a:t> </a:t>
            </a:r>
            <a:r>
              <a:rPr lang="en-US" altLang="ja-JP" sz="2000" dirty="0" err="1">
                <a:latin typeface="ＭＳ ゴシック" panose="020B0609070205080204" pitchFamily="49" charset="-128"/>
                <a:ea typeface="ＭＳ ゴシック" panose="020B0609070205080204" pitchFamily="49" charset="-128"/>
              </a:rPr>
              <a:t>rosdep</a:t>
            </a:r>
            <a:r>
              <a:rPr lang="en-US" altLang="ja-JP" sz="2000" dirty="0">
                <a:latin typeface="ＭＳ ゴシック" panose="020B0609070205080204" pitchFamily="49" charset="-128"/>
                <a:ea typeface="ＭＳ ゴシック" panose="020B0609070205080204" pitchFamily="49" charset="-128"/>
              </a:rPr>
              <a:t> </a:t>
            </a:r>
            <a:r>
              <a:rPr lang="en-US" altLang="ja-JP" sz="2000" dirty="0" err="1">
                <a:latin typeface="ＭＳ ゴシック" panose="020B0609070205080204" pitchFamily="49" charset="-128"/>
                <a:ea typeface="ＭＳ ゴシック" panose="020B0609070205080204" pitchFamily="49" charset="-128"/>
              </a:rPr>
              <a:t>init</a:t>
            </a:r>
            <a:endParaRPr lang="en-US" altLang="ja-JP" sz="2000" dirty="0">
              <a:latin typeface="ＭＳ ゴシック" panose="020B0609070205080204" pitchFamily="49" charset="-128"/>
              <a:ea typeface="ＭＳ ゴシック" panose="020B0609070205080204" pitchFamily="49" charset="-128"/>
            </a:endParaRPr>
          </a:p>
          <a:p>
            <a:r>
              <a:rPr lang="en-US" altLang="ja-JP" sz="2000" dirty="0" err="1">
                <a:latin typeface="ＭＳ ゴシック" panose="020B0609070205080204" pitchFamily="49" charset="-128"/>
                <a:ea typeface="ＭＳ ゴシック" panose="020B0609070205080204" pitchFamily="49" charset="-128"/>
              </a:rPr>
              <a:t>rosdep</a:t>
            </a:r>
            <a:r>
              <a:rPr lang="en-US" altLang="ja-JP" sz="2000" dirty="0">
                <a:latin typeface="ＭＳ ゴシック" panose="020B0609070205080204" pitchFamily="49" charset="-128"/>
                <a:ea typeface="ＭＳ ゴシック" panose="020B0609070205080204" pitchFamily="49" charset="-128"/>
              </a:rPr>
              <a:t> update</a:t>
            </a:r>
          </a:p>
        </p:txBody>
      </p:sp>
      <p:sp>
        <p:nvSpPr>
          <p:cNvPr id="5" name="テキスト ボックス 4">
            <a:extLst>
              <a:ext uri="{FF2B5EF4-FFF2-40B4-BE49-F238E27FC236}">
                <a16:creationId xmlns:a16="http://schemas.microsoft.com/office/drawing/2014/main" id="{969946FF-F2EE-07CE-CE8F-1F1E30E2D828}"/>
              </a:ext>
            </a:extLst>
          </p:cNvPr>
          <p:cNvSpPr txBox="1"/>
          <p:nvPr/>
        </p:nvSpPr>
        <p:spPr>
          <a:xfrm>
            <a:off x="628650" y="3277229"/>
            <a:ext cx="7571303" cy="1938992"/>
          </a:xfrm>
          <a:prstGeom prst="rect">
            <a:avLst/>
          </a:prstGeom>
          <a:noFill/>
        </p:spPr>
        <p:txBody>
          <a:bodyPr wrap="none" rtlCol="0">
            <a:spAutoFit/>
          </a:bodyPr>
          <a:lstStyle/>
          <a:p>
            <a:r>
              <a:rPr lang="ja-JP" altLang="en-US" sz="2400" dirty="0"/>
              <a:t>パッケージの依存関係から必要なパッケージを</a:t>
            </a:r>
            <a:endParaRPr lang="en-US" altLang="ja-JP" sz="2400" dirty="0"/>
          </a:p>
          <a:p>
            <a:r>
              <a:rPr lang="ja-JP" altLang="en-US" sz="2400" dirty="0"/>
              <a:t>インストールしてくれるツール</a:t>
            </a:r>
            <a:endParaRPr lang="en-US" altLang="ja-JP" sz="2400" dirty="0"/>
          </a:p>
          <a:p>
            <a:endParaRPr kumimoji="1" lang="en-US" altLang="ja-JP" sz="2400" dirty="0"/>
          </a:p>
          <a:p>
            <a:r>
              <a:rPr lang="ja-JP" altLang="en-US" sz="2400" dirty="0"/>
              <a:t>チュートリアルで必要なパッケージのインストールに</a:t>
            </a:r>
            <a:endParaRPr lang="en-US" altLang="ja-JP" sz="2400" dirty="0"/>
          </a:p>
          <a:p>
            <a:r>
              <a:rPr lang="ja-JP" altLang="en-US" sz="2400" dirty="0"/>
              <a:t>使用します</a:t>
            </a:r>
            <a:endParaRPr kumimoji="1" lang="ja-JP" altLang="en-US" sz="2400" dirty="0"/>
          </a:p>
        </p:txBody>
      </p:sp>
    </p:spTree>
    <p:extLst>
      <p:ext uri="{BB962C8B-B14F-4D97-AF65-F5344CB8AC3E}">
        <p14:creationId xmlns:p14="http://schemas.microsoft.com/office/powerpoint/2010/main" val="200761684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8C7ECB-E039-1689-9804-5BBB0EA0A57E}"/>
              </a:ext>
            </a:extLst>
          </p:cNvPr>
          <p:cNvSpPr>
            <a:spLocks noGrp="1"/>
          </p:cNvSpPr>
          <p:nvPr>
            <p:ph type="title"/>
          </p:nvPr>
        </p:nvSpPr>
        <p:spPr>
          <a:xfrm>
            <a:off x="628650" y="178387"/>
            <a:ext cx="7886700" cy="1325563"/>
          </a:xfrm>
        </p:spPr>
        <p:txBody>
          <a:bodyPr/>
          <a:lstStyle/>
          <a:p>
            <a:r>
              <a:rPr kumimoji="1" lang="ja-JP" altLang="en-US" dirty="0"/>
              <a:t>パン関節の追加</a:t>
            </a:r>
            <a:r>
              <a:rPr kumimoji="1" lang="en-US" altLang="ja-JP" dirty="0"/>
              <a:t>(2/2)</a:t>
            </a:r>
            <a:endParaRPr kumimoji="1" lang="ja-JP" altLang="en-US" dirty="0"/>
          </a:p>
        </p:txBody>
      </p:sp>
      <p:sp>
        <p:nvSpPr>
          <p:cNvPr id="4" name="テキスト ボックス 3">
            <a:extLst>
              <a:ext uri="{FF2B5EF4-FFF2-40B4-BE49-F238E27FC236}">
                <a16:creationId xmlns:a16="http://schemas.microsoft.com/office/drawing/2014/main" id="{40A8892D-08E2-FEAD-8AD1-610C5CC5C9E9}"/>
              </a:ext>
            </a:extLst>
          </p:cNvPr>
          <p:cNvSpPr txBox="1"/>
          <p:nvPr/>
        </p:nvSpPr>
        <p:spPr>
          <a:xfrm>
            <a:off x="874834" y="1505307"/>
            <a:ext cx="7303251" cy="5047536"/>
          </a:xfrm>
          <a:prstGeom prst="rect">
            <a:avLst/>
          </a:prstGeom>
          <a:noFill/>
          <a:ln>
            <a:solidFill>
              <a:schemeClr val="tx1"/>
            </a:solidFill>
          </a:ln>
        </p:spPr>
        <p:txBody>
          <a:bodyPr wrap="square" rtlCol="0">
            <a:spAutoFit/>
          </a:bodyPr>
          <a:lstStyle/>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name: </a:t>
            </a:r>
            <a:r>
              <a:rPr lang="en-US" altLang="ja-JP" sz="1400" dirty="0" err="1">
                <a:latin typeface="ＭＳ ゴシック" panose="020B0609070205080204" pitchFamily="49" charset="-128"/>
                <a:ea typeface="ＭＳ ゴシック" panose="020B0609070205080204" pitchFamily="49" charset="-128"/>
              </a:rPr>
              <a:t>PanLink</a:t>
            </a:r>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solidFill>
                  <a:srgbClr val="FF0000"/>
                </a:solidFill>
                <a:latin typeface="ＭＳ ゴシック" panose="020B0609070205080204" pitchFamily="49" charset="-128"/>
                <a:ea typeface="ＭＳ ゴシック" panose="020B0609070205080204" pitchFamily="49" charset="-128"/>
              </a:rPr>
              <a:t>    elements:</a:t>
            </a:r>
          </a:p>
          <a:p>
            <a:r>
              <a:rPr lang="en-US" altLang="ja-JP" sz="1400" dirty="0">
                <a:solidFill>
                  <a:srgbClr val="FF0000"/>
                </a:solidFill>
                <a:latin typeface="ＭＳ ゴシック" panose="020B0609070205080204" pitchFamily="49" charset="-128"/>
                <a:ea typeface="ＭＳ ゴシック" panose="020B0609070205080204" pitchFamily="49" charset="-128"/>
              </a:rPr>
              <a:t>      - </a:t>
            </a:r>
          </a:p>
          <a:p>
            <a:r>
              <a:rPr lang="en-US" altLang="ja-JP" sz="1400" dirty="0">
                <a:solidFill>
                  <a:srgbClr val="FF0000"/>
                </a:solidFill>
                <a:latin typeface="ＭＳ ゴシック" panose="020B0609070205080204" pitchFamily="49" charset="-128"/>
                <a:ea typeface="ＭＳ ゴシック" panose="020B0609070205080204" pitchFamily="49" charset="-128"/>
              </a:rPr>
              <a:t>        type: Shape</a:t>
            </a:r>
          </a:p>
          <a:p>
            <a:r>
              <a:rPr lang="en-US" altLang="ja-JP" sz="1400" dirty="0">
                <a:solidFill>
                  <a:srgbClr val="FF0000"/>
                </a:solidFill>
                <a:latin typeface="ＭＳ ゴシック" panose="020B0609070205080204" pitchFamily="49" charset="-128"/>
                <a:ea typeface="ＭＳ ゴシック" panose="020B0609070205080204" pitchFamily="49" charset="-128"/>
              </a:rPr>
              <a:t>        translation: [ 0, 0, 0.01 ]</a:t>
            </a:r>
          </a:p>
          <a:p>
            <a:r>
              <a:rPr lang="en-US" altLang="ja-JP" sz="1400" dirty="0">
                <a:solidFill>
                  <a:srgbClr val="FF0000"/>
                </a:solidFill>
                <a:latin typeface="ＭＳ ゴシック" panose="020B0609070205080204" pitchFamily="49" charset="-128"/>
                <a:ea typeface="ＭＳ ゴシック" panose="020B0609070205080204" pitchFamily="49" charset="-128"/>
              </a:rPr>
              <a:t>        rotation: [ 1, 0, 0, 90 ]</a:t>
            </a:r>
          </a:p>
          <a:p>
            <a:r>
              <a:rPr lang="en-US" altLang="ja-JP" sz="1400" dirty="0">
                <a:solidFill>
                  <a:srgbClr val="FF0000"/>
                </a:solidFill>
                <a:latin typeface="ＭＳ ゴシック" panose="020B0609070205080204" pitchFamily="49" charset="-128"/>
                <a:ea typeface="ＭＳ ゴシック" panose="020B0609070205080204" pitchFamily="49" charset="-128"/>
              </a:rPr>
              <a:t>        geometry: { type: Cylinder, radius: 0.08, height: 0.02 }</a:t>
            </a:r>
          </a:p>
          <a:p>
            <a:r>
              <a:rPr lang="en-US" altLang="ja-JP" sz="1400" dirty="0">
                <a:solidFill>
                  <a:srgbClr val="FF0000"/>
                </a:solidFill>
                <a:latin typeface="ＭＳ ゴシック" panose="020B0609070205080204" pitchFamily="49" charset="-128"/>
                <a:ea typeface="ＭＳ ゴシック" panose="020B0609070205080204" pitchFamily="49" charset="-128"/>
              </a:rPr>
              <a:t>        appearance: &amp;GRAY</a:t>
            </a:r>
          </a:p>
          <a:p>
            <a:r>
              <a:rPr lang="en-US" altLang="ja-JP" sz="1400" dirty="0">
                <a:solidFill>
                  <a:srgbClr val="FF0000"/>
                </a:solidFill>
                <a:latin typeface="ＭＳ ゴシック" panose="020B0609070205080204" pitchFamily="49" charset="-128"/>
                <a:ea typeface="ＭＳ ゴシック" panose="020B0609070205080204" pitchFamily="49" charset="-128"/>
              </a:rPr>
              <a:t>          material: { diffuse: [ 0.5, 0.5, 0.5 ] }</a:t>
            </a:r>
          </a:p>
          <a:p>
            <a:r>
              <a:rPr lang="en-US" altLang="ja-JP" sz="1400" dirty="0">
                <a:solidFill>
                  <a:srgbClr val="FF0000"/>
                </a:solidFill>
                <a:latin typeface="ＭＳ ゴシック" panose="020B0609070205080204" pitchFamily="49" charset="-128"/>
                <a:ea typeface="ＭＳ ゴシック" panose="020B0609070205080204" pitchFamily="49" charset="-128"/>
              </a:rPr>
              <a:t>      -</a:t>
            </a:r>
          </a:p>
          <a:p>
            <a:r>
              <a:rPr lang="en-US" altLang="ja-JP" sz="1400" dirty="0">
                <a:solidFill>
                  <a:srgbClr val="FF0000"/>
                </a:solidFill>
                <a:latin typeface="ＭＳ ゴシック" panose="020B0609070205080204" pitchFamily="49" charset="-128"/>
                <a:ea typeface="ＭＳ ゴシック" panose="020B0609070205080204" pitchFamily="49" charset="-128"/>
              </a:rPr>
              <a:t>        type: Transform</a:t>
            </a:r>
          </a:p>
          <a:p>
            <a:r>
              <a:rPr lang="en-US" altLang="ja-JP" sz="1400" dirty="0">
                <a:solidFill>
                  <a:srgbClr val="FF0000"/>
                </a:solidFill>
                <a:latin typeface="ＭＳ ゴシック" panose="020B0609070205080204" pitchFamily="49" charset="-128"/>
                <a:ea typeface="ＭＳ ゴシック" panose="020B0609070205080204" pitchFamily="49" charset="-128"/>
              </a:rPr>
              <a:t>        translation: [ 0, 0.07, 0.065 ]</a:t>
            </a:r>
          </a:p>
          <a:p>
            <a:r>
              <a:rPr lang="en-US" altLang="ja-JP" sz="1400" dirty="0">
                <a:solidFill>
                  <a:srgbClr val="FF0000"/>
                </a:solidFill>
                <a:latin typeface="ＭＳ ゴシック" panose="020B0609070205080204" pitchFamily="49" charset="-128"/>
                <a:ea typeface="ＭＳ ゴシック" panose="020B0609070205080204" pitchFamily="49" charset="-128"/>
              </a:rPr>
              <a:t>        elements: </a:t>
            </a:r>
          </a:p>
          <a:p>
            <a:r>
              <a:rPr lang="en-US" altLang="ja-JP" sz="1400" dirty="0">
                <a:solidFill>
                  <a:srgbClr val="FF0000"/>
                </a:solidFill>
                <a:latin typeface="ＭＳ ゴシック" panose="020B0609070205080204" pitchFamily="49" charset="-128"/>
                <a:ea typeface="ＭＳ ゴシック" panose="020B0609070205080204" pitchFamily="49" charset="-128"/>
              </a:rPr>
              <a:t>          - &amp;</a:t>
            </a:r>
            <a:r>
              <a:rPr lang="en-US" altLang="ja-JP" sz="1400" dirty="0" err="1">
                <a:solidFill>
                  <a:srgbClr val="FF0000"/>
                </a:solidFill>
                <a:latin typeface="ＭＳ ゴシック" panose="020B0609070205080204" pitchFamily="49" charset="-128"/>
                <a:ea typeface="ＭＳ ゴシック" panose="020B0609070205080204" pitchFamily="49" charset="-128"/>
              </a:rPr>
              <a:t>PanFrame</a:t>
            </a:r>
            <a:endParaRPr lang="en-US" altLang="ja-JP" sz="1400"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solidFill>
                  <a:srgbClr val="FF0000"/>
                </a:solidFill>
                <a:latin typeface="ＭＳ ゴシック" panose="020B0609070205080204" pitchFamily="49" charset="-128"/>
                <a:ea typeface="ＭＳ ゴシック" panose="020B0609070205080204" pitchFamily="49" charset="-128"/>
              </a:rPr>
              <a:t>            type: Shape</a:t>
            </a:r>
          </a:p>
          <a:p>
            <a:r>
              <a:rPr lang="en-US" altLang="ja-JP" sz="1400" dirty="0">
                <a:solidFill>
                  <a:srgbClr val="FF0000"/>
                </a:solidFill>
                <a:latin typeface="ＭＳ ゴシック" panose="020B0609070205080204" pitchFamily="49" charset="-128"/>
                <a:ea typeface="ＭＳ ゴシック" panose="020B0609070205080204" pitchFamily="49" charset="-128"/>
              </a:rPr>
              <a:t>            geometry: { type: Box, size: [ 0.02, 0.02, 0.13 ] }</a:t>
            </a:r>
          </a:p>
          <a:p>
            <a:r>
              <a:rPr lang="en-US" altLang="ja-JP" sz="1400" dirty="0">
                <a:solidFill>
                  <a:srgbClr val="FF0000"/>
                </a:solidFill>
                <a:latin typeface="ＭＳ ゴシック" panose="020B0609070205080204" pitchFamily="49" charset="-128"/>
                <a:ea typeface="ＭＳ ゴシック" panose="020B0609070205080204" pitchFamily="49" charset="-128"/>
              </a:rPr>
              <a:t>            appearance: *GRAY</a:t>
            </a:r>
          </a:p>
          <a:p>
            <a:r>
              <a:rPr lang="en-US" altLang="ja-JP" sz="1400" dirty="0">
                <a:solidFill>
                  <a:srgbClr val="FF0000"/>
                </a:solidFill>
                <a:latin typeface="ＭＳ ゴシック" panose="020B0609070205080204" pitchFamily="49" charset="-128"/>
                <a:ea typeface="ＭＳ ゴシック" panose="020B0609070205080204" pitchFamily="49" charset="-128"/>
              </a:rPr>
              <a:t>      -</a:t>
            </a:r>
          </a:p>
          <a:p>
            <a:r>
              <a:rPr lang="en-US" altLang="ja-JP" sz="1400" dirty="0">
                <a:solidFill>
                  <a:srgbClr val="FF0000"/>
                </a:solidFill>
                <a:latin typeface="ＭＳ ゴシック" panose="020B0609070205080204" pitchFamily="49" charset="-128"/>
                <a:ea typeface="ＭＳ ゴシック" panose="020B0609070205080204" pitchFamily="49" charset="-128"/>
              </a:rPr>
              <a:t>        type: Transform</a:t>
            </a:r>
          </a:p>
          <a:p>
            <a:r>
              <a:rPr lang="en-US" altLang="ja-JP" sz="1400" dirty="0">
                <a:solidFill>
                  <a:srgbClr val="FF0000"/>
                </a:solidFill>
                <a:latin typeface="ＭＳ ゴシック" panose="020B0609070205080204" pitchFamily="49" charset="-128"/>
                <a:ea typeface="ＭＳ ゴシック" panose="020B0609070205080204" pitchFamily="49" charset="-128"/>
              </a:rPr>
              <a:t>        translation: [ 0, -0.07, 0.065 ]</a:t>
            </a:r>
          </a:p>
          <a:p>
            <a:r>
              <a:rPr lang="en-US" altLang="ja-JP" sz="1400" dirty="0">
                <a:solidFill>
                  <a:srgbClr val="FF0000"/>
                </a:solidFill>
                <a:latin typeface="ＭＳ ゴシック" panose="020B0609070205080204" pitchFamily="49" charset="-128"/>
                <a:ea typeface="ＭＳ ゴシック" panose="020B0609070205080204" pitchFamily="49" charset="-128"/>
              </a:rPr>
              <a:t>        elements: *</a:t>
            </a:r>
            <a:r>
              <a:rPr lang="en-US" altLang="ja-JP" sz="1400" dirty="0" err="1">
                <a:solidFill>
                  <a:srgbClr val="FF0000"/>
                </a:solidFill>
                <a:latin typeface="ＭＳ ゴシック" panose="020B0609070205080204" pitchFamily="49" charset="-128"/>
                <a:ea typeface="ＭＳ ゴシック" panose="020B0609070205080204" pitchFamily="49" charset="-128"/>
              </a:rPr>
              <a:t>PanFrame</a:t>
            </a:r>
            <a:endParaRPr lang="en-US" altLang="ja-JP" sz="1400" dirty="0">
              <a:solidFill>
                <a:srgbClr val="FF0000"/>
              </a:solidFill>
              <a:latin typeface="ＭＳ ゴシック" panose="020B0609070205080204" pitchFamily="49" charset="-128"/>
              <a:ea typeface="ＭＳ ゴシック" panose="020B0609070205080204" pitchFamily="49" charset="-128"/>
            </a:endParaRPr>
          </a:p>
        </p:txBody>
      </p:sp>
      <p:sp>
        <p:nvSpPr>
          <p:cNvPr id="5" name="テキスト ボックス 4">
            <a:extLst>
              <a:ext uri="{FF2B5EF4-FFF2-40B4-BE49-F238E27FC236}">
                <a16:creationId xmlns:a16="http://schemas.microsoft.com/office/drawing/2014/main" id="{DF5D3F5D-72F5-564A-79C8-4A8E0A360F49}"/>
              </a:ext>
            </a:extLst>
          </p:cNvPr>
          <p:cNvSpPr txBox="1"/>
          <p:nvPr/>
        </p:nvSpPr>
        <p:spPr>
          <a:xfrm>
            <a:off x="4572000" y="1630225"/>
            <a:ext cx="3079689" cy="400110"/>
          </a:xfrm>
          <a:prstGeom prst="rect">
            <a:avLst/>
          </a:prstGeom>
          <a:noFill/>
        </p:spPr>
        <p:txBody>
          <a:bodyPr wrap="none" rtlCol="0">
            <a:spAutoFit/>
          </a:bodyPr>
          <a:lstStyle/>
          <a:p>
            <a:r>
              <a:rPr kumimoji="1" lang="en-US" altLang="ja-JP" sz="2000" b="1" dirty="0">
                <a:solidFill>
                  <a:srgbClr val="FF0000"/>
                </a:solidFill>
              </a:rPr>
              <a:t>※</a:t>
            </a:r>
            <a:r>
              <a:rPr lang="ja-JP" altLang="en-US" sz="2000" b="1" dirty="0">
                <a:solidFill>
                  <a:srgbClr val="FF0000"/>
                </a:solidFill>
              </a:rPr>
              <a:t> パン関節の形状の記述</a:t>
            </a:r>
            <a:endParaRPr kumimoji="1" lang="ja-JP" altLang="en-US" sz="2000" b="1" dirty="0">
              <a:solidFill>
                <a:srgbClr val="FF0000"/>
              </a:solidFill>
            </a:endParaRPr>
          </a:p>
        </p:txBody>
      </p:sp>
    </p:spTree>
    <p:extLst>
      <p:ext uri="{BB962C8B-B14F-4D97-AF65-F5344CB8AC3E}">
        <p14:creationId xmlns:p14="http://schemas.microsoft.com/office/powerpoint/2010/main" val="419480790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8C7ECB-E039-1689-9804-5BBB0EA0A57E}"/>
              </a:ext>
            </a:extLst>
          </p:cNvPr>
          <p:cNvSpPr>
            <a:spLocks noGrp="1"/>
          </p:cNvSpPr>
          <p:nvPr>
            <p:ph type="title"/>
          </p:nvPr>
        </p:nvSpPr>
        <p:spPr/>
        <p:txBody>
          <a:bodyPr/>
          <a:lstStyle/>
          <a:p>
            <a:r>
              <a:rPr lang="ja-JP" altLang="en-US" dirty="0"/>
              <a:t>チルト</a:t>
            </a:r>
            <a:r>
              <a:rPr kumimoji="1" lang="ja-JP" altLang="en-US" dirty="0"/>
              <a:t>関節の追加</a:t>
            </a:r>
          </a:p>
        </p:txBody>
      </p:sp>
      <p:sp>
        <p:nvSpPr>
          <p:cNvPr id="4" name="テキスト ボックス 3">
            <a:extLst>
              <a:ext uri="{FF2B5EF4-FFF2-40B4-BE49-F238E27FC236}">
                <a16:creationId xmlns:a16="http://schemas.microsoft.com/office/drawing/2014/main" id="{40A8892D-08E2-FEAD-8AD1-610C5CC5C9E9}"/>
              </a:ext>
            </a:extLst>
          </p:cNvPr>
          <p:cNvSpPr txBox="1"/>
          <p:nvPr/>
        </p:nvSpPr>
        <p:spPr>
          <a:xfrm>
            <a:off x="874834" y="1666289"/>
            <a:ext cx="7303251" cy="3970318"/>
          </a:xfrm>
          <a:prstGeom prst="rect">
            <a:avLst/>
          </a:prstGeom>
          <a:noFill/>
          <a:ln>
            <a:solidFill>
              <a:schemeClr val="tx1"/>
            </a:solidFill>
          </a:ln>
        </p:spPr>
        <p:txBody>
          <a:bodyPr wrap="square" rtlCol="0">
            <a:spAutoFit/>
          </a:bodyPr>
          <a:lstStyle/>
          <a:p>
            <a:r>
              <a:rPr lang="en-US" altLang="ja-JP" sz="1400" dirty="0">
                <a:solidFill>
                  <a:srgbClr val="FF0000"/>
                </a:solidFill>
                <a:latin typeface="ＭＳ ゴシック" panose="020B0609070205080204" pitchFamily="49" charset="-128"/>
                <a:ea typeface="ＭＳ ゴシック" panose="020B0609070205080204" pitchFamily="49" charset="-128"/>
              </a:rPr>
              <a:t> </a:t>
            </a:r>
            <a:r>
              <a:rPr lang="ja-JP" altLang="en-US" sz="1400" dirty="0">
                <a:solidFill>
                  <a:srgbClr val="FF0000"/>
                </a:solidFill>
                <a:latin typeface="ＭＳ ゴシック" panose="020B0609070205080204" pitchFamily="49" charset="-128"/>
                <a:ea typeface="ＭＳ ゴシック" panose="020B0609070205080204" pitchFamily="49" charset="-128"/>
              </a:rPr>
              <a:t> </a:t>
            </a:r>
            <a:r>
              <a:rPr lang="en-US" altLang="ja-JP" sz="1400" dirty="0">
                <a:solidFill>
                  <a:srgbClr val="FF0000"/>
                </a:solidFill>
                <a:latin typeface="ＭＳ ゴシック" panose="020B0609070205080204" pitchFamily="49" charset="-128"/>
                <a:ea typeface="ＭＳ ゴシック" panose="020B0609070205080204" pitchFamily="49" charset="-128"/>
              </a:rPr>
              <a:t>-</a:t>
            </a:r>
          </a:p>
          <a:p>
            <a:r>
              <a:rPr lang="en-US" altLang="ja-JP" sz="1400" dirty="0">
                <a:solidFill>
                  <a:srgbClr val="FF0000"/>
                </a:solidFill>
                <a:latin typeface="ＭＳ ゴシック" panose="020B0609070205080204" pitchFamily="49" charset="-128"/>
                <a:ea typeface="ＭＳ ゴシック" panose="020B0609070205080204" pitchFamily="49" charset="-128"/>
              </a:rPr>
              <a:t>    name: </a:t>
            </a:r>
            <a:r>
              <a:rPr lang="en-US" altLang="ja-JP" sz="1400" dirty="0" err="1">
                <a:solidFill>
                  <a:srgbClr val="FF0000"/>
                </a:solidFill>
                <a:latin typeface="ＭＳ ゴシック" panose="020B0609070205080204" pitchFamily="49" charset="-128"/>
                <a:ea typeface="ＭＳ ゴシック" panose="020B0609070205080204" pitchFamily="49" charset="-128"/>
              </a:rPr>
              <a:t>TiltLink</a:t>
            </a:r>
            <a:endParaRPr lang="en-US" altLang="ja-JP" sz="1400"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solidFill>
                  <a:srgbClr val="FF0000"/>
                </a:solidFill>
                <a:latin typeface="ＭＳ ゴシック" panose="020B0609070205080204" pitchFamily="49" charset="-128"/>
                <a:ea typeface="ＭＳ ゴシック" panose="020B0609070205080204" pitchFamily="49" charset="-128"/>
              </a:rPr>
              <a:t>    parent: </a:t>
            </a:r>
            <a:r>
              <a:rPr lang="en-US" altLang="ja-JP" sz="1400" dirty="0" err="1">
                <a:solidFill>
                  <a:srgbClr val="FF0000"/>
                </a:solidFill>
                <a:latin typeface="ＭＳ ゴシック" panose="020B0609070205080204" pitchFamily="49" charset="-128"/>
                <a:ea typeface="ＭＳ ゴシック" panose="020B0609070205080204" pitchFamily="49" charset="-128"/>
              </a:rPr>
              <a:t>PanLink</a:t>
            </a:r>
            <a:endParaRPr lang="en-US" altLang="ja-JP" sz="1400"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solidFill>
                  <a:srgbClr val="FF0000"/>
                </a:solidFill>
                <a:latin typeface="ＭＳ ゴシック" panose="020B0609070205080204" pitchFamily="49" charset="-128"/>
                <a:ea typeface="ＭＳ ゴシック" panose="020B0609070205080204" pitchFamily="49" charset="-128"/>
              </a:rPr>
              <a:t>    translation: [ 0, 0, 0.12 ]</a:t>
            </a:r>
          </a:p>
          <a:p>
            <a:r>
              <a:rPr lang="en-US" altLang="ja-JP" sz="1400" dirty="0">
                <a:solidFill>
                  <a:srgbClr val="FF0000"/>
                </a:solidFill>
                <a:latin typeface="ＭＳ ゴシック" panose="020B0609070205080204" pitchFamily="49" charset="-128"/>
                <a:ea typeface="ＭＳ ゴシック" panose="020B0609070205080204" pitchFamily="49" charset="-128"/>
              </a:rPr>
              <a:t>    </a:t>
            </a:r>
            <a:r>
              <a:rPr lang="en-US" altLang="ja-JP" sz="1400" dirty="0" err="1">
                <a:solidFill>
                  <a:srgbClr val="FF0000"/>
                </a:solidFill>
                <a:latin typeface="ＭＳ ゴシック" panose="020B0609070205080204" pitchFamily="49" charset="-128"/>
                <a:ea typeface="ＭＳ ゴシック" panose="020B0609070205080204" pitchFamily="49" charset="-128"/>
              </a:rPr>
              <a:t>joint_name</a:t>
            </a:r>
            <a:r>
              <a:rPr lang="en-US" altLang="ja-JP" sz="1400" dirty="0">
                <a:solidFill>
                  <a:srgbClr val="FF0000"/>
                </a:solidFill>
                <a:latin typeface="ＭＳ ゴシック" panose="020B0609070205080204" pitchFamily="49" charset="-128"/>
                <a:ea typeface="ＭＳ ゴシック" panose="020B0609070205080204" pitchFamily="49" charset="-128"/>
              </a:rPr>
              <a:t>: </a:t>
            </a:r>
            <a:r>
              <a:rPr lang="en-US" altLang="ja-JP" sz="1400" dirty="0" err="1">
                <a:solidFill>
                  <a:srgbClr val="FF0000"/>
                </a:solidFill>
                <a:latin typeface="ＭＳ ゴシック" panose="020B0609070205080204" pitchFamily="49" charset="-128"/>
                <a:ea typeface="ＭＳ ゴシック" panose="020B0609070205080204" pitchFamily="49" charset="-128"/>
              </a:rPr>
              <a:t>TiltJoint</a:t>
            </a:r>
            <a:endParaRPr lang="en-US" altLang="ja-JP" sz="1400"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solidFill>
                  <a:srgbClr val="FF0000"/>
                </a:solidFill>
                <a:latin typeface="ＭＳ ゴシック" panose="020B0609070205080204" pitchFamily="49" charset="-128"/>
                <a:ea typeface="ＭＳ ゴシック" panose="020B0609070205080204" pitchFamily="49" charset="-128"/>
              </a:rPr>
              <a:t>    </a:t>
            </a:r>
            <a:r>
              <a:rPr lang="en-US" altLang="ja-JP" sz="1400" dirty="0" err="1">
                <a:solidFill>
                  <a:srgbClr val="FF0000"/>
                </a:solidFill>
                <a:latin typeface="ＭＳ ゴシック" panose="020B0609070205080204" pitchFamily="49" charset="-128"/>
                <a:ea typeface="ＭＳ ゴシック" panose="020B0609070205080204" pitchFamily="49" charset="-128"/>
              </a:rPr>
              <a:t>joint_type</a:t>
            </a:r>
            <a:r>
              <a:rPr lang="en-US" altLang="ja-JP" sz="1400" dirty="0">
                <a:solidFill>
                  <a:srgbClr val="FF0000"/>
                </a:solidFill>
                <a:latin typeface="ＭＳ ゴシック" panose="020B0609070205080204" pitchFamily="49" charset="-128"/>
                <a:ea typeface="ＭＳ ゴシック" panose="020B0609070205080204" pitchFamily="49" charset="-128"/>
              </a:rPr>
              <a:t>: revolute</a:t>
            </a:r>
          </a:p>
          <a:p>
            <a:r>
              <a:rPr lang="en-US" altLang="ja-JP" sz="1400" dirty="0">
                <a:solidFill>
                  <a:srgbClr val="FF0000"/>
                </a:solidFill>
                <a:latin typeface="ＭＳ ゴシック" panose="020B0609070205080204" pitchFamily="49" charset="-128"/>
                <a:ea typeface="ＭＳ ゴシック" panose="020B0609070205080204" pitchFamily="49" charset="-128"/>
              </a:rPr>
              <a:t>    </a:t>
            </a:r>
            <a:r>
              <a:rPr lang="en-US" altLang="ja-JP" sz="1400" dirty="0" err="1">
                <a:solidFill>
                  <a:srgbClr val="FF0000"/>
                </a:solidFill>
                <a:latin typeface="ＭＳ ゴシック" panose="020B0609070205080204" pitchFamily="49" charset="-128"/>
                <a:ea typeface="ＭＳ ゴシック" panose="020B0609070205080204" pitchFamily="49" charset="-128"/>
              </a:rPr>
              <a:t>joint_id</a:t>
            </a:r>
            <a:r>
              <a:rPr lang="en-US" altLang="ja-JP" sz="1400" dirty="0">
                <a:solidFill>
                  <a:srgbClr val="FF0000"/>
                </a:solidFill>
                <a:latin typeface="ＭＳ ゴシック" panose="020B0609070205080204" pitchFamily="49" charset="-128"/>
                <a:ea typeface="ＭＳ ゴシック" panose="020B0609070205080204" pitchFamily="49" charset="-128"/>
              </a:rPr>
              <a:t>: 3</a:t>
            </a:r>
          </a:p>
          <a:p>
            <a:r>
              <a:rPr lang="en-US" altLang="ja-JP" sz="1400" dirty="0">
                <a:solidFill>
                  <a:srgbClr val="FF0000"/>
                </a:solidFill>
                <a:latin typeface="ＭＳ ゴシック" panose="020B0609070205080204" pitchFamily="49" charset="-128"/>
                <a:ea typeface="ＭＳ ゴシック" panose="020B0609070205080204" pitchFamily="49" charset="-128"/>
              </a:rPr>
              <a:t>    </a:t>
            </a:r>
            <a:r>
              <a:rPr lang="en-US" altLang="ja-JP" sz="1400" dirty="0" err="1">
                <a:solidFill>
                  <a:srgbClr val="FF0000"/>
                </a:solidFill>
                <a:latin typeface="ＭＳ ゴシック" panose="020B0609070205080204" pitchFamily="49" charset="-128"/>
                <a:ea typeface="ＭＳ ゴシック" panose="020B0609070205080204" pitchFamily="49" charset="-128"/>
              </a:rPr>
              <a:t>joint_axis</a:t>
            </a:r>
            <a:r>
              <a:rPr lang="en-US" altLang="ja-JP" sz="1400" dirty="0">
                <a:solidFill>
                  <a:srgbClr val="FF0000"/>
                </a:solidFill>
                <a:latin typeface="ＭＳ ゴシック" panose="020B0609070205080204" pitchFamily="49" charset="-128"/>
                <a:ea typeface="ＭＳ ゴシック" panose="020B0609070205080204" pitchFamily="49" charset="-128"/>
              </a:rPr>
              <a:t>: [ 0, 1, 0 ]</a:t>
            </a:r>
          </a:p>
          <a:p>
            <a:r>
              <a:rPr lang="en-US" altLang="ja-JP" sz="1400" dirty="0">
                <a:solidFill>
                  <a:srgbClr val="FF0000"/>
                </a:solidFill>
                <a:latin typeface="ＭＳ ゴシック" panose="020B0609070205080204" pitchFamily="49" charset="-128"/>
                <a:ea typeface="ＭＳ ゴシック" panose="020B0609070205080204" pitchFamily="49" charset="-128"/>
              </a:rPr>
              <a:t>    mass: 1.0</a:t>
            </a:r>
          </a:p>
          <a:p>
            <a:r>
              <a:rPr lang="en-US" altLang="ja-JP" sz="1400" dirty="0">
                <a:solidFill>
                  <a:srgbClr val="FF0000"/>
                </a:solidFill>
                <a:latin typeface="ＭＳ ゴシック" panose="020B0609070205080204" pitchFamily="49" charset="-128"/>
                <a:ea typeface="ＭＳ ゴシック" panose="020B0609070205080204" pitchFamily="49" charset="-128"/>
              </a:rPr>
              <a:t>    inertia: [ 0.001, 0,     0,</a:t>
            </a:r>
          </a:p>
          <a:p>
            <a:r>
              <a:rPr lang="en-US" altLang="ja-JP" sz="1400" dirty="0">
                <a:solidFill>
                  <a:srgbClr val="FF0000"/>
                </a:solidFill>
                <a:latin typeface="ＭＳ ゴシック" panose="020B0609070205080204" pitchFamily="49" charset="-128"/>
                <a:ea typeface="ＭＳ ゴシック" panose="020B0609070205080204" pitchFamily="49" charset="-128"/>
              </a:rPr>
              <a:t>               0,     0.001, 0,</a:t>
            </a:r>
          </a:p>
          <a:p>
            <a:r>
              <a:rPr lang="en-US" altLang="ja-JP" sz="1400" dirty="0">
                <a:solidFill>
                  <a:srgbClr val="FF0000"/>
                </a:solidFill>
                <a:latin typeface="ＭＳ ゴシック" panose="020B0609070205080204" pitchFamily="49" charset="-128"/>
                <a:ea typeface="ＭＳ ゴシック" panose="020B0609070205080204" pitchFamily="49" charset="-128"/>
              </a:rPr>
              <a:t>               0,     0,     0.002 ]</a:t>
            </a:r>
          </a:p>
          <a:p>
            <a:r>
              <a:rPr lang="en-US" altLang="ja-JP" sz="1400" dirty="0">
                <a:solidFill>
                  <a:srgbClr val="FF0000"/>
                </a:solidFill>
                <a:latin typeface="ＭＳ ゴシック" panose="020B0609070205080204" pitchFamily="49" charset="-128"/>
                <a:ea typeface="ＭＳ ゴシック" panose="020B0609070205080204" pitchFamily="49" charset="-128"/>
              </a:rPr>
              <a:t>    elements:</a:t>
            </a:r>
          </a:p>
          <a:p>
            <a:r>
              <a:rPr lang="en-US" altLang="ja-JP" sz="1400" dirty="0">
                <a:solidFill>
                  <a:srgbClr val="FF0000"/>
                </a:solidFill>
                <a:latin typeface="ＭＳ ゴシック" panose="020B0609070205080204" pitchFamily="49" charset="-128"/>
                <a:ea typeface="ＭＳ ゴシック" panose="020B0609070205080204" pitchFamily="49" charset="-128"/>
              </a:rPr>
              <a:t>      -</a:t>
            </a:r>
          </a:p>
          <a:p>
            <a:r>
              <a:rPr lang="en-US" altLang="ja-JP" sz="1400" dirty="0">
                <a:solidFill>
                  <a:srgbClr val="FF0000"/>
                </a:solidFill>
                <a:latin typeface="ＭＳ ゴシック" panose="020B0609070205080204" pitchFamily="49" charset="-128"/>
                <a:ea typeface="ＭＳ ゴシック" panose="020B0609070205080204" pitchFamily="49" charset="-128"/>
              </a:rPr>
              <a:t>        type: Shape</a:t>
            </a:r>
          </a:p>
          <a:p>
            <a:r>
              <a:rPr lang="en-US" altLang="ja-JP" sz="1400" dirty="0">
                <a:solidFill>
                  <a:srgbClr val="FF0000"/>
                </a:solidFill>
                <a:latin typeface="ＭＳ ゴシック" panose="020B0609070205080204" pitchFamily="49" charset="-128"/>
                <a:ea typeface="ＭＳ ゴシック" panose="020B0609070205080204" pitchFamily="49" charset="-128"/>
              </a:rPr>
              <a:t>        rotation: [ 1, 0, 0, 90 ]</a:t>
            </a:r>
          </a:p>
          <a:p>
            <a:r>
              <a:rPr lang="en-US" altLang="ja-JP" sz="1400" dirty="0">
                <a:solidFill>
                  <a:srgbClr val="FF0000"/>
                </a:solidFill>
                <a:latin typeface="ＭＳ ゴシック" panose="020B0609070205080204" pitchFamily="49" charset="-128"/>
                <a:ea typeface="ＭＳ ゴシック" panose="020B0609070205080204" pitchFamily="49" charset="-128"/>
              </a:rPr>
              <a:t>        geometry: { type: Cylinder, radius: 0.06, height: 0.02 }</a:t>
            </a:r>
          </a:p>
          <a:p>
            <a:r>
              <a:rPr lang="en-US" altLang="ja-JP" sz="1400" dirty="0">
                <a:solidFill>
                  <a:srgbClr val="FF0000"/>
                </a:solidFill>
                <a:latin typeface="ＭＳ ゴシック" panose="020B0609070205080204" pitchFamily="49" charset="-128"/>
                <a:ea typeface="ＭＳ ゴシック" panose="020B0609070205080204" pitchFamily="49" charset="-128"/>
              </a:rPr>
              <a:t>        appearance: *GRAY</a:t>
            </a:r>
            <a:endParaRPr lang="ja-JP" altLang="en-US" sz="1400" dirty="0">
              <a:solidFill>
                <a:srgbClr val="FF0000"/>
              </a:solidFill>
              <a:latin typeface="ＭＳ ゴシック" panose="020B0609070205080204" pitchFamily="49" charset="-128"/>
              <a:ea typeface="ＭＳ ゴシック" panose="020B0609070205080204" pitchFamily="49" charset="-128"/>
            </a:endParaRPr>
          </a:p>
        </p:txBody>
      </p:sp>
      <p:sp>
        <p:nvSpPr>
          <p:cNvPr id="3" name="テキスト ボックス 2">
            <a:extLst>
              <a:ext uri="{FF2B5EF4-FFF2-40B4-BE49-F238E27FC236}">
                <a16:creationId xmlns:a16="http://schemas.microsoft.com/office/drawing/2014/main" id="{CDD1E8C0-C540-4EB4-2321-962CE2EA9CE5}"/>
              </a:ext>
            </a:extLst>
          </p:cNvPr>
          <p:cNvSpPr txBox="1"/>
          <p:nvPr/>
        </p:nvSpPr>
        <p:spPr>
          <a:xfrm>
            <a:off x="588751" y="6016405"/>
            <a:ext cx="8040984" cy="400110"/>
          </a:xfrm>
          <a:prstGeom prst="rect">
            <a:avLst/>
          </a:prstGeom>
          <a:noFill/>
        </p:spPr>
        <p:txBody>
          <a:bodyPr wrap="none" rtlCol="0">
            <a:spAutoFit/>
          </a:bodyPr>
          <a:lstStyle/>
          <a:p>
            <a:r>
              <a:rPr kumimoji="1" lang="en-US" altLang="ja-JP" sz="2000" dirty="0"/>
              <a:t>※ </a:t>
            </a:r>
            <a:r>
              <a:rPr kumimoji="1" lang="ja-JP" altLang="en-US" sz="2000" dirty="0"/>
              <a:t>お手本パッケージの完成版は </a:t>
            </a:r>
            <a:r>
              <a:rPr kumimoji="1" lang="en-US" altLang="ja-JP" sz="2000" dirty="0"/>
              <a:t>“model/</a:t>
            </a:r>
            <a:r>
              <a:rPr kumimoji="1" lang="en-US" altLang="ja-JP" sz="2000" dirty="0" err="1"/>
              <a:t>mobile_robot_pantilt.body</a:t>
            </a:r>
            <a:r>
              <a:rPr kumimoji="1" lang="en-US" altLang="ja-JP" sz="2000" dirty="0"/>
              <a:t>”</a:t>
            </a:r>
            <a:endParaRPr kumimoji="1" lang="ja-JP" altLang="en-US" sz="2000" dirty="0"/>
          </a:p>
        </p:txBody>
      </p:sp>
    </p:spTree>
    <p:extLst>
      <p:ext uri="{BB962C8B-B14F-4D97-AF65-F5344CB8AC3E}">
        <p14:creationId xmlns:p14="http://schemas.microsoft.com/office/powerpoint/2010/main" val="258039134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F8EE87-6094-B6FC-9704-3146B27ECD14}"/>
              </a:ext>
            </a:extLst>
          </p:cNvPr>
          <p:cNvSpPr>
            <a:spLocks noGrp="1"/>
          </p:cNvSpPr>
          <p:nvPr>
            <p:ph type="title"/>
          </p:nvPr>
        </p:nvSpPr>
        <p:spPr/>
        <p:txBody>
          <a:bodyPr/>
          <a:lstStyle/>
          <a:p>
            <a:r>
              <a:rPr lang="ja-JP" altLang="en-US" dirty="0"/>
              <a:t>関節リミット値の設定</a:t>
            </a:r>
            <a:endParaRPr kumimoji="1" lang="ja-JP" altLang="en-US" dirty="0"/>
          </a:p>
        </p:txBody>
      </p:sp>
      <p:sp>
        <p:nvSpPr>
          <p:cNvPr id="3" name="コンテンツ プレースホルダー 2">
            <a:extLst>
              <a:ext uri="{FF2B5EF4-FFF2-40B4-BE49-F238E27FC236}">
                <a16:creationId xmlns:a16="http://schemas.microsoft.com/office/drawing/2014/main" id="{77D1E80E-4C77-6D38-2997-5A7CFB694F5C}"/>
              </a:ext>
            </a:extLst>
          </p:cNvPr>
          <p:cNvSpPr>
            <a:spLocks noGrp="1"/>
          </p:cNvSpPr>
          <p:nvPr>
            <p:ph idx="1"/>
          </p:nvPr>
        </p:nvSpPr>
        <p:spPr/>
        <p:txBody>
          <a:bodyPr/>
          <a:lstStyle/>
          <a:p>
            <a:r>
              <a:rPr kumimoji="1" lang="ja-JP" altLang="en-US" dirty="0"/>
              <a:t>今回は</a:t>
            </a:r>
            <a:r>
              <a:rPr lang="ja-JP" altLang="en-US" dirty="0"/>
              <a:t>設定しない</a:t>
            </a:r>
            <a:endParaRPr lang="en-US" altLang="ja-JP" dirty="0"/>
          </a:p>
          <a:p>
            <a:r>
              <a:rPr kumimoji="1" lang="ja-JP" altLang="en-US" dirty="0"/>
              <a:t>関節角度範囲の指定</a:t>
            </a:r>
            <a:endParaRPr kumimoji="1" lang="en-US" altLang="ja-JP" dirty="0"/>
          </a:p>
          <a:p>
            <a:pPr lvl="1"/>
            <a:r>
              <a:rPr lang="en-US" altLang="ja-JP" dirty="0" err="1"/>
              <a:t>joint_range</a:t>
            </a:r>
            <a:r>
              <a:rPr lang="en-US" altLang="ja-JP" dirty="0"/>
              <a:t>: [ </a:t>
            </a:r>
            <a:r>
              <a:rPr lang="ja-JP" altLang="en-US" dirty="0"/>
              <a:t>下限値</a:t>
            </a:r>
            <a:r>
              <a:rPr lang="en-US" altLang="ja-JP" dirty="0"/>
              <a:t>, </a:t>
            </a:r>
            <a:r>
              <a:rPr lang="ja-JP" altLang="en-US" dirty="0"/>
              <a:t>上限値 </a:t>
            </a:r>
            <a:r>
              <a:rPr lang="en-US" altLang="ja-JP" dirty="0"/>
              <a:t>]</a:t>
            </a:r>
          </a:p>
          <a:p>
            <a:r>
              <a:rPr kumimoji="1" lang="ja-JP" altLang="en-US" dirty="0"/>
              <a:t>関節角速度範囲の指定</a:t>
            </a:r>
            <a:endParaRPr kumimoji="1" lang="en-US" altLang="ja-JP" dirty="0"/>
          </a:p>
          <a:p>
            <a:pPr lvl="1"/>
            <a:r>
              <a:rPr lang="en-US" altLang="ja-JP" dirty="0" err="1"/>
              <a:t>joint_velocity_range</a:t>
            </a:r>
            <a:r>
              <a:rPr lang="en-US" altLang="ja-JP" dirty="0"/>
              <a:t>: [ </a:t>
            </a:r>
            <a:r>
              <a:rPr lang="ja-JP" altLang="en-US" dirty="0"/>
              <a:t>下限値</a:t>
            </a:r>
            <a:r>
              <a:rPr lang="en-US" altLang="ja-JP" dirty="0"/>
              <a:t>, </a:t>
            </a:r>
            <a:r>
              <a:rPr lang="ja-JP" altLang="en-US" dirty="0"/>
              <a:t>上限値 </a:t>
            </a:r>
            <a:r>
              <a:rPr lang="en-US" altLang="ja-JP" dirty="0"/>
              <a:t>]</a:t>
            </a:r>
          </a:p>
          <a:p>
            <a:r>
              <a:rPr kumimoji="1" lang="ja-JP" altLang="en-US" dirty="0"/>
              <a:t>シミュレーション時にリミット値が有効となる（動作が制限される）かどうかは物理エンジンによる</a:t>
            </a:r>
            <a:endParaRPr kumimoji="1" lang="en-US" altLang="ja-JP" dirty="0"/>
          </a:p>
          <a:p>
            <a:r>
              <a:rPr lang="en-US" altLang="ja-JP" dirty="0"/>
              <a:t>AIST</a:t>
            </a:r>
            <a:r>
              <a:rPr lang="ja-JP" altLang="en-US" dirty="0"/>
              <a:t>シミュレータは動作の制限はなされない</a:t>
            </a:r>
            <a:endParaRPr kumimoji="1" lang="ja-JP" altLang="en-US" dirty="0"/>
          </a:p>
        </p:txBody>
      </p:sp>
    </p:spTree>
    <p:extLst>
      <p:ext uri="{BB962C8B-B14F-4D97-AF65-F5344CB8AC3E}">
        <p14:creationId xmlns:p14="http://schemas.microsoft.com/office/powerpoint/2010/main" val="321346447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2B82CF-32CF-0609-3D78-023DA423AB87}"/>
              </a:ext>
            </a:extLst>
          </p:cNvPr>
          <p:cNvSpPr>
            <a:spLocks noGrp="1"/>
          </p:cNvSpPr>
          <p:nvPr>
            <p:ph type="title"/>
          </p:nvPr>
        </p:nvSpPr>
        <p:spPr>
          <a:xfrm>
            <a:off x="628650" y="290860"/>
            <a:ext cx="7886700" cy="1325563"/>
          </a:xfrm>
        </p:spPr>
        <p:txBody>
          <a:bodyPr/>
          <a:lstStyle/>
          <a:p>
            <a:r>
              <a:rPr lang="ja-JP" altLang="en-US" dirty="0"/>
              <a:t>表示するリンクの選択</a:t>
            </a:r>
            <a:endParaRPr kumimoji="1" lang="ja-JP" altLang="en-US" dirty="0"/>
          </a:p>
        </p:txBody>
      </p:sp>
      <p:sp>
        <p:nvSpPr>
          <p:cNvPr id="3" name="コンテンツ プレースホルダー 2">
            <a:extLst>
              <a:ext uri="{FF2B5EF4-FFF2-40B4-BE49-F238E27FC236}">
                <a16:creationId xmlns:a16="http://schemas.microsoft.com/office/drawing/2014/main" id="{8E2D55E6-39FA-714F-586E-87B4F0430070}"/>
              </a:ext>
            </a:extLst>
          </p:cNvPr>
          <p:cNvSpPr>
            <a:spLocks noGrp="1"/>
          </p:cNvSpPr>
          <p:nvPr>
            <p:ph idx="1"/>
          </p:nvPr>
        </p:nvSpPr>
        <p:spPr>
          <a:xfrm>
            <a:off x="628650" y="1649241"/>
            <a:ext cx="7886700" cy="1386379"/>
          </a:xfrm>
        </p:spPr>
        <p:txBody>
          <a:bodyPr>
            <a:normAutofit/>
          </a:bodyPr>
          <a:lstStyle/>
          <a:p>
            <a:r>
              <a:rPr kumimoji="1" lang="ja-JP" altLang="en-US" sz="2400" dirty="0"/>
              <a:t>対象ボディのプロパティで「表示リンクの選択」</a:t>
            </a:r>
            <a:r>
              <a:rPr lang="ja-JP" altLang="en-US" sz="2400" dirty="0"/>
              <a:t>を</a:t>
            </a:r>
            <a:r>
              <a:rPr lang="en-US" altLang="ja-JP" sz="2400" dirty="0"/>
              <a:t>true</a:t>
            </a:r>
            <a:r>
              <a:rPr lang="ja-JP" altLang="en-US" sz="2400" dirty="0"/>
              <a:t>にする</a:t>
            </a:r>
            <a:endParaRPr lang="en-US" altLang="ja-JP" sz="2400" dirty="0"/>
          </a:p>
          <a:p>
            <a:r>
              <a:rPr kumimoji="1" lang="ja-JP" altLang="en-US" sz="2400" dirty="0"/>
              <a:t>「リンク／デバイス」ビューでリンクを選択する</a:t>
            </a:r>
          </a:p>
        </p:txBody>
      </p:sp>
      <p:pic>
        <p:nvPicPr>
          <p:cNvPr id="5" name="図 4" descr="グラフィカル ユーザー インターフェイス&#10;&#10;自動的に生成された説明">
            <a:extLst>
              <a:ext uri="{FF2B5EF4-FFF2-40B4-BE49-F238E27FC236}">
                <a16:creationId xmlns:a16="http://schemas.microsoft.com/office/drawing/2014/main" id="{20D18791-2F75-35E1-CB3E-A1362B63C5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2584" y="3016745"/>
            <a:ext cx="4545759" cy="3550395"/>
          </a:xfrm>
          <a:prstGeom prst="rect">
            <a:avLst/>
          </a:prstGeom>
        </p:spPr>
      </p:pic>
    </p:spTree>
    <p:extLst>
      <p:ext uri="{BB962C8B-B14F-4D97-AF65-F5344CB8AC3E}">
        <p14:creationId xmlns:p14="http://schemas.microsoft.com/office/powerpoint/2010/main" val="79210753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CE2C9C7-F457-1F8B-A8B8-5F037C3CEBBC}"/>
              </a:ext>
            </a:extLst>
          </p:cNvPr>
          <p:cNvSpPr>
            <a:spLocks noGrp="1"/>
          </p:cNvSpPr>
          <p:nvPr>
            <p:ph type="title"/>
          </p:nvPr>
        </p:nvSpPr>
        <p:spPr/>
        <p:txBody>
          <a:bodyPr/>
          <a:lstStyle/>
          <a:p>
            <a:r>
              <a:rPr lang="en-US" altLang="ja-JP" dirty="0"/>
              <a:t>Part13</a:t>
            </a:r>
            <a:endParaRPr lang="ja-JP" altLang="en-US" dirty="0"/>
          </a:p>
        </p:txBody>
      </p:sp>
      <p:sp>
        <p:nvSpPr>
          <p:cNvPr id="5" name="テキスト プレースホルダー 4">
            <a:extLst>
              <a:ext uri="{FF2B5EF4-FFF2-40B4-BE49-F238E27FC236}">
                <a16:creationId xmlns:a16="http://schemas.microsoft.com/office/drawing/2014/main" id="{616369D9-0288-0BED-0D54-3C09D67435F6}"/>
              </a:ext>
            </a:extLst>
          </p:cNvPr>
          <p:cNvSpPr>
            <a:spLocks noGrp="1"/>
          </p:cNvSpPr>
          <p:nvPr>
            <p:ph type="body" idx="1"/>
          </p:nvPr>
        </p:nvSpPr>
        <p:spPr/>
        <p:txBody>
          <a:bodyPr/>
          <a:lstStyle/>
          <a:p>
            <a:r>
              <a:rPr lang="ja-JP" altLang="en-US" dirty="0"/>
              <a:t>関節の制御</a:t>
            </a:r>
          </a:p>
        </p:txBody>
      </p:sp>
    </p:spTree>
    <p:extLst>
      <p:ext uri="{BB962C8B-B14F-4D97-AF65-F5344CB8AC3E}">
        <p14:creationId xmlns:p14="http://schemas.microsoft.com/office/powerpoint/2010/main" val="302394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D34294-1683-2534-5B6D-C0CFCD8A111E}"/>
              </a:ext>
            </a:extLst>
          </p:cNvPr>
          <p:cNvSpPr>
            <a:spLocks noGrp="1"/>
          </p:cNvSpPr>
          <p:nvPr>
            <p:ph type="title"/>
          </p:nvPr>
        </p:nvSpPr>
        <p:spPr/>
        <p:txBody>
          <a:bodyPr>
            <a:normAutofit/>
          </a:bodyPr>
          <a:lstStyle/>
          <a:p>
            <a:r>
              <a:rPr kumimoji="1" lang="ja-JP" altLang="en-US" sz="4000" dirty="0"/>
              <a:t>パン・チルト軸の</a:t>
            </a:r>
            <a:r>
              <a:rPr lang="ja-JP" altLang="en-US" sz="4000" dirty="0"/>
              <a:t>目標角速度制御</a:t>
            </a:r>
            <a:endParaRPr kumimoji="1" lang="ja-JP" altLang="en-US" sz="4000"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63E8C8ED-7BA4-20C6-4ABA-2E041C4DC753}"/>
                  </a:ext>
                </a:extLst>
              </p:cNvPr>
              <p:cNvSpPr>
                <a:spLocks noGrp="1"/>
              </p:cNvSpPr>
              <p:nvPr>
                <p:ph idx="1"/>
              </p:nvPr>
            </p:nvSpPr>
            <p:spPr/>
            <p:txBody>
              <a:bodyPr/>
              <a:lstStyle/>
              <a:p>
                <a:r>
                  <a:rPr kumimoji="1" lang="ja-JP" altLang="en-US" dirty="0"/>
                  <a:t>制御指令として以下を用いる</a:t>
                </a:r>
                <a:endParaRPr kumimoji="1" lang="en-US" altLang="ja-JP" dirty="0"/>
              </a:p>
              <a:p>
                <a:pPr lvl="1"/>
                <a14:m>
                  <m:oMath xmlns:m="http://schemas.openxmlformats.org/officeDocument/2006/math">
                    <m:sSub>
                      <m:sSubPr>
                        <m:ctrlPr>
                          <a:rPr kumimoji="1" lang="en-US" altLang="ja-JP" i="1" smtClean="0">
                            <a:latin typeface="Cambria Math" panose="02040503050406030204" pitchFamily="18" charset="0"/>
                          </a:rPr>
                        </m:ctrlPr>
                      </m:sSubPr>
                      <m:e>
                        <m:r>
                          <a:rPr kumimoji="1" lang="ja-JP" altLang="en-US" i="1" smtClean="0">
                            <a:latin typeface="Cambria Math" panose="02040503050406030204" pitchFamily="18" charset="0"/>
                          </a:rPr>
                          <m:t>𝜔</m:t>
                        </m:r>
                      </m:e>
                      <m:sub>
                        <m:r>
                          <a:rPr kumimoji="1" lang="en-US" altLang="ja-JP" b="0" i="1" smtClean="0">
                            <a:latin typeface="Cambria Math" panose="02040503050406030204" pitchFamily="18" charset="0"/>
                          </a:rPr>
                          <m:t>𝑧</m:t>
                        </m:r>
                      </m:sub>
                    </m:sSub>
                  </m:oMath>
                </a14:m>
                <a:r>
                  <a:rPr kumimoji="1" lang="en-US" altLang="ja-JP" dirty="0"/>
                  <a:t> : </a:t>
                </a:r>
                <a:r>
                  <a:rPr kumimoji="1" lang="ja-JP" altLang="en-US" dirty="0"/>
                  <a:t>パン軸の目標角速度</a:t>
                </a:r>
                <a:endParaRPr kumimoji="1" lang="en-US" altLang="ja-JP" dirty="0"/>
              </a:p>
              <a:p>
                <a:pPr lvl="1"/>
                <a14:m>
                  <m:oMath xmlns:m="http://schemas.openxmlformats.org/officeDocument/2006/math">
                    <m:sSub>
                      <m:sSubPr>
                        <m:ctrlPr>
                          <a:rPr kumimoji="1" lang="en-US" altLang="ja-JP" i="1" smtClean="0">
                            <a:latin typeface="Cambria Math" panose="02040503050406030204" pitchFamily="18" charset="0"/>
                          </a:rPr>
                        </m:ctrlPr>
                      </m:sSubPr>
                      <m:e>
                        <m:r>
                          <a:rPr kumimoji="1" lang="ja-JP" altLang="en-US" i="1" smtClean="0">
                            <a:latin typeface="Cambria Math" panose="02040503050406030204" pitchFamily="18" charset="0"/>
                          </a:rPr>
                          <m:t>𝜔</m:t>
                        </m:r>
                      </m:e>
                      <m:sub>
                        <m:r>
                          <a:rPr kumimoji="1" lang="en-US" altLang="ja-JP" b="0" i="1" smtClean="0">
                            <a:latin typeface="Cambria Math" panose="02040503050406030204" pitchFamily="18" charset="0"/>
                          </a:rPr>
                          <m:t>𝑦</m:t>
                        </m:r>
                      </m:sub>
                    </m:sSub>
                  </m:oMath>
                </a14:m>
                <a:r>
                  <a:rPr kumimoji="1" lang="en-US" altLang="ja-JP" dirty="0"/>
                  <a:t> : </a:t>
                </a:r>
                <a:r>
                  <a:rPr kumimoji="1" lang="ja-JP" altLang="en-US" dirty="0"/>
                  <a:t>チルト軸の目標角速度</a:t>
                </a:r>
                <a:endParaRPr lang="en-US" altLang="ja-JP" dirty="0"/>
              </a:p>
              <a:p>
                <a:r>
                  <a:rPr kumimoji="1" lang="ja-JP" altLang="en-US" dirty="0"/>
                  <a:t>目標角速度と現在速度の差分からトルクを計算する</a:t>
                </a:r>
                <a:endParaRPr kumimoji="1" lang="en-US" altLang="ja-JP" dirty="0"/>
              </a:p>
              <a:p>
                <a:r>
                  <a:rPr lang="en-US" altLang="ja-JP" dirty="0"/>
                  <a:t>ROS</a:t>
                </a:r>
                <a:r>
                  <a:rPr lang="ja-JP" altLang="en-US" dirty="0"/>
                  <a:t>メッセージ型</a:t>
                </a:r>
                <a:endParaRPr lang="en-US" altLang="ja-JP" dirty="0"/>
              </a:p>
              <a:p>
                <a:pPr lvl="1"/>
                <a:r>
                  <a:rPr lang="en-US" altLang="ja-JP" dirty="0" err="1"/>
                  <a:t>geometry_msg</a:t>
                </a:r>
                <a:r>
                  <a:rPr lang="en-US" altLang="ja-JP" dirty="0"/>
                  <a:t>/msg/Vector3</a:t>
                </a:r>
              </a:p>
              <a:p>
                <a:r>
                  <a:rPr kumimoji="1" lang="en-US" altLang="ja-JP" dirty="0"/>
                  <a:t>ROS</a:t>
                </a:r>
                <a:r>
                  <a:rPr kumimoji="1" lang="ja-JP" altLang="en-US" dirty="0"/>
                  <a:t>トピック名</a:t>
                </a:r>
                <a:endParaRPr kumimoji="1" lang="en-US" altLang="ja-JP" dirty="0"/>
              </a:p>
              <a:p>
                <a:pPr lvl="1"/>
                <a:r>
                  <a:rPr lang="en-US" altLang="ja-JP" dirty="0"/>
                  <a:t>/</a:t>
                </a:r>
                <a:r>
                  <a:rPr lang="en-US" altLang="ja-JP" dirty="0" err="1"/>
                  <a:t>cmd_joint_vel</a:t>
                </a:r>
                <a:endParaRPr kumimoji="1" lang="en-US" altLang="ja-JP" dirty="0"/>
              </a:p>
              <a:p>
                <a:pPr lvl="1"/>
                <a:endParaRPr lang="en-US" altLang="ja-JP" dirty="0"/>
              </a:p>
              <a:p>
                <a:pPr lvl="1"/>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63E8C8ED-7BA4-20C6-4ABA-2E041C4DC753}"/>
                  </a:ext>
                </a:extLst>
              </p:cNvPr>
              <p:cNvSpPr>
                <a:spLocks noGrp="1" noRot="1" noChangeAspect="1" noMove="1" noResize="1" noEditPoints="1" noAdjustHandles="1" noChangeArrowheads="1" noChangeShapeType="1" noTextEdit="1"/>
              </p:cNvSpPr>
              <p:nvPr>
                <p:ph idx="1"/>
              </p:nvPr>
            </p:nvSpPr>
            <p:spPr>
              <a:blipFill>
                <a:blip r:embed="rId2"/>
                <a:stretch>
                  <a:fillRect l="-1391" t="-2241" r="-115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4980112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C0964-2B12-F57D-B9DE-B76B64D1051C}"/>
              </a:ext>
            </a:extLst>
          </p:cNvPr>
          <p:cNvSpPr>
            <a:spLocks noGrp="1"/>
          </p:cNvSpPr>
          <p:nvPr>
            <p:ph type="title"/>
          </p:nvPr>
        </p:nvSpPr>
        <p:spPr/>
        <p:txBody>
          <a:bodyPr/>
          <a:lstStyle/>
          <a:p>
            <a:r>
              <a:rPr lang="ja-JP" altLang="en-US" dirty="0"/>
              <a:t>コントローラの作成と導入</a:t>
            </a:r>
            <a:endParaRPr kumimoji="1" lang="ja-JP" altLang="en-US" dirty="0"/>
          </a:p>
        </p:txBody>
      </p:sp>
      <p:sp>
        <p:nvSpPr>
          <p:cNvPr id="3" name="コンテンツ プレースホルダー 2">
            <a:extLst>
              <a:ext uri="{FF2B5EF4-FFF2-40B4-BE49-F238E27FC236}">
                <a16:creationId xmlns:a16="http://schemas.microsoft.com/office/drawing/2014/main" id="{885E37EB-22DB-609E-B330-33404D9598EC}"/>
              </a:ext>
            </a:extLst>
          </p:cNvPr>
          <p:cNvSpPr>
            <a:spLocks noGrp="1"/>
          </p:cNvSpPr>
          <p:nvPr>
            <p:ph idx="1"/>
          </p:nvPr>
        </p:nvSpPr>
        <p:spPr>
          <a:xfrm>
            <a:off x="628650" y="1825625"/>
            <a:ext cx="7805181" cy="4351338"/>
          </a:xfrm>
        </p:spPr>
        <p:txBody>
          <a:bodyPr>
            <a:normAutofit/>
          </a:bodyPr>
          <a:lstStyle/>
          <a:p>
            <a:r>
              <a:rPr kumimoji="1" lang="en-US" altLang="ja-JP" dirty="0"/>
              <a:t>MobileRobotPanTiltController.cpp</a:t>
            </a:r>
            <a:r>
              <a:rPr kumimoji="1" lang="ja-JP" altLang="en-US" dirty="0"/>
              <a:t>を作成</a:t>
            </a:r>
            <a:endParaRPr kumimoji="1" lang="en-US" altLang="ja-JP" dirty="0"/>
          </a:p>
          <a:p>
            <a:pPr lvl="1"/>
            <a:r>
              <a:rPr lang="en-US" altLang="ja-JP" dirty="0"/>
              <a:t>MobileRobotDriveController.cpp</a:t>
            </a:r>
            <a:r>
              <a:rPr lang="ja-JP" altLang="en-US" dirty="0"/>
              <a:t>と同様に</a:t>
            </a:r>
            <a:endParaRPr kumimoji="1" lang="en-US" altLang="ja-JP" dirty="0"/>
          </a:p>
          <a:p>
            <a:endParaRPr kumimoji="1" lang="en-US" altLang="ja-JP" dirty="0"/>
          </a:p>
          <a:p>
            <a:r>
              <a:rPr kumimoji="1" lang="en-US" altLang="ja-JP" dirty="0" err="1"/>
              <a:t>src</a:t>
            </a:r>
            <a:r>
              <a:rPr kumimoji="1" lang="en-US" altLang="ja-JP" dirty="0"/>
              <a:t>/CMakeLists.txt</a:t>
            </a:r>
            <a:r>
              <a:rPr kumimoji="1" lang="ja-JP" altLang="en-US" dirty="0"/>
              <a:t>に追記してビルド</a:t>
            </a:r>
            <a:endParaRPr kumimoji="1" lang="en-US" altLang="ja-JP" dirty="0"/>
          </a:p>
          <a:p>
            <a:endParaRPr lang="en-US" altLang="ja-JP" dirty="0"/>
          </a:p>
          <a:p>
            <a:r>
              <a:rPr lang="en-US" altLang="ja-JP" dirty="0" err="1"/>
              <a:t>SimpleController</a:t>
            </a:r>
            <a:r>
              <a:rPr lang="ja-JP" altLang="en-US" dirty="0"/>
              <a:t>アイテムを追加する</a:t>
            </a:r>
            <a:endParaRPr lang="en-US" altLang="ja-JP" dirty="0"/>
          </a:p>
          <a:p>
            <a:pPr lvl="1"/>
            <a:r>
              <a:rPr kumimoji="1" lang="ja-JP" altLang="en-US" dirty="0"/>
              <a:t>ビルドしたコントローラモジュールをセット</a:t>
            </a:r>
            <a:endParaRPr kumimoji="1" lang="en-US" altLang="ja-JP" dirty="0"/>
          </a:p>
          <a:p>
            <a:pPr lvl="1"/>
            <a:r>
              <a:rPr lang="ja-JP" altLang="en-US" dirty="0"/>
              <a:t>複数のコントローラをセットした場合、それらが同時に機能します</a:t>
            </a:r>
            <a:endParaRPr kumimoji="1" lang="en-US" altLang="ja-JP" dirty="0"/>
          </a:p>
        </p:txBody>
      </p:sp>
    </p:spTree>
    <p:extLst>
      <p:ext uri="{BB962C8B-B14F-4D97-AF65-F5344CB8AC3E}">
        <p14:creationId xmlns:p14="http://schemas.microsoft.com/office/powerpoint/2010/main" val="169848426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38553" y="1143608"/>
            <a:ext cx="7394331" cy="4980000"/>
          </a:xfrm>
          <a:prstGeom prst="rect">
            <a:avLst/>
          </a:prstGeom>
          <a:noFill/>
          <a:ln>
            <a:solidFill>
              <a:schemeClr val="tx1"/>
            </a:solidFill>
          </a:ln>
        </p:spPr>
        <p:txBody>
          <a:bodyPr wrap="square" rtlCol="0">
            <a:noAutofit/>
          </a:bodyPr>
          <a:lstStyle/>
          <a:p>
            <a:r>
              <a:rPr lang="en-US" altLang="ja-JP" sz="1200" dirty="0">
                <a:latin typeface="ＭＳ ゴシック" panose="020B0609070205080204" pitchFamily="49" charset="-128"/>
                <a:ea typeface="ＭＳ ゴシック" panose="020B0609070205080204" pitchFamily="49" charset="-128"/>
              </a:rPr>
              <a:t>#include &lt;</a:t>
            </a:r>
            <a:r>
              <a:rPr lang="en-US" altLang="ja-JP" sz="1200" dirty="0" err="1">
                <a:latin typeface="ＭＳ ゴシック" panose="020B0609070205080204" pitchFamily="49" charset="-128"/>
                <a:ea typeface="ＭＳ ゴシック" panose="020B0609070205080204" pitchFamily="49" charset="-128"/>
              </a:rPr>
              <a:t>cnoid</a:t>
            </a:r>
            <a:r>
              <a:rPr lang="en-US" altLang="ja-JP" sz="1200" dirty="0">
                <a:latin typeface="ＭＳ ゴシック" panose="020B0609070205080204" pitchFamily="49" charset="-128"/>
                <a:ea typeface="ＭＳ ゴシック" panose="020B0609070205080204" pitchFamily="49" charset="-128"/>
              </a:rPr>
              <a:t>/</a:t>
            </a:r>
            <a:r>
              <a:rPr lang="en-US" altLang="ja-JP" sz="1200" dirty="0" err="1">
                <a:latin typeface="ＭＳ ゴシック" panose="020B0609070205080204" pitchFamily="49" charset="-128"/>
                <a:ea typeface="ＭＳ ゴシック" panose="020B0609070205080204" pitchFamily="49" charset="-128"/>
              </a:rPr>
              <a:t>SimpleController</a:t>
            </a:r>
            <a:r>
              <a:rPr lang="en-US" altLang="ja-JP" sz="1200" dirty="0">
                <a:latin typeface="ＭＳ ゴシック" panose="020B0609070205080204" pitchFamily="49" charset="-128"/>
                <a:ea typeface="ＭＳ ゴシック" panose="020B0609070205080204" pitchFamily="49" charset="-128"/>
              </a:rPr>
              <a:t>&gt;</a:t>
            </a:r>
          </a:p>
          <a:p>
            <a:r>
              <a:rPr lang="en-US" altLang="ja-JP" sz="1200" dirty="0">
                <a:latin typeface="ＭＳ ゴシック" panose="020B0609070205080204" pitchFamily="49" charset="-128"/>
                <a:ea typeface="ＭＳ ゴシック" panose="020B0609070205080204" pitchFamily="49" charset="-128"/>
              </a:rPr>
              <a:t>#include &lt;</a:t>
            </a:r>
            <a:r>
              <a:rPr lang="en-US" altLang="ja-JP" sz="1200" dirty="0" err="1">
                <a:latin typeface="ＭＳ ゴシック" panose="020B0609070205080204" pitchFamily="49" charset="-128"/>
                <a:ea typeface="ＭＳ ゴシック" panose="020B0609070205080204" pitchFamily="49" charset="-128"/>
              </a:rPr>
              <a:t>rclcpp</a:t>
            </a:r>
            <a:r>
              <a:rPr lang="en-US" altLang="ja-JP" sz="1200" dirty="0">
                <a:latin typeface="ＭＳ ゴシック" panose="020B0609070205080204" pitchFamily="49" charset="-128"/>
                <a:ea typeface="ＭＳ ゴシック" panose="020B0609070205080204" pitchFamily="49" charset="-128"/>
              </a:rPr>
              <a:t>/rclcpp.hpp&gt;</a:t>
            </a:r>
          </a:p>
          <a:p>
            <a:r>
              <a:rPr lang="en-US" altLang="ja-JP" sz="1200" dirty="0">
                <a:latin typeface="ＭＳ ゴシック" panose="020B0609070205080204" pitchFamily="49" charset="-128"/>
                <a:ea typeface="ＭＳ ゴシック" panose="020B0609070205080204" pitchFamily="49" charset="-128"/>
              </a:rPr>
              <a:t>#include &lt;</a:t>
            </a:r>
            <a:r>
              <a:rPr lang="en-US" altLang="ja-JP" sz="1200" dirty="0" err="1">
                <a:latin typeface="ＭＳ ゴシック" panose="020B0609070205080204" pitchFamily="49" charset="-128"/>
                <a:ea typeface="ＭＳ ゴシック" panose="020B0609070205080204" pitchFamily="49" charset="-128"/>
              </a:rPr>
              <a:t>geometry_msgs</a:t>
            </a:r>
            <a:r>
              <a:rPr lang="en-US" altLang="ja-JP" sz="1200" dirty="0">
                <a:latin typeface="ＭＳ ゴシック" panose="020B0609070205080204" pitchFamily="49" charset="-128"/>
                <a:ea typeface="ＭＳ ゴシック" panose="020B0609070205080204" pitchFamily="49" charset="-128"/>
              </a:rPr>
              <a:t>/msg</a:t>
            </a:r>
            <a:r>
              <a:rPr lang="en-US" altLang="ja-JP" sz="1200" b="1" dirty="0">
                <a:solidFill>
                  <a:srgbClr val="FF0000"/>
                </a:solidFill>
                <a:latin typeface="ＭＳ ゴシック" panose="020B0609070205080204" pitchFamily="49" charset="-128"/>
                <a:ea typeface="ＭＳ ゴシック" panose="020B0609070205080204" pitchFamily="49" charset="-128"/>
              </a:rPr>
              <a:t>/vector3</a:t>
            </a:r>
            <a:r>
              <a:rPr lang="en-US" altLang="ja-JP" sz="1200" dirty="0">
                <a:latin typeface="ＭＳ ゴシック" panose="020B0609070205080204" pitchFamily="49" charset="-128"/>
                <a:ea typeface="ＭＳ ゴシック" panose="020B0609070205080204" pitchFamily="49" charset="-128"/>
              </a:rPr>
              <a:t>.hpp&gt;</a:t>
            </a:r>
          </a:p>
          <a:p>
            <a:r>
              <a:rPr lang="en-US" altLang="ja-JP" sz="1200" dirty="0">
                <a:latin typeface="ＭＳ ゴシック" panose="020B0609070205080204" pitchFamily="49" charset="-128"/>
                <a:ea typeface="ＭＳ ゴシック" panose="020B0609070205080204" pitchFamily="49" charset="-128"/>
              </a:rPr>
              <a:t>#include &lt;memory&gt;</a:t>
            </a:r>
          </a:p>
          <a:p>
            <a:r>
              <a:rPr lang="en-US" altLang="ja-JP" sz="1200" dirty="0">
                <a:latin typeface="ＭＳ ゴシック" panose="020B0609070205080204" pitchFamily="49" charset="-128"/>
                <a:ea typeface="ＭＳ ゴシック" panose="020B0609070205080204" pitchFamily="49" charset="-128"/>
              </a:rPr>
              <a:t>#include &lt;thread&gt;</a:t>
            </a:r>
          </a:p>
          <a:p>
            <a:r>
              <a:rPr lang="en-US" altLang="ja-JP" sz="1200" dirty="0">
                <a:latin typeface="ＭＳ ゴシック" panose="020B0609070205080204" pitchFamily="49" charset="-128"/>
                <a:ea typeface="ＭＳ ゴシック" panose="020B0609070205080204" pitchFamily="49" charset="-128"/>
              </a:rPr>
              <a:t>#include &lt;mutex&gt;</a:t>
            </a:r>
          </a:p>
          <a:p>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class </a:t>
            </a:r>
            <a:r>
              <a:rPr lang="en-US" altLang="ja-JP" sz="1200" dirty="0" err="1">
                <a:latin typeface="ＭＳ ゴシック" panose="020B0609070205080204" pitchFamily="49" charset="-128"/>
                <a:ea typeface="ＭＳ ゴシック" panose="020B0609070205080204" pitchFamily="49" charset="-128"/>
              </a:rPr>
              <a:t>MobileRobot</a:t>
            </a:r>
            <a:r>
              <a:rPr lang="en-US" altLang="ja-JP" sz="1200" b="1" dirty="0" err="1">
                <a:solidFill>
                  <a:srgbClr val="FF0000"/>
                </a:solidFill>
                <a:latin typeface="ＭＳ ゴシック" panose="020B0609070205080204" pitchFamily="49" charset="-128"/>
                <a:ea typeface="ＭＳ ゴシック" panose="020B0609070205080204" pitchFamily="49" charset="-128"/>
              </a:rPr>
              <a:t>PanTilt</a:t>
            </a:r>
            <a:r>
              <a:rPr lang="en-US" altLang="ja-JP" sz="1200" dirty="0" err="1">
                <a:latin typeface="ＭＳ ゴシック" panose="020B0609070205080204" pitchFamily="49" charset="-128"/>
                <a:ea typeface="ＭＳ ゴシック" panose="020B0609070205080204" pitchFamily="49" charset="-128"/>
              </a:rPr>
              <a:t>Controller</a:t>
            </a:r>
            <a:r>
              <a:rPr lang="en-US" altLang="ja-JP" sz="1200" dirty="0">
                <a:latin typeface="ＭＳ ゴシック" panose="020B0609070205080204" pitchFamily="49" charset="-128"/>
                <a:ea typeface="ＭＳ ゴシック" panose="020B0609070205080204" pitchFamily="49" charset="-128"/>
              </a:rPr>
              <a:t> : public </a:t>
            </a:r>
            <a:r>
              <a:rPr lang="en-US" altLang="ja-JP" sz="1200" dirty="0" err="1">
                <a:latin typeface="ＭＳ ゴシック" panose="020B0609070205080204" pitchFamily="49" charset="-128"/>
                <a:ea typeface="ＭＳ ゴシック" panose="020B0609070205080204" pitchFamily="49" charset="-128"/>
              </a:rPr>
              <a:t>cnoid</a:t>
            </a:r>
            <a:r>
              <a:rPr lang="en-US" altLang="ja-JP" sz="1200" dirty="0">
                <a:latin typeface="ＭＳ ゴシック" panose="020B0609070205080204" pitchFamily="49" charset="-128"/>
                <a:ea typeface="ＭＳ ゴシック" panose="020B0609070205080204" pitchFamily="49" charset="-128"/>
              </a:rPr>
              <a:t>::</a:t>
            </a:r>
            <a:r>
              <a:rPr lang="en-US" altLang="ja-JP" sz="1200" dirty="0" err="1">
                <a:latin typeface="ＭＳ ゴシック" panose="020B0609070205080204" pitchFamily="49" charset="-128"/>
                <a:ea typeface="ＭＳ ゴシック" panose="020B0609070205080204" pitchFamily="49" charset="-128"/>
              </a:rPr>
              <a:t>SimpleController</a:t>
            </a:r>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a:t>
            </a:r>
          </a:p>
          <a:p>
            <a:r>
              <a:rPr lang="en-US" altLang="ja-JP" sz="1200" dirty="0">
                <a:latin typeface="ＭＳ ゴシック" panose="020B0609070205080204" pitchFamily="49" charset="-128"/>
                <a:ea typeface="ＭＳ ゴシック" panose="020B0609070205080204" pitchFamily="49" charset="-128"/>
              </a:rPr>
              <a:t>public:</a:t>
            </a:r>
          </a:p>
          <a:p>
            <a:r>
              <a:rPr lang="en-US" altLang="ja-JP" sz="1200" dirty="0">
                <a:latin typeface="ＭＳ ゴシック" panose="020B0609070205080204" pitchFamily="49" charset="-128"/>
                <a:ea typeface="ＭＳ ゴシック" panose="020B0609070205080204" pitchFamily="49" charset="-128"/>
              </a:rPr>
              <a:t>    virtual bool configure(</a:t>
            </a:r>
            <a:r>
              <a:rPr lang="en-US" altLang="ja-JP" sz="1200" dirty="0" err="1">
                <a:latin typeface="ＭＳ ゴシック" panose="020B0609070205080204" pitchFamily="49" charset="-128"/>
                <a:ea typeface="ＭＳ ゴシック" panose="020B0609070205080204" pitchFamily="49" charset="-128"/>
              </a:rPr>
              <a:t>cnoid</a:t>
            </a:r>
            <a:r>
              <a:rPr lang="en-US" altLang="ja-JP" sz="1200" dirty="0">
                <a:latin typeface="ＭＳ ゴシック" panose="020B0609070205080204" pitchFamily="49" charset="-128"/>
                <a:ea typeface="ＭＳ ゴシック" panose="020B0609070205080204" pitchFamily="49" charset="-128"/>
              </a:rPr>
              <a:t>::</a:t>
            </a:r>
            <a:r>
              <a:rPr lang="en-US" altLang="ja-JP" sz="1200" dirty="0" err="1">
                <a:latin typeface="ＭＳ ゴシック" panose="020B0609070205080204" pitchFamily="49" charset="-128"/>
                <a:ea typeface="ＭＳ ゴシック" panose="020B0609070205080204" pitchFamily="49" charset="-128"/>
              </a:rPr>
              <a:t>SimpleControllerConfig</a:t>
            </a:r>
            <a:r>
              <a:rPr lang="en-US" altLang="ja-JP" sz="1200" dirty="0">
                <a:latin typeface="ＭＳ ゴシック" panose="020B0609070205080204" pitchFamily="49" charset="-128"/>
                <a:ea typeface="ＭＳ ゴシック" panose="020B0609070205080204" pitchFamily="49" charset="-128"/>
              </a:rPr>
              <a:t>* config) override;</a:t>
            </a:r>
          </a:p>
          <a:p>
            <a:r>
              <a:rPr lang="en-US" altLang="ja-JP" sz="1200" dirty="0">
                <a:latin typeface="ＭＳ ゴシック" panose="020B0609070205080204" pitchFamily="49" charset="-128"/>
                <a:ea typeface="ＭＳ ゴシック" panose="020B0609070205080204" pitchFamily="49" charset="-128"/>
              </a:rPr>
              <a:t>    virtual bool initialize(</a:t>
            </a:r>
            <a:r>
              <a:rPr lang="en-US" altLang="ja-JP" sz="1200" dirty="0" err="1">
                <a:latin typeface="ＭＳ ゴシック" panose="020B0609070205080204" pitchFamily="49" charset="-128"/>
                <a:ea typeface="ＭＳ ゴシック" panose="020B0609070205080204" pitchFamily="49" charset="-128"/>
              </a:rPr>
              <a:t>cnoid</a:t>
            </a:r>
            <a:r>
              <a:rPr lang="en-US" altLang="ja-JP" sz="1200" dirty="0">
                <a:latin typeface="ＭＳ ゴシック" panose="020B0609070205080204" pitchFamily="49" charset="-128"/>
                <a:ea typeface="ＭＳ ゴシック" panose="020B0609070205080204" pitchFamily="49" charset="-128"/>
              </a:rPr>
              <a:t>::</a:t>
            </a:r>
            <a:r>
              <a:rPr lang="en-US" altLang="ja-JP" sz="1200" dirty="0" err="1">
                <a:latin typeface="ＭＳ ゴシック" panose="020B0609070205080204" pitchFamily="49" charset="-128"/>
                <a:ea typeface="ＭＳ ゴシック" panose="020B0609070205080204" pitchFamily="49" charset="-128"/>
              </a:rPr>
              <a:t>SimpleControllerIO</a:t>
            </a:r>
            <a:r>
              <a:rPr lang="en-US" altLang="ja-JP" sz="1200" dirty="0">
                <a:latin typeface="ＭＳ ゴシック" panose="020B0609070205080204" pitchFamily="49" charset="-128"/>
                <a:ea typeface="ＭＳ ゴシック" panose="020B0609070205080204" pitchFamily="49" charset="-128"/>
              </a:rPr>
              <a:t>* io) override;</a:t>
            </a:r>
          </a:p>
          <a:p>
            <a:r>
              <a:rPr lang="en-US" altLang="ja-JP" sz="1200" dirty="0">
                <a:latin typeface="ＭＳ ゴシック" panose="020B0609070205080204" pitchFamily="49" charset="-128"/>
                <a:ea typeface="ＭＳ ゴシック" panose="020B0609070205080204" pitchFamily="49" charset="-128"/>
              </a:rPr>
              <a:t>    virtual bool control() override;</a:t>
            </a:r>
          </a:p>
          <a:p>
            <a:r>
              <a:rPr lang="en-US" altLang="ja-JP" sz="1200" dirty="0">
                <a:latin typeface="ＭＳ ゴシック" panose="020B0609070205080204" pitchFamily="49" charset="-128"/>
                <a:ea typeface="ＭＳ ゴシック" panose="020B0609070205080204" pitchFamily="49" charset="-128"/>
              </a:rPr>
              <a:t>    virtual void unconfigure() override;</a:t>
            </a:r>
          </a:p>
          <a:p>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private:</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cnoid</a:t>
            </a:r>
            <a:r>
              <a:rPr lang="en-US" altLang="ja-JP" sz="1200" dirty="0">
                <a:latin typeface="ＭＳ ゴシック" panose="020B0609070205080204" pitchFamily="49" charset="-128"/>
                <a:ea typeface="ＭＳ ゴシック" panose="020B0609070205080204" pitchFamily="49" charset="-128"/>
              </a:rPr>
              <a:t>::Link* </a:t>
            </a:r>
            <a:r>
              <a:rPr lang="en-US" altLang="ja-JP" sz="1200" b="1" dirty="0">
                <a:solidFill>
                  <a:srgbClr val="FF0000"/>
                </a:solidFill>
                <a:latin typeface="ＭＳ ゴシック" panose="020B0609070205080204" pitchFamily="49" charset="-128"/>
                <a:ea typeface="ＭＳ ゴシック" panose="020B0609070205080204" pitchFamily="49" charset="-128"/>
              </a:rPr>
              <a:t>joints</a:t>
            </a:r>
            <a:r>
              <a:rPr lang="en-US" altLang="ja-JP" sz="1200" dirty="0">
                <a:latin typeface="ＭＳ ゴシック" panose="020B0609070205080204" pitchFamily="49" charset="-128"/>
                <a:ea typeface="ＭＳ ゴシック" panose="020B0609070205080204" pitchFamily="49" charset="-128"/>
              </a:rPr>
              <a:t>[2];</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rclcpp</a:t>
            </a:r>
            <a:r>
              <a:rPr lang="en-US" altLang="ja-JP" sz="1200" dirty="0">
                <a:latin typeface="ＭＳ ゴシック" panose="020B0609070205080204" pitchFamily="49" charset="-128"/>
                <a:ea typeface="ＭＳ ゴシック" panose="020B0609070205080204" pitchFamily="49" charset="-128"/>
              </a:rPr>
              <a:t>::Node::</a:t>
            </a:r>
            <a:r>
              <a:rPr lang="en-US" altLang="ja-JP" sz="1200" dirty="0" err="1">
                <a:latin typeface="ＭＳ ゴシック" panose="020B0609070205080204" pitchFamily="49" charset="-128"/>
                <a:ea typeface="ＭＳ ゴシック" panose="020B0609070205080204" pitchFamily="49" charset="-128"/>
              </a:rPr>
              <a:t>SharedPtr</a:t>
            </a:r>
            <a:r>
              <a:rPr lang="en-US" altLang="ja-JP" sz="1200" dirty="0">
                <a:latin typeface="ＭＳ ゴシック" panose="020B0609070205080204" pitchFamily="49" charset="-128"/>
                <a:ea typeface="ＭＳ ゴシック" panose="020B0609070205080204" pitchFamily="49" charset="-128"/>
              </a:rPr>
              <a:t> node;</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rclcpp</a:t>
            </a:r>
            <a:r>
              <a:rPr lang="en-US" altLang="ja-JP" sz="1200" dirty="0">
                <a:latin typeface="ＭＳ ゴシック" panose="020B0609070205080204" pitchFamily="49" charset="-128"/>
                <a:ea typeface="ＭＳ ゴシック" panose="020B0609070205080204" pitchFamily="49" charset="-128"/>
              </a:rPr>
              <a:t>::Subscription&lt;</a:t>
            </a:r>
            <a:r>
              <a:rPr lang="en-US" altLang="ja-JP" sz="1200" dirty="0" err="1">
                <a:latin typeface="ＭＳ ゴシック" panose="020B0609070205080204" pitchFamily="49" charset="-128"/>
                <a:ea typeface="ＭＳ ゴシック" panose="020B0609070205080204" pitchFamily="49" charset="-128"/>
              </a:rPr>
              <a:t>geometry_msgs</a:t>
            </a:r>
            <a:r>
              <a:rPr lang="en-US" altLang="ja-JP" sz="1200" dirty="0">
                <a:latin typeface="ＭＳ ゴシック" panose="020B0609070205080204" pitchFamily="49" charset="-128"/>
                <a:ea typeface="ＭＳ ゴシック" panose="020B0609070205080204" pitchFamily="49" charset="-128"/>
              </a:rPr>
              <a:t>::msg::</a:t>
            </a:r>
            <a:r>
              <a:rPr lang="en-US" altLang="ja-JP" sz="1200" b="1" dirty="0">
                <a:solidFill>
                  <a:srgbClr val="FF0000"/>
                </a:solidFill>
                <a:latin typeface="ＭＳ ゴシック" panose="020B0609070205080204" pitchFamily="49" charset="-128"/>
                <a:ea typeface="ＭＳ ゴシック" panose="020B0609070205080204" pitchFamily="49" charset="-128"/>
              </a:rPr>
              <a:t>Vector3</a:t>
            </a:r>
            <a:r>
              <a:rPr lang="en-US" altLang="ja-JP" sz="1200" dirty="0">
                <a:latin typeface="ＭＳ ゴシック" panose="020B0609070205080204" pitchFamily="49" charset="-128"/>
                <a:ea typeface="ＭＳ ゴシック" panose="020B0609070205080204" pitchFamily="49" charset="-128"/>
              </a:rPr>
              <a:t>&gt;::</a:t>
            </a:r>
            <a:r>
              <a:rPr lang="en-US" altLang="ja-JP" sz="1200" dirty="0" err="1">
                <a:latin typeface="ＭＳ ゴシック" panose="020B0609070205080204" pitchFamily="49" charset="-128"/>
                <a:ea typeface="ＭＳ ゴシック" panose="020B0609070205080204" pitchFamily="49" charset="-128"/>
              </a:rPr>
              <a:t>SharedPtr</a:t>
            </a:r>
            <a:r>
              <a:rPr lang="en-US" altLang="ja-JP" sz="1200" dirty="0">
                <a:latin typeface="ＭＳ ゴシック" panose="020B0609070205080204" pitchFamily="49" charset="-128"/>
                <a:ea typeface="ＭＳ ゴシック" panose="020B0609070205080204" pitchFamily="49" charset="-128"/>
              </a:rPr>
              <a:t> subscription;</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geometry_msgs</a:t>
            </a:r>
            <a:r>
              <a:rPr lang="en-US" altLang="ja-JP" sz="1200" dirty="0">
                <a:latin typeface="ＭＳ ゴシック" panose="020B0609070205080204" pitchFamily="49" charset="-128"/>
                <a:ea typeface="ＭＳ ゴシック" panose="020B0609070205080204" pitchFamily="49" charset="-128"/>
              </a:rPr>
              <a:t>::msg::</a:t>
            </a:r>
            <a:r>
              <a:rPr lang="en-US" altLang="ja-JP" sz="1200" b="1" dirty="0">
                <a:solidFill>
                  <a:srgbClr val="FF0000"/>
                </a:solidFill>
                <a:latin typeface="ＭＳ ゴシック" panose="020B0609070205080204" pitchFamily="49" charset="-128"/>
                <a:ea typeface="ＭＳ ゴシック" panose="020B0609070205080204" pitchFamily="49" charset="-128"/>
              </a:rPr>
              <a:t>Vector3</a:t>
            </a:r>
            <a:r>
              <a:rPr lang="en-US" altLang="ja-JP" sz="1200" dirty="0">
                <a:latin typeface="ＭＳ ゴシック" panose="020B0609070205080204" pitchFamily="49" charset="-128"/>
                <a:ea typeface="ＭＳ ゴシック" panose="020B0609070205080204" pitchFamily="49" charset="-128"/>
              </a:rPr>
              <a:t> command;</a:t>
            </a:r>
          </a:p>
          <a:p>
            <a:r>
              <a:rPr lang="en-US" altLang="ja-JP" sz="1200" dirty="0">
                <a:latin typeface="ＭＳ ゴシック" panose="020B0609070205080204" pitchFamily="49" charset="-128"/>
                <a:ea typeface="ＭＳ ゴシック" panose="020B0609070205080204" pitchFamily="49" charset="-128"/>
              </a:rPr>
              <a:t>    std::</a:t>
            </a:r>
            <a:r>
              <a:rPr lang="en-US" altLang="ja-JP" sz="1200" dirty="0" err="1">
                <a:latin typeface="ＭＳ ゴシック" panose="020B0609070205080204" pitchFamily="49" charset="-128"/>
                <a:ea typeface="ＭＳ ゴシック" panose="020B0609070205080204" pitchFamily="49" charset="-128"/>
              </a:rPr>
              <a:t>unique_ptr</a:t>
            </a:r>
            <a:r>
              <a:rPr lang="en-US" altLang="ja-JP" sz="1200" dirty="0">
                <a:latin typeface="ＭＳ ゴシック" panose="020B0609070205080204" pitchFamily="49" charset="-128"/>
                <a:ea typeface="ＭＳ ゴシック" panose="020B0609070205080204" pitchFamily="49" charset="-128"/>
              </a:rPr>
              <a:t>&lt;</a:t>
            </a:r>
            <a:r>
              <a:rPr lang="en-US" altLang="ja-JP" sz="1200" dirty="0" err="1">
                <a:latin typeface="ＭＳ ゴシック" panose="020B0609070205080204" pitchFamily="49" charset="-128"/>
                <a:ea typeface="ＭＳ ゴシック" panose="020B0609070205080204" pitchFamily="49" charset="-128"/>
              </a:rPr>
              <a:t>rclcpp</a:t>
            </a:r>
            <a:r>
              <a:rPr lang="en-US" altLang="ja-JP" sz="1200" dirty="0">
                <a:latin typeface="ＭＳ ゴシック" panose="020B0609070205080204" pitchFamily="49" charset="-128"/>
                <a:ea typeface="ＭＳ ゴシック" panose="020B0609070205080204" pitchFamily="49" charset="-128"/>
              </a:rPr>
              <a:t>::executors::</a:t>
            </a:r>
            <a:r>
              <a:rPr lang="en-US" altLang="ja-JP" sz="1200" dirty="0" err="1">
                <a:latin typeface="ＭＳ ゴシック" panose="020B0609070205080204" pitchFamily="49" charset="-128"/>
                <a:ea typeface="ＭＳ ゴシック" panose="020B0609070205080204" pitchFamily="49" charset="-128"/>
              </a:rPr>
              <a:t>StaticSingleThreadedExecutor</a:t>
            </a:r>
            <a:r>
              <a:rPr lang="en-US" altLang="ja-JP" sz="1200" dirty="0">
                <a:latin typeface="ＭＳ ゴシック" panose="020B0609070205080204" pitchFamily="49" charset="-128"/>
                <a:ea typeface="ＭＳ ゴシック" panose="020B0609070205080204" pitchFamily="49" charset="-128"/>
              </a:rPr>
              <a:t>&gt; executor;</a:t>
            </a:r>
          </a:p>
          <a:p>
            <a:r>
              <a:rPr lang="en-US" altLang="ja-JP" sz="1200" dirty="0">
                <a:latin typeface="ＭＳ ゴシック" panose="020B0609070205080204" pitchFamily="49" charset="-128"/>
                <a:ea typeface="ＭＳ ゴシック" panose="020B0609070205080204" pitchFamily="49" charset="-128"/>
              </a:rPr>
              <a:t>    std::thread </a:t>
            </a:r>
            <a:r>
              <a:rPr lang="en-US" altLang="ja-JP" sz="1200" dirty="0" err="1">
                <a:latin typeface="ＭＳ ゴシック" panose="020B0609070205080204" pitchFamily="49" charset="-128"/>
                <a:ea typeface="ＭＳ ゴシック" panose="020B0609070205080204" pitchFamily="49" charset="-128"/>
              </a:rPr>
              <a:t>executorThread</a:t>
            </a:r>
            <a:r>
              <a:rPr lang="en-US" altLang="ja-JP" sz="1200" dirty="0">
                <a:latin typeface="ＭＳ ゴシック" panose="020B0609070205080204" pitchFamily="49" charset="-128"/>
                <a:ea typeface="ＭＳ ゴシック" panose="020B0609070205080204" pitchFamily="49" charset="-128"/>
              </a:rPr>
              <a:t>;</a:t>
            </a:r>
          </a:p>
          <a:p>
            <a:r>
              <a:rPr lang="en-US" altLang="ja-JP" sz="1200" dirty="0">
                <a:latin typeface="ＭＳ ゴシック" panose="020B0609070205080204" pitchFamily="49" charset="-128"/>
                <a:ea typeface="ＭＳ ゴシック" panose="020B0609070205080204" pitchFamily="49" charset="-128"/>
              </a:rPr>
              <a:t>    std::mutex </a:t>
            </a:r>
            <a:r>
              <a:rPr lang="en-US" altLang="ja-JP" sz="1200" dirty="0" err="1">
                <a:latin typeface="ＭＳ ゴシック" panose="020B0609070205080204" pitchFamily="49" charset="-128"/>
                <a:ea typeface="ＭＳ ゴシック" panose="020B0609070205080204" pitchFamily="49" charset="-128"/>
              </a:rPr>
              <a:t>commandMutex</a:t>
            </a:r>
            <a:r>
              <a:rPr lang="en-US" altLang="ja-JP" sz="1200" dirty="0">
                <a:latin typeface="ＭＳ ゴシック" panose="020B0609070205080204" pitchFamily="49" charset="-128"/>
                <a:ea typeface="ＭＳ ゴシック" panose="020B0609070205080204" pitchFamily="49" charset="-128"/>
              </a:rPr>
              <a:t>;</a:t>
            </a:r>
          </a:p>
          <a:p>
            <a:r>
              <a:rPr lang="en-US" altLang="ja-JP" sz="1200" dirty="0">
                <a:latin typeface="ＭＳ ゴシック" panose="020B0609070205080204" pitchFamily="49" charset="-128"/>
                <a:ea typeface="ＭＳ ゴシック" panose="020B0609070205080204" pitchFamily="49" charset="-128"/>
              </a:rPr>
              <a:t>};</a:t>
            </a:r>
          </a:p>
          <a:p>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CNOID_IMPLEMENT_SIMPLE_CONTROLLER_FACTORY(</a:t>
            </a:r>
            <a:r>
              <a:rPr lang="en-US" altLang="ja-JP" sz="1200" dirty="0" err="1">
                <a:latin typeface="ＭＳ ゴシック" panose="020B0609070205080204" pitchFamily="49" charset="-128"/>
                <a:ea typeface="ＭＳ ゴシック" panose="020B0609070205080204" pitchFamily="49" charset="-128"/>
              </a:rPr>
              <a:t>MobileRobot</a:t>
            </a:r>
            <a:r>
              <a:rPr lang="en-US" altLang="ja-JP" sz="1200" b="1" dirty="0" err="1">
                <a:solidFill>
                  <a:srgbClr val="FF0000"/>
                </a:solidFill>
                <a:latin typeface="ＭＳ ゴシック" panose="020B0609070205080204" pitchFamily="49" charset="-128"/>
                <a:ea typeface="ＭＳ ゴシック" panose="020B0609070205080204" pitchFamily="49" charset="-128"/>
              </a:rPr>
              <a:t>PanTilt</a:t>
            </a:r>
            <a:r>
              <a:rPr lang="en-US" altLang="ja-JP" sz="1200" dirty="0" err="1">
                <a:latin typeface="ＭＳ ゴシック" panose="020B0609070205080204" pitchFamily="49" charset="-128"/>
                <a:ea typeface="ＭＳ ゴシック" panose="020B0609070205080204" pitchFamily="49" charset="-128"/>
              </a:rPr>
              <a:t>Controller</a:t>
            </a:r>
            <a:r>
              <a:rPr lang="en-US" altLang="ja-JP" sz="1200" dirty="0">
                <a:latin typeface="ＭＳ ゴシック" panose="020B0609070205080204" pitchFamily="49" charset="-128"/>
                <a:ea typeface="ＭＳ ゴシック" panose="020B0609070205080204" pitchFamily="49" charset="-128"/>
              </a:rPr>
              <a:t>)</a:t>
            </a:r>
          </a:p>
          <a:p>
            <a:endParaRPr lang="en-US" altLang="ja-JP" sz="1200" dirty="0">
              <a:latin typeface="ＭＳ ゴシック" panose="020B0609070205080204" pitchFamily="49" charset="-128"/>
              <a:ea typeface="ＭＳ ゴシック" panose="020B0609070205080204" pitchFamily="49" charset="-128"/>
            </a:endParaRP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a:xfrm>
            <a:off x="628650" y="228845"/>
            <a:ext cx="7886700" cy="729516"/>
          </a:xfrm>
        </p:spPr>
        <p:txBody>
          <a:bodyPr>
            <a:normAutofit/>
          </a:bodyPr>
          <a:lstStyle/>
          <a:p>
            <a:r>
              <a:rPr lang="en-US" altLang="ja-JP" sz="3200" dirty="0"/>
              <a:t>MobileRobotPanTiltController.cpp</a:t>
            </a:r>
            <a:r>
              <a:rPr lang="ja-JP" altLang="en-US" sz="3200" dirty="0"/>
              <a:t> </a:t>
            </a:r>
            <a:r>
              <a:rPr lang="en-US" altLang="ja-JP" sz="3200" dirty="0"/>
              <a:t>(1/5)</a:t>
            </a:r>
            <a:endParaRPr lang="ja-JP" altLang="en-US" sz="3200" dirty="0"/>
          </a:p>
        </p:txBody>
      </p:sp>
      <p:sp>
        <p:nvSpPr>
          <p:cNvPr id="2" name="テキスト ボックス 1">
            <a:extLst>
              <a:ext uri="{FF2B5EF4-FFF2-40B4-BE49-F238E27FC236}">
                <a16:creationId xmlns:a16="http://schemas.microsoft.com/office/drawing/2014/main" id="{F85ED4C9-3048-DFD9-D333-D6037607CA3A}"/>
              </a:ext>
            </a:extLst>
          </p:cNvPr>
          <p:cNvSpPr txBox="1"/>
          <p:nvPr/>
        </p:nvSpPr>
        <p:spPr>
          <a:xfrm>
            <a:off x="862884" y="6332483"/>
            <a:ext cx="5814412" cy="338554"/>
          </a:xfrm>
          <a:prstGeom prst="rect">
            <a:avLst/>
          </a:prstGeom>
          <a:noFill/>
        </p:spPr>
        <p:txBody>
          <a:bodyPr wrap="none" rtlCol="0">
            <a:spAutoFit/>
          </a:bodyPr>
          <a:lstStyle/>
          <a:p>
            <a:r>
              <a:rPr lang="en-US" altLang="ja-JP" sz="1600" b="1" dirty="0">
                <a:solidFill>
                  <a:srgbClr val="FF0000"/>
                </a:solidFill>
              </a:rPr>
              <a:t>※ </a:t>
            </a:r>
            <a:r>
              <a:rPr lang="ja-JP" altLang="en-US" sz="1600" b="1" dirty="0">
                <a:solidFill>
                  <a:srgbClr val="FF0000"/>
                </a:solidFill>
              </a:rPr>
              <a:t>赤字は</a:t>
            </a:r>
            <a:r>
              <a:rPr lang="en-US" altLang="ja-JP" sz="1600" b="1" dirty="0">
                <a:solidFill>
                  <a:srgbClr val="FF0000"/>
                </a:solidFill>
              </a:rPr>
              <a:t>MobileRobotDriveControllerEx.cpp </a:t>
            </a:r>
            <a:r>
              <a:rPr lang="ja-JP" altLang="en-US" sz="1600" b="1" dirty="0">
                <a:solidFill>
                  <a:srgbClr val="FF0000"/>
                </a:solidFill>
              </a:rPr>
              <a:t>と異なる部分</a:t>
            </a:r>
            <a:endParaRPr kumimoji="1" lang="ja-JP" altLang="en-US" sz="1600" b="1" dirty="0">
              <a:solidFill>
                <a:srgbClr val="FF0000"/>
              </a:solidFill>
            </a:endParaRPr>
          </a:p>
        </p:txBody>
      </p:sp>
    </p:spTree>
    <p:extLst>
      <p:ext uri="{BB962C8B-B14F-4D97-AF65-F5344CB8AC3E}">
        <p14:creationId xmlns:p14="http://schemas.microsoft.com/office/powerpoint/2010/main" val="24644993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38553" y="1176100"/>
            <a:ext cx="7986884" cy="3860061"/>
          </a:xfrm>
          <a:prstGeom prst="rect">
            <a:avLst/>
          </a:prstGeom>
          <a:noFill/>
          <a:ln>
            <a:solidFill>
              <a:schemeClr val="tx1"/>
            </a:solidFill>
          </a:ln>
        </p:spPr>
        <p:txBody>
          <a:bodyPr wrap="square" rtlCol="0">
            <a:noAutofit/>
          </a:bodyPr>
          <a:lstStyle/>
          <a:p>
            <a:r>
              <a:rPr lang="en-US" altLang="ja-JP" sz="1400" dirty="0">
                <a:latin typeface="ＭＳ ゴシック" panose="020B0609070205080204" pitchFamily="49" charset="-128"/>
                <a:ea typeface="ＭＳ ゴシック" panose="020B0609070205080204" pitchFamily="49" charset="-128"/>
              </a:rPr>
              <a:t>bool </a:t>
            </a:r>
            <a:r>
              <a:rPr lang="en-US" altLang="ja-JP" sz="1400" dirty="0" err="1">
                <a:latin typeface="ＭＳ ゴシック" panose="020B0609070205080204" pitchFamily="49" charset="-128"/>
                <a:ea typeface="ＭＳ ゴシック" panose="020B0609070205080204" pitchFamily="49" charset="-128"/>
              </a:rPr>
              <a:t>MobileRobot</a:t>
            </a:r>
            <a:r>
              <a:rPr lang="en-US" altLang="ja-JP" sz="1400" b="1" dirty="0" err="1">
                <a:solidFill>
                  <a:srgbClr val="FF0000"/>
                </a:solidFill>
                <a:latin typeface="ＭＳ ゴシック" panose="020B0609070205080204" pitchFamily="49" charset="-128"/>
                <a:ea typeface="ＭＳ ゴシック" panose="020B0609070205080204" pitchFamily="49" charset="-128"/>
              </a:rPr>
              <a:t>PanTilt</a:t>
            </a:r>
            <a:r>
              <a:rPr lang="en-US" altLang="ja-JP" sz="1400" dirty="0" err="1">
                <a:latin typeface="ＭＳ ゴシック" panose="020B0609070205080204" pitchFamily="49" charset="-128"/>
                <a:ea typeface="ＭＳ ゴシック" panose="020B0609070205080204" pitchFamily="49" charset="-128"/>
              </a:rPr>
              <a:t>Controller</a:t>
            </a:r>
            <a:r>
              <a:rPr lang="en-US" altLang="ja-JP" sz="1400" dirty="0">
                <a:latin typeface="ＭＳ ゴシック" panose="020B0609070205080204" pitchFamily="49" charset="-128"/>
                <a:ea typeface="ＭＳ ゴシック" panose="020B0609070205080204" pitchFamily="49" charset="-128"/>
              </a:rPr>
              <a:t>::configure(</a:t>
            </a:r>
            <a:r>
              <a:rPr lang="en-US" altLang="ja-JP" sz="1400" dirty="0" err="1">
                <a:latin typeface="ＭＳ ゴシック" panose="020B0609070205080204" pitchFamily="49" charset="-128"/>
                <a:ea typeface="ＭＳ ゴシック" panose="020B0609070205080204" pitchFamily="49" charset="-128"/>
              </a:rPr>
              <a:t>cnoid</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SimpleControllerConfig</a:t>
            </a:r>
            <a:r>
              <a:rPr lang="en-US" altLang="ja-JP" sz="1400" dirty="0">
                <a:latin typeface="ＭＳ ゴシック" panose="020B0609070205080204" pitchFamily="49" charset="-128"/>
                <a:ea typeface="ＭＳ ゴシック" panose="020B0609070205080204" pitchFamily="49" charset="-128"/>
              </a:rPr>
              <a:t>* config)</a:t>
            </a:r>
          </a:p>
          <a:p>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node = std::</a:t>
            </a:r>
            <a:r>
              <a:rPr lang="en-US" altLang="ja-JP" sz="1400" dirty="0" err="1">
                <a:latin typeface="ＭＳ ゴシック" panose="020B0609070205080204" pitchFamily="49" charset="-128"/>
                <a:ea typeface="ＭＳ ゴシック" panose="020B0609070205080204" pitchFamily="49" charset="-128"/>
              </a:rPr>
              <a:t>make_shared</a:t>
            </a:r>
            <a:r>
              <a:rPr lang="en-US" altLang="ja-JP" sz="1400" dirty="0">
                <a:latin typeface="ＭＳ ゴシック" panose="020B0609070205080204" pitchFamily="49" charset="-128"/>
                <a:ea typeface="ＭＳ ゴシック" panose="020B0609070205080204" pitchFamily="49" charset="-128"/>
              </a:rPr>
              <a:t>&lt;</a:t>
            </a:r>
            <a:r>
              <a:rPr lang="en-US" altLang="ja-JP" sz="1400" dirty="0" err="1">
                <a:latin typeface="ＭＳ ゴシック" panose="020B0609070205080204" pitchFamily="49" charset="-128"/>
                <a:ea typeface="ＭＳ ゴシック" panose="020B0609070205080204" pitchFamily="49" charset="-128"/>
              </a:rPr>
              <a:t>rclcpp</a:t>
            </a:r>
            <a:r>
              <a:rPr lang="en-US" altLang="ja-JP" sz="1400" dirty="0">
                <a:latin typeface="ＭＳ ゴシック" panose="020B0609070205080204" pitchFamily="49" charset="-128"/>
                <a:ea typeface="ＭＳ ゴシック" panose="020B0609070205080204" pitchFamily="49" charset="-128"/>
              </a:rPr>
              <a:t>::Node&gt;(config-&gt;</a:t>
            </a:r>
            <a:r>
              <a:rPr lang="en-US" altLang="ja-JP" sz="1400" dirty="0" err="1">
                <a:latin typeface="ＭＳ ゴシック" panose="020B0609070205080204" pitchFamily="49" charset="-128"/>
                <a:ea typeface="ＭＳ ゴシック" panose="020B0609070205080204" pitchFamily="49" charset="-128"/>
              </a:rPr>
              <a:t>controllerName</a:t>
            </a:r>
            <a:r>
              <a:rPr lang="en-US" altLang="ja-JP" sz="1400" dirty="0">
                <a:latin typeface="ＭＳ ゴシック" panose="020B0609070205080204" pitchFamily="49" charset="-128"/>
                <a:ea typeface="ＭＳ ゴシック" panose="020B0609070205080204" pitchFamily="49" charset="-128"/>
              </a:rPr>
              <a:t>());</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subscription = node-&gt;</a:t>
            </a:r>
            <a:r>
              <a:rPr lang="en-US" altLang="ja-JP" sz="1400" dirty="0" err="1">
                <a:latin typeface="ＭＳ ゴシック" panose="020B0609070205080204" pitchFamily="49" charset="-128"/>
                <a:ea typeface="ＭＳ ゴシック" panose="020B0609070205080204" pitchFamily="49" charset="-128"/>
              </a:rPr>
              <a:t>create_subscription</a:t>
            </a:r>
            <a:r>
              <a:rPr lang="en-US" altLang="ja-JP" sz="1400" dirty="0">
                <a:latin typeface="ＭＳ ゴシック" panose="020B0609070205080204" pitchFamily="49" charset="-128"/>
                <a:ea typeface="ＭＳ ゴシック" panose="020B0609070205080204" pitchFamily="49" charset="-128"/>
              </a:rPr>
              <a:t>&lt;</a:t>
            </a:r>
            <a:r>
              <a:rPr lang="en-US" altLang="ja-JP" sz="1400" dirty="0" err="1">
                <a:latin typeface="ＭＳ ゴシック" panose="020B0609070205080204" pitchFamily="49" charset="-128"/>
                <a:ea typeface="ＭＳ ゴシック" panose="020B0609070205080204" pitchFamily="49" charset="-128"/>
              </a:rPr>
              <a:t>geometry_msgs</a:t>
            </a:r>
            <a:r>
              <a:rPr lang="en-US" altLang="ja-JP" sz="1400" dirty="0">
                <a:latin typeface="ＭＳ ゴシック" panose="020B0609070205080204" pitchFamily="49" charset="-128"/>
                <a:ea typeface="ＭＳ ゴシック" panose="020B0609070205080204" pitchFamily="49" charset="-128"/>
              </a:rPr>
              <a:t>::msg::</a:t>
            </a:r>
            <a:r>
              <a:rPr lang="en-US" altLang="ja-JP" sz="1400" b="1" dirty="0">
                <a:solidFill>
                  <a:srgbClr val="FF0000"/>
                </a:solidFill>
                <a:latin typeface="ＭＳ ゴシック" panose="020B0609070205080204" pitchFamily="49" charset="-128"/>
                <a:ea typeface="ＭＳ ゴシック" panose="020B0609070205080204" pitchFamily="49" charset="-128"/>
              </a:rPr>
              <a:t>Vector3</a:t>
            </a:r>
            <a:r>
              <a:rPr lang="en-US" altLang="ja-JP" sz="1400" dirty="0">
                <a:latin typeface="ＭＳ ゴシック" panose="020B0609070205080204" pitchFamily="49" charset="-128"/>
                <a:ea typeface="ＭＳ ゴシック" panose="020B0609070205080204" pitchFamily="49" charset="-128"/>
              </a:rPr>
              <a:t>&gt;(</a:t>
            </a:r>
          </a:p>
          <a:p>
            <a:r>
              <a:rPr lang="en-US" altLang="ja-JP" sz="1400" dirty="0">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cmd_joint_vel</a:t>
            </a:r>
            <a:r>
              <a:rPr lang="en-US" altLang="ja-JP" sz="1400" dirty="0">
                <a:latin typeface="ＭＳ ゴシック" panose="020B0609070205080204" pitchFamily="49" charset="-128"/>
                <a:ea typeface="ＭＳ ゴシック" panose="020B0609070205080204" pitchFamily="49" charset="-128"/>
              </a:rPr>
              <a:t>", 1,</a:t>
            </a:r>
          </a:p>
          <a:p>
            <a:r>
              <a:rPr lang="en-US" altLang="ja-JP" sz="1400" dirty="0">
                <a:latin typeface="ＭＳ ゴシック" panose="020B0609070205080204" pitchFamily="49" charset="-128"/>
                <a:ea typeface="ＭＳ ゴシック" panose="020B0609070205080204" pitchFamily="49" charset="-128"/>
              </a:rPr>
              <a:t>        [this](const </a:t>
            </a:r>
            <a:r>
              <a:rPr lang="en-US" altLang="ja-JP" sz="1400" dirty="0" err="1">
                <a:latin typeface="ＭＳ ゴシック" panose="020B0609070205080204" pitchFamily="49" charset="-128"/>
                <a:ea typeface="ＭＳ ゴシック" panose="020B0609070205080204" pitchFamily="49" charset="-128"/>
              </a:rPr>
              <a:t>geometry_msgs</a:t>
            </a:r>
            <a:r>
              <a:rPr lang="en-US" altLang="ja-JP" sz="1400" dirty="0">
                <a:latin typeface="ＭＳ ゴシック" panose="020B0609070205080204" pitchFamily="49" charset="-128"/>
                <a:ea typeface="ＭＳ ゴシック" panose="020B0609070205080204" pitchFamily="49" charset="-128"/>
              </a:rPr>
              <a:t>::msg::</a:t>
            </a:r>
            <a:r>
              <a:rPr lang="en-US" altLang="ja-JP" sz="1400" b="1" dirty="0">
                <a:solidFill>
                  <a:srgbClr val="FF0000"/>
                </a:solidFill>
                <a:latin typeface="ＭＳ ゴシック" panose="020B0609070205080204" pitchFamily="49" charset="-128"/>
                <a:ea typeface="ＭＳ ゴシック" panose="020B0609070205080204" pitchFamily="49" charset="-128"/>
              </a:rPr>
              <a:t>Vector3</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SharedPtr</a:t>
            </a:r>
            <a:r>
              <a:rPr lang="en-US" altLang="ja-JP" sz="1400" dirty="0">
                <a:latin typeface="ＭＳ ゴシック" panose="020B0609070205080204" pitchFamily="49" charset="-128"/>
                <a:ea typeface="ＭＳ ゴシック" panose="020B0609070205080204" pitchFamily="49" charset="-128"/>
              </a:rPr>
              <a:t> msg){</a:t>
            </a:r>
          </a:p>
          <a:p>
            <a:r>
              <a:rPr lang="en-US" altLang="ja-JP" sz="1400" dirty="0">
                <a:latin typeface="ＭＳ ゴシック" panose="020B0609070205080204" pitchFamily="49" charset="-128"/>
                <a:ea typeface="ＭＳ ゴシック" panose="020B0609070205080204" pitchFamily="49" charset="-128"/>
              </a:rPr>
              <a:t>            std::</a:t>
            </a:r>
            <a:r>
              <a:rPr lang="en-US" altLang="ja-JP" sz="1400" dirty="0" err="1">
                <a:latin typeface="ＭＳ ゴシック" panose="020B0609070205080204" pitchFamily="49" charset="-128"/>
                <a:ea typeface="ＭＳ ゴシック" panose="020B0609070205080204" pitchFamily="49" charset="-128"/>
              </a:rPr>
              <a:t>lock_guard</a:t>
            </a:r>
            <a:r>
              <a:rPr lang="en-US" altLang="ja-JP" sz="1400" dirty="0">
                <a:latin typeface="ＭＳ ゴシック" panose="020B0609070205080204" pitchFamily="49" charset="-128"/>
                <a:ea typeface="ＭＳ ゴシック" panose="020B0609070205080204" pitchFamily="49" charset="-128"/>
              </a:rPr>
              <a:t>&lt;std::mutex&gt; lock(</a:t>
            </a:r>
            <a:r>
              <a:rPr lang="en-US" altLang="ja-JP" sz="1400" dirty="0" err="1">
                <a:latin typeface="ＭＳ ゴシック" panose="020B0609070205080204" pitchFamily="49" charset="-128"/>
                <a:ea typeface="ＭＳ ゴシック" panose="020B0609070205080204" pitchFamily="49" charset="-128"/>
              </a:rPr>
              <a:t>commandMutex</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command = *msg;</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executor = std::</a:t>
            </a:r>
            <a:r>
              <a:rPr lang="en-US" altLang="ja-JP" sz="1400" dirty="0" err="1">
                <a:latin typeface="ＭＳ ゴシック" panose="020B0609070205080204" pitchFamily="49" charset="-128"/>
                <a:ea typeface="ＭＳ ゴシック" panose="020B0609070205080204" pitchFamily="49" charset="-128"/>
              </a:rPr>
              <a:t>make_unique</a:t>
            </a:r>
            <a:r>
              <a:rPr lang="en-US" altLang="ja-JP" sz="1400" dirty="0">
                <a:latin typeface="ＭＳ ゴシック" panose="020B0609070205080204" pitchFamily="49" charset="-128"/>
                <a:ea typeface="ＭＳ ゴシック" panose="020B0609070205080204" pitchFamily="49" charset="-128"/>
              </a:rPr>
              <a:t>&lt;</a:t>
            </a:r>
            <a:r>
              <a:rPr lang="en-US" altLang="ja-JP" sz="1400" dirty="0" err="1">
                <a:latin typeface="ＭＳ ゴシック" panose="020B0609070205080204" pitchFamily="49" charset="-128"/>
                <a:ea typeface="ＭＳ ゴシック" panose="020B0609070205080204" pitchFamily="49" charset="-128"/>
              </a:rPr>
              <a:t>rclcpp</a:t>
            </a:r>
            <a:r>
              <a:rPr lang="en-US" altLang="ja-JP" sz="1400" dirty="0">
                <a:latin typeface="ＭＳ ゴシック" panose="020B0609070205080204" pitchFamily="49" charset="-128"/>
                <a:ea typeface="ＭＳ ゴシック" panose="020B0609070205080204" pitchFamily="49" charset="-128"/>
              </a:rPr>
              <a:t>::executors::</a:t>
            </a:r>
            <a:r>
              <a:rPr lang="en-US" altLang="ja-JP" sz="1400" dirty="0" err="1">
                <a:latin typeface="ＭＳ ゴシック" panose="020B0609070205080204" pitchFamily="49" charset="-128"/>
                <a:ea typeface="ＭＳ ゴシック" panose="020B0609070205080204" pitchFamily="49" charset="-128"/>
              </a:rPr>
              <a:t>StaticSingleThreadedExecutor</a:t>
            </a:r>
            <a:r>
              <a:rPr lang="en-US" altLang="ja-JP" sz="1400" dirty="0">
                <a:latin typeface="ＭＳ ゴシック" panose="020B0609070205080204" pitchFamily="49" charset="-128"/>
                <a:ea typeface="ＭＳ ゴシック" panose="020B0609070205080204" pitchFamily="49" charset="-128"/>
              </a:rPr>
              <a:t>&gt;();</a:t>
            </a:r>
          </a:p>
          <a:p>
            <a:r>
              <a:rPr lang="en-US" altLang="ja-JP" sz="1400" dirty="0">
                <a:latin typeface="ＭＳ ゴシック" panose="020B0609070205080204" pitchFamily="49" charset="-128"/>
                <a:ea typeface="ＭＳ ゴシック" panose="020B0609070205080204" pitchFamily="49" charset="-128"/>
              </a:rPr>
              <a:t>    executor-&gt;</a:t>
            </a:r>
            <a:r>
              <a:rPr lang="en-US" altLang="ja-JP" sz="1400" dirty="0" err="1">
                <a:latin typeface="ＭＳ ゴシック" panose="020B0609070205080204" pitchFamily="49" charset="-128"/>
                <a:ea typeface="ＭＳ ゴシック" panose="020B0609070205080204" pitchFamily="49" charset="-128"/>
              </a:rPr>
              <a:t>add_node</a:t>
            </a:r>
            <a:r>
              <a:rPr lang="en-US" altLang="ja-JP" sz="1400" dirty="0">
                <a:latin typeface="ＭＳ ゴシック" panose="020B0609070205080204" pitchFamily="49" charset="-128"/>
                <a:ea typeface="ＭＳ ゴシック" panose="020B0609070205080204" pitchFamily="49" charset="-128"/>
              </a:rPr>
              <a:t>(node);</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executorThread</a:t>
            </a:r>
            <a:r>
              <a:rPr lang="en-US" altLang="ja-JP" sz="1400" dirty="0">
                <a:latin typeface="ＭＳ ゴシック" panose="020B0609070205080204" pitchFamily="49" charset="-128"/>
                <a:ea typeface="ＭＳ ゴシック" panose="020B0609070205080204" pitchFamily="49" charset="-128"/>
              </a:rPr>
              <a:t> = std::thread([this](){ executor-&gt;spin(); });</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return true;</a:t>
            </a:r>
          </a:p>
          <a:p>
            <a:r>
              <a:rPr lang="en-US" altLang="ja-JP" sz="1400" dirty="0">
                <a:latin typeface="ＭＳ ゴシック" panose="020B0609070205080204" pitchFamily="49" charset="-128"/>
                <a:ea typeface="ＭＳ ゴシック" panose="020B0609070205080204" pitchFamily="49" charset="-128"/>
              </a:rPr>
              <a:t>}</a:t>
            </a:r>
          </a:p>
          <a:p>
            <a:endParaRPr lang="en-US" altLang="ja-JP" sz="1400" dirty="0">
              <a:latin typeface="ＭＳ ゴシック" panose="020B0609070205080204" pitchFamily="49" charset="-128"/>
              <a:ea typeface="ＭＳ ゴシック" panose="020B0609070205080204" pitchFamily="49" charset="-128"/>
            </a:endParaRP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a:xfrm>
            <a:off x="628650" y="228845"/>
            <a:ext cx="7886700" cy="729516"/>
          </a:xfrm>
        </p:spPr>
        <p:txBody>
          <a:bodyPr>
            <a:normAutofit/>
          </a:bodyPr>
          <a:lstStyle/>
          <a:p>
            <a:r>
              <a:rPr lang="en-US" altLang="ja-JP" sz="3200" dirty="0"/>
              <a:t>MobileRobotPanTiltController.cpp</a:t>
            </a:r>
            <a:r>
              <a:rPr lang="ja-JP" altLang="en-US" sz="3200" dirty="0"/>
              <a:t> </a:t>
            </a:r>
            <a:r>
              <a:rPr lang="en-US" altLang="ja-JP" sz="3200" dirty="0"/>
              <a:t>(2/5)</a:t>
            </a:r>
            <a:endParaRPr lang="ja-JP" altLang="en-US" sz="3200" dirty="0"/>
          </a:p>
        </p:txBody>
      </p:sp>
    </p:spTree>
    <p:extLst>
      <p:ext uri="{BB962C8B-B14F-4D97-AF65-F5344CB8AC3E}">
        <p14:creationId xmlns:p14="http://schemas.microsoft.com/office/powerpoint/2010/main" val="269774951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38553" y="1176101"/>
            <a:ext cx="7986884" cy="3103477"/>
          </a:xfrm>
          <a:prstGeom prst="rect">
            <a:avLst/>
          </a:prstGeom>
          <a:noFill/>
          <a:ln>
            <a:solidFill>
              <a:schemeClr val="tx1"/>
            </a:solidFill>
          </a:ln>
        </p:spPr>
        <p:txBody>
          <a:bodyPr wrap="square" rtlCol="0">
            <a:noAutofit/>
          </a:bodyPr>
          <a:lstStyle/>
          <a:p>
            <a:r>
              <a:rPr lang="en-US" altLang="ja-JP" sz="1400" dirty="0">
                <a:latin typeface="ＭＳ ゴシック" panose="020B0609070205080204" pitchFamily="49" charset="-128"/>
                <a:ea typeface="ＭＳ ゴシック" panose="020B0609070205080204" pitchFamily="49" charset="-128"/>
              </a:rPr>
              <a:t>bool </a:t>
            </a:r>
            <a:r>
              <a:rPr lang="en-US" altLang="ja-JP" sz="1400" dirty="0" err="1">
                <a:latin typeface="ＭＳ ゴシック" panose="020B0609070205080204" pitchFamily="49" charset="-128"/>
                <a:ea typeface="ＭＳ ゴシック" panose="020B0609070205080204" pitchFamily="49" charset="-128"/>
              </a:rPr>
              <a:t>MobileRobot</a:t>
            </a:r>
            <a:r>
              <a:rPr lang="en-US" altLang="ja-JP" sz="1400" b="1" dirty="0" err="1">
                <a:solidFill>
                  <a:srgbClr val="FF0000"/>
                </a:solidFill>
                <a:latin typeface="ＭＳ ゴシック" panose="020B0609070205080204" pitchFamily="49" charset="-128"/>
                <a:ea typeface="ＭＳ ゴシック" panose="020B0609070205080204" pitchFamily="49" charset="-128"/>
              </a:rPr>
              <a:t>PanTilt</a:t>
            </a:r>
            <a:r>
              <a:rPr lang="en-US" altLang="ja-JP" sz="1400" dirty="0" err="1">
                <a:latin typeface="ＭＳ ゴシック" panose="020B0609070205080204" pitchFamily="49" charset="-128"/>
                <a:ea typeface="ＭＳ ゴシック" panose="020B0609070205080204" pitchFamily="49" charset="-128"/>
              </a:rPr>
              <a:t>Controller</a:t>
            </a:r>
            <a:r>
              <a:rPr lang="en-US" altLang="ja-JP" sz="1400" dirty="0">
                <a:latin typeface="ＭＳ ゴシック" panose="020B0609070205080204" pitchFamily="49" charset="-128"/>
                <a:ea typeface="ＭＳ ゴシック" panose="020B0609070205080204" pitchFamily="49" charset="-128"/>
              </a:rPr>
              <a:t>::initialize(</a:t>
            </a:r>
            <a:r>
              <a:rPr lang="en-US" altLang="ja-JP" sz="1400" dirty="0" err="1">
                <a:latin typeface="ＭＳ ゴシック" panose="020B0609070205080204" pitchFamily="49" charset="-128"/>
                <a:ea typeface="ＭＳ ゴシック" panose="020B0609070205080204" pitchFamily="49" charset="-128"/>
              </a:rPr>
              <a:t>cnoid</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SimpleControllerIO</a:t>
            </a:r>
            <a:r>
              <a:rPr lang="en-US" altLang="ja-JP" sz="1400" dirty="0">
                <a:latin typeface="ＭＳ ゴシック" panose="020B0609070205080204" pitchFamily="49" charset="-128"/>
                <a:ea typeface="ＭＳ ゴシック" panose="020B0609070205080204" pitchFamily="49" charset="-128"/>
              </a:rPr>
              <a:t>* io)</a:t>
            </a:r>
          </a:p>
          <a:p>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auto body = io-&gt;body();</a:t>
            </a:r>
          </a:p>
          <a:p>
            <a:r>
              <a:rPr lang="en-US" altLang="ja-JP" sz="1400" dirty="0">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joints</a:t>
            </a:r>
            <a:r>
              <a:rPr lang="en-US" altLang="ja-JP" sz="1400" dirty="0">
                <a:latin typeface="ＭＳ ゴシック" panose="020B0609070205080204" pitchFamily="49" charset="-128"/>
                <a:ea typeface="ＭＳ ゴシック" panose="020B0609070205080204" pitchFamily="49" charset="-128"/>
              </a:rPr>
              <a:t>[0] = body-&gt;joint("</a:t>
            </a:r>
            <a:r>
              <a:rPr lang="en-US" altLang="ja-JP" sz="1400" b="1" dirty="0" err="1">
                <a:solidFill>
                  <a:srgbClr val="FF0000"/>
                </a:solidFill>
                <a:latin typeface="ＭＳ ゴシック" panose="020B0609070205080204" pitchFamily="49" charset="-128"/>
                <a:ea typeface="ＭＳ ゴシック" panose="020B0609070205080204" pitchFamily="49" charset="-128"/>
              </a:rPr>
              <a:t>PanJoint</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joints</a:t>
            </a:r>
            <a:r>
              <a:rPr lang="en-US" altLang="ja-JP" sz="1400" dirty="0">
                <a:latin typeface="ＭＳ ゴシック" panose="020B0609070205080204" pitchFamily="49" charset="-128"/>
                <a:ea typeface="ＭＳ ゴシック" panose="020B0609070205080204" pitchFamily="49" charset="-128"/>
              </a:rPr>
              <a:t>[1] = body-&gt;joint("</a:t>
            </a:r>
            <a:r>
              <a:rPr lang="en-US" altLang="ja-JP" sz="1400" b="1" dirty="0" err="1">
                <a:solidFill>
                  <a:srgbClr val="FF0000"/>
                </a:solidFill>
                <a:latin typeface="ＭＳ ゴシック" panose="020B0609070205080204" pitchFamily="49" charset="-128"/>
                <a:ea typeface="ＭＳ ゴシック" panose="020B0609070205080204" pitchFamily="49" charset="-128"/>
              </a:rPr>
              <a:t>TiltJoint</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for(int </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 = 0; </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 &lt; 2; ++</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auto </a:t>
            </a:r>
            <a:r>
              <a:rPr lang="en-US" altLang="ja-JP" sz="1400" b="1" dirty="0">
                <a:solidFill>
                  <a:srgbClr val="FF0000"/>
                </a:solidFill>
                <a:latin typeface="ＭＳ ゴシック" panose="020B0609070205080204" pitchFamily="49" charset="-128"/>
                <a:ea typeface="ＭＳ ゴシック" panose="020B0609070205080204" pitchFamily="49" charset="-128"/>
              </a:rPr>
              <a:t>joint</a:t>
            </a:r>
            <a:r>
              <a:rPr lang="en-US" altLang="ja-JP" sz="1400" dirty="0">
                <a:latin typeface="ＭＳ ゴシック" panose="020B0609070205080204" pitchFamily="49" charset="-128"/>
                <a:ea typeface="ＭＳ ゴシック" panose="020B0609070205080204" pitchFamily="49" charset="-128"/>
              </a:rPr>
              <a:t> = </a:t>
            </a:r>
            <a:r>
              <a:rPr lang="en-US" altLang="ja-JP" sz="1400" b="1" dirty="0">
                <a:solidFill>
                  <a:srgbClr val="FF0000"/>
                </a:solidFill>
                <a:latin typeface="ＭＳ ゴシック" panose="020B0609070205080204" pitchFamily="49" charset="-128"/>
                <a:ea typeface="ＭＳ ゴシック" panose="020B0609070205080204" pitchFamily="49" charset="-128"/>
              </a:rPr>
              <a:t>joints</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joint</a:t>
            </a:r>
            <a:r>
              <a:rPr lang="en-US" altLang="ja-JP" sz="1400" dirty="0">
                <a:latin typeface="ＭＳ ゴシック" panose="020B0609070205080204" pitchFamily="49" charset="-128"/>
                <a:ea typeface="ＭＳ ゴシック" panose="020B0609070205080204" pitchFamily="49" charset="-128"/>
              </a:rPr>
              <a:t>-&gt;</a:t>
            </a:r>
            <a:r>
              <a:rPr lang="en-US" altLang="ja-JP" sz="1400" dirty="0" err="1">
                <a:latin typeface="ＭＳ ゴシック" panose="020B0609070205080204" pitchFamily="49" charset="-128"/>
                <a:ea typeface="ＭＳ ゴシック" panose="020B0609070205080204" pitchFamily="49" charset="-128"/>
              </a:rPr>
              <a:t>setActuationMode</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JointTorque</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io-&gt;</a:t>
            </a:r>
            <a:r>
              <a:rPr lang="en-US" altLang="ja-JP" sz="1400" dirty="0" err="1">
                <a:latin typeface="ＭＳ ゴシック" panose="020B0609070205080204" pitchFamily="49" charset="-128"/>
                <a:ea typeface="ＭＳ ゴシック" panose="020B0609070205080204" pitchFamily="49" charset="-128"/>
              </a:rPr>
              <a:t>enableInput</a:t>
            </a:r>
            <a:r>
              <a:rPr lang="en-US" altLang="ja-JP" sz="1400" dirty="0">
                <a:latin typeface="ＭＳ ゴシック" panose="020B0609070205080204" pitchFamily="49" charset="-128"/>
                <a:ea typeface="ＭＳ ゴシック" panose="020B0609070205080204" pitchFamily="49" charset="-128"/>
              </a:rPr>
              <a:t>(</a:t>
            </a:r>
            <a:r>
              <a:rPr lang="en-US" altLang="ja-JP" sz="1400" b="1" dirty="0">
                <a:solidFill>
                  <a:srgbClr val="FF0000"/>
                </a:solidFill>
                <a:latin typeface="ＭＳ ゴシック" panose="020B0609070205080204" pitchFamily="49" charset="-128"/>
                <a:ea typeface="ＭＳ ゴシック" panose="020B0609070205080204" pitchFamily="49" charset="-128"/>
              </a:rPr>
              <a:t>joint</a:t>
            </a:r>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JointVelocity</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io-&gt;</a:t>
            </a:r>
            <a:r>
              <a:rPr lang="en-US" altLang="ja-JP" sz="1400" dirty="0" err="1">
                <a:latin typeface="ＭＳ ゴシック" panose="020B0609070205080204" pitchFamily="49" charset="-128"/>
                <a:ea typeface="ＭＳ ゴシック" panose="020B0609070205080204" pitchFamily="49" charset="-128"/>
              </a:rPr>
              <a:t>enableOutput</a:t>
            </a:r>
            <a:r>
              <a:rPr lang="en-US" altLang="ja-JP" sz="1400" dirty="0">
                <a:latin typeface="ＭＳ ゴシック" panose="020B0609070205080204" pitchFamily="49" charset="-128"/>
                <a:ea typeface="ＭＳ ゴシック" panose="020B0609070205080204" pitchFamily="49" charset="-128"/>
              </a:rPr>
              <a:t>(</a:t>
            </a:r>
            <a:r>
              <a:rPr lang="en-US" altLang="ja-JP" sz="1400" b="1" dirty="0">
                <a:solidFill>
                  <a:srgbClr val="FF0000"/>
                </a:solidFill>
                <a:latin typeface="ＭＳ ゴシック" panose="020B0609070205080204" pitchFamily="49" charset="-128"/>
                <a:ea typeface="ＭＳ ゴシック" panose="020B0609070205080204" pitchFamily="49" charset="-128"/>
              </a:rPr>
              <a:t>joint</a:t>
            </a:r>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JointTorque</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return true;</a:t>
            </a:r>
          </a:p>
          <a:p>
            <a:r>
              <a:rPr lang="en-US" altLang="ja-JP" sz="1400" dirty="0">
                <a:latin typeface="ＭＳ ゴシック" panose="020B0609070205080204" pitchFamily="49" charset="-128"/>
                <a:ea typeface="ＭＳ ゴシック" panose="020B0609070205080204" pitchFamily="49" charset="-128"/>
              </a:rPr>
              <a:t>}</a:t>
            </a:r>
          </a:p>
          <a:p>
            <a:endParaRPr lang="en-US" altLang="ja-JP" sz="1400" dirty="0">
              <a:latin typeface="ＭＳ ゴシック" panose="020B0609070205080204" pitchFamily="49" charset="-128"/>
              <a:ea typeface="ＭＳ ゴシック" panose="020B0609070205080204" pitchFamily="49" charset="-128"/>
            </a:endParaRP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a:xfrm>
            <a:off x="628650" y="228845"/>
            <a:ext cx="7886700" cy="729516"/>
          </a:xfrm>
        </p:spPr>
        <p:txBody>
          <a:bodyPr>
            <a:normAutofit/>
          </a:bodyPr>
          <a:lstStyle/>
          <a:p>
            <a:r>
              <a:rPr lang="en-US" altLang="ja-JP" sz="3200" dirty="0"/>
              <a:t>MobileRobotPanTiltController.cpp</a:t>
            </a:r>
            <a:r>
              <a:rPr lang="ja-JP" altLang="en-US" sz="3200" dirty="0"/>
              <a:t> </a:t>
            </a:r>
            <a:r>
              <a:rPr lang="en-US" altLang="ja-JP" sz="3200" dirty="0"/>
              <a:t>(3/5)</a:t>
            </a:r>
            <a:endParaRPr lang="ja-JP" altLang="en-US" sz="3200" dirty="0"/>
          </a:p>
        </p:txBody>
      </p:sp>
    </p:spTree>
    <p:extLst>
      <p:ext uri="{BB962C8B-B14F-4D97-AF65-F5344CB8AC3E}">
        <p14:creationId xmlns:p14="http://schemas.microsoft.com/office/powerpoint/2010/main" val="21213401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9F34B6-9B9A-8948-A4FE-3E125E43D333}"/>
              </a:ext>
            </a:extLst>
          </p:cNvPr>
          <p:cNvSpPr>
            <a:spLocks noGrp="1"/>
          </p:cNvSpPr>
          <p:nvPr>
            <p:ph type="title"/>
          </p:nvPr>
        </p:nvSpPr>
        <p:spPr/>
        <p:txBody>
          <a:bodyPr/>
          <a:lstStyle/>
          <a:p>
            <a:r>
              <a:rPr kumimoji="1" lang="en-US" altLang="ja-JP" dirty="0"/>
              <a:t>Git</a:t>
            </a:r>
            <a:r>
              <a:rPr kumimoji="1" lang="ja-JP" altLang="en-US" dirty="0"/>
              <a:t>のインストール</a:t>
            </a:r>
          </a:p>
        </p:txBody>
      </p:sp>
      <p:sp>
        <p:nvSpPr>
          <p:cNvPr id="3" name="テキスト ボックス 2">
            <a:extLst>
              <a:ext uri="{FF2B5EF4-FFF2-40B4-BE49-F238E27FC236}">
                <a16:creationId xmlns:a16="http://schemas.microsoft.com/office/drawing/2014/main" id="{A8F9DF02-EF18-B33D-FBEA-EA1F6D49BCFF}"/>
              </a:ext>
            </a:extLst>
          </p:cNvPr>
          <p:cNvSpPr txBox="1"/>
          <p:nvPr/>
        </p:nvSpPr>
        <p:spPr>
          <a:xfrm>
            <a:off x="545705" y="1859935"/>
            <a:ext cx="7829791" cy="400110"/>
          </a:xfrm>
          <a:prstGeom prst="rect">
            <a:avLst/>
          </a:prstGeom>
          <a:noFill/>
          <a:ln>
            <a:solidFill>
              <a:schemeClr val="tx1"/>
            </a:solidFill>
          </a:ln>
        </p:spPr>
        <p:txBody>
          <a:bodyPr wrap="square" rtlCol="0">
            <a:spAutoFit/>
          </a:bodyPr>
          <a:lstStyle/>
          <a:p>
            <a:r>
              <a:rPr lang="en-US" altLang="ja-JP" sz="2000" dirty="0" err="1">
                <a:latin typeface="ＭＳ ゴシック" panose="020B0609070205080204" pitchFamily="49" charset="-128"/>
                <a:ea typeface="ＭＳ ゴシック" panose="020B0609070205080204" pitchFamily="49" charset="-128"/>
              </a:rPr>
              <a:t>sudo</a:t>
            </a:r>
            <a:r>
              <a:rPr lang="en-US" altLang="ja-JP" sz="2000" dirty="0">
                <a:latin typeface="ＭＳ ゴシック" panose="020B0609070205080204" pitchFamily="49" charset="-128"/>
                <a:ea typeface="ＭＳ ゴシック" panose="020B0609070205080204" pitchFamily="49" charset="-128"/>
              </a:rPr>
              <a:t> apt install git</a:t>
            </a:r>
          </a:p>
        </p:txBody>
      </p:sp>
      <p:sp>
        <p:nvSpPr>
          <p:cNvPr id="4" name="テキスト ボックス 3">
            <a:extLst>
              <a:ext uri="{FF2B5EF4-FFF2-40B4-BE49-F238E27FC236}">
                <a16:creationId xmlns:a16="http://schemas.microsoft.com/office/drawing/2014/main" id="{0EF599DE-1F54-CA56-EF2D-5425F492DF45}"/>
              </a:ext>
            </a:extLst>
          </p:cNvPr>
          <p:cNvSpPr txBox="1"/>
          <p:nvPr/>
        </p:nvSpPr>
        <p:spPr>
          <a:xfrm>
            <a:off x="628651" y="3277229"/>
            <a:ext cx="7795898" cy="1569660"/>
          </a:xfrm>
          <a:prstGeom prst="rect">
            <a:avLst/>
          </a:prstGeom>
          <a:noFill/>
        </p:spPr>
        <p:txBody>
          <a:bodyPr wrap="square" rtlCol="0">
            <a:spAutoFit/>
          </a:bodyPr>
          <a:lstStyle/>
          <a:p>
            <a:r>
              <a:rPr lang="ja-JP" altLang="en-US" sz="2400" dirty="0"/>
              <a:t>バージョン管理システム</a:t>
            </a:r>
            <a:endParaRPr lang="en-US" altLang="ja-JP" sz="2400" dirty="0"/>
          </a:p>
          <a:p>
            <a:endParaRPr kumimoji="1" lang="en-US" altLang="ja-JP" sz="2400" dirty="0"/>
          </a:p>
          <a:p>
            <a:r>
              <a:rPr lang="ja-JP" altLang="en-US" sz="2400" dirty="0"/>
              <a:t>チュートリアルで必要なソースパッケージのインストールに使用します</a:t>
            </a:r>
            <a:endParaRPr lang="en-US" altLang="ja-JP" sz="2400" dirty="0"/>
          </a:p>
        </p:txBody>
      </p:sp>
    </p:spTree>
    <p:extLst>
      <p:ext uri="{BB962C8B-B14F-4D97-AF65-F5344CB8AC3E}">
        <p14:creationId xmlns:p14="http://schemas.microsoft.com/office/powerpoint/2010/main" val="62400206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38553" y="1176100"/>
            <a:ext cx="7986884" cy="4138560"/>
          </a:xfrm>
          <a:prstGeom prst="rect">
            <a:avLst/>
          </a:prstGeom>
          <a:noFill/>
          <a:ln>
            <a:solidFill>
              <a:schemeClr val="tx1"/>
            </a:solidFill>
          </a:ln>
        </p:spPr>
        <p:txBody>
          <a:bodyPr wrap="square" rtlCol="0">
            <a:noAutofit/>
          </a:bodyPr>
          <a:lstStyle/>
          <a:p>
            <a:r>
              <a:rPr lang="en-US" altLang="ja-JP" sz="1400" dirty="0">
                <a:latin typeface="ＭＳ ゴシック" panose="020B0609070205080204" pitchFamily="49" charset="-128"/>
                <a:ea typeface="ＭＳ ゴシック" panose="020B0609070205080204" pitchFamily="49" charset="-128"/>
              </a:rPr>
              <a:t>bool </a:t>
            </a:r>
            <a:r>
              <a:rPr lang="en-US" altLang="ja-JP" sz="1400" dirty="0" err="1">
                <a:latin typeface="ＭＳ ゴシック" panose="020B0609070205080204" pitchFamily="49" charset="-128"/>
                <a:ea typeface="ＭＳ ゴシック" panose="020B0609070205080204" pitchFamily="49" charset="-128"/>
              </a:rPr>
              <a:t>MobileRobot</a:t>
            </a:r>
            <a:r>
              <a:rPr lang="en-US" altLang="ja-JP" sz="1400" b="1" dirty="0" err="1">
                <a:solidFill>
                  <a:srgbClr val="FF0000"/>
                </a:solidFill>
                <a:latin typeface="ＭＳ ゴシック" panose="020B0609070205080204" pitchFamily="49" charset="-128"/>
                <a:ea typeface="ＭＳ ゴシック" panose="020B0609070205080204" pitchFamily="49" charset="-128"/>
              </a:rPr>
              <a:t>PanTil</a:t>
            </a:r>
            <a:r>
              <a:rPr lang="en-US" altLang="ja-JP" sz="1400" dirty="0" err="1">
                <a:latin typeface="ＭＳ ゴシック" panose="020B0609070205080204" pitchFamily="49" charset="-128"/>
                <a:ea typeface="ＭＳ ゴシック" panose="020B0609070205080204" pitchFamily="49" charset="-128"/>
              </a:rPr>
              <a:t>tController</a:t>
            </a:r>
            <a:r>
              <a:rPr lang="en-US" altLang="ja-JP" sz="1400" dirty="0">
                <a:latin typeface="ＭＳ ゴシック" panose="020B0609070205080204" pitchFamily="49" charset="-128"/>
                <a:ea typeface="ＭＳ ゴシック" panose="020B0609070205080204" pitchFamily="49" charset="-128"/>
              </a:rPr>
              <a:t>::control()</a:t>
            </a:r>
          </a:p>
          <a:p>
            <a:r>
              <a:rPr lang="en-US" altLang="ja-JP" sz="1400" dirty="0">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constexpr</a:t>
            </a:r>
            <a:r>
              <a:rPr lang="en-US" altLang="ja-JP" sz="1400" b="1" dirty="0">
                <a:solidFill>
                  <a:srgbClr val="FF0000"/>
                </a:solidFill>
                <a:latin typeface="ＭＳ ゴシック" panose="020B0609070205080204" pitchFamily="49" charset="-128"/>
                <a:ea typeface="ＭＳ ゴシック" panose="020B0609070205080204" pitchFamily="49" charset="-128"/>
              </a:rPr>
              <a:t> double </a:t>
            </a:r>
            <a:r>
              <a:rPr lang="en-US" altLang="ja-JP" sz="1400" b="1" dirty="0" err="1">
                <a:solidFill>
                  <a:srgbClr val="FF0000"/>
                </a:solidFill>
                <a:latin typeface="ＭＳ ゴシック" panose="020B0609070205080204" pitchFamily="49" charset="-128"/>
                <a:ea typeface="ＭＳ ゴシック" panose="020B0609070205080204" pitchFamily="49" charset="-128"/>
              </a:rPr>
              <a:t>kd</a:t>
            </a:r>
            <a:r>
              <a:rPr lang="en-US" altLang="ja-JP" sz="1400" b="1" dirty="0">
                <a:solidFill>
                  <a:srgbClr val="FF0000"/>
                </a:solidFill>
                <a:latin typeface="ＭＳ ゴシック" panose="020B0609070205080204" pitchFamily="49" charset="-128"/>
                <a:ea typeface="ＭＳ ゴシック" panose="020B0609070205080204" pitchFamily="49" charset="-128"/>
              </a:rPr>
              <a:t> = 0.1;</a:t>
            </a:r>
          </a:p>
          <a:p>
            <a:r>
              <a:rPr lang="en-US" altLang="ja-JP" sz="1400" b="1" dirty="0">
                <a:solidFill>
                  <a:srgbClr val="FF0000"/>
                </a:solidFill>
                <a:latin typeface="ＭＳ ゴシック" panose="020B0609070205080204" pitchFamily="49" charset="-128"/>
                <a:ea typeface="ＭＳ ゴシック" panose="020B0609070205080204" pitchFamily="49" charset="-128"/>
              </a:rPr>
              <a:t>    double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dq_target</a:t>
            </a:r>
            <a:r>
              <a:rPr lang="en-US" altLang="ja-JP" sz="1400" b="1" dirty="0">
                <a:solidFill>
                  <a:srgbClr val="FF0000"/>
                </a:solidFill>
                <a:latin typeface="ＭＳ ゴシック" panose="020B0609070205080204" pitchFamily="49" charset="-128"/>
                <a:ea typeface="ＭＳ ゴシック" panose="020B0609070205080204" pitchFamily="49" charset="-128"/>
              </a:rPr>
              <a:t>[2];</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std::</a:t>
            </a:r>
            <a:r>
              <a:rPr lang="en-US" altLang="ja-JP" sz="1400" dirty="0" err="1">
                <a:latin typeface="ＭＳ ゴシック" panose="020B0609070205080204" pitchFamily="49" charset="-128"/>
                <a:ea typeface="ＭＳ ゴシック" panose="020B0609070205080204" pitchFamily="49" charset="-128"/>
              </a:rPr>
              <a:t>lock_guard</a:t>
            </a:r>
            <a:r>
              <a:rPr lang="en-US" altLang="ja-JP" sz="1400" dirty="0">
                <a:latin typeface="ＭＳ ゴシック" panose="020B0609070205080204" pitchFamily="49" charset="-128"/>
                <a:ea typeface="ＭＳ ゴシック" panose="020B0609070205080204" pitchFamily="49" charset="-128"/>
              </a:rPr>
              <a:t>&lt;std::mutex&gt; lock(</a:t>
            </a:r>
            <a:r>
              <a:rPr lang="en-US" altLang="ja-JP" sz="1400" dirty="0" err="1">
                <a:latin typeface="ＭＳ ゴシック" panose="020B0609070205080204" pitchFamily="49" charset="-128"/>
                <a:ea typeface="ＭＳ ゴシック" panose="020B0609070205080204" pitchFamily="49" charset="-128"/>
              </a:rPr>
              <a:t>commandMutex</a:t>
            </a:r>
            <a:r>
              <a:rPr lang="en-US" altLang="ja-JP" sz="1400" dirty="0">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dq_target</a:t>
            </a:r>
            <a:r>
              <a:rPr lang="en-US" altLang="ja-JP" sz="1400" b="1" dirty="0">
                <a:solidFill>
                  <a:srgbClr val="FF0000"/>
                </a:solidFill>
                <a:latin typeface="ＭＳ ゴシック" panose="020B0609070205080204" pitchFamily="49" charset="-128"/>
                <a:ea typeface="ＭＳ ゴシック" panose="020B0609070205080204" pitchFamily="49" charset="-128"/>
              </a:rPr>
              <a:t>[0] = </a:t>
            </a:r>
            <a:r>
              <a:rPr lang="en-US" altLang="ja-JP" sz="1400" b="1" dirty="0" err="1">
                <a:solidFill>
                  <a:srgbClr val="FF0000"/>
                </a:solidFill>
                <a:latin typeface="ＭＳ ゴシック" panose="020B0609070205080204" pitchFamily="49" charset="-128"/>
                <a:ea typeface="ＭＳ ゴシック" panose="020B0609070205080204" pitchFamily="49" charset="-128"/>
              </a:rPr>
              <a:t>command.z</a:t>
            </a:r>
            <a:r>
              <a:rPr lang="en-US" altLang="ja-JP" sz="1400" b="1" dirty="0">
                <a:solidFill>
                  <a:srgbClr val="FF0000"/>
                </a:solidFill>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dq_target</a:t>
            </a:r>
            <a:r>
              <a:rPr lang="en-US" altLang="ja-JP" sz="1400" b="1" dirty="0">
                <a:solidFill>
                  <a:srgbClr val="FF0000"/>
                </a:solidFill>
                <a:latin typeface="ＭＳ ゴシック" panose="020B0609070205080204" pitchFamily="49" charset="-128"/>
                <a:ea typeface="ＭＳ ゴシック" panose="020B0609070205080204" pitchFamily="49" charset="-128"/>
              </a:rPr>
              <a:t>[1] = </a:t>
            </a:r>
            <a:r>
              <a:rPr lang="en-US" altLang="ja-JP" sz="1400" b="1" dirty="0" err="1">
                <a:solidFill>
                  <a:srgbClr val="FF0000"/>
                </a:solidFill>
                <a:latin typeface="ＭＳ ゴシック" panose="020B0609070205080204" pitchFamily="49" charset="-128"/>
                <a:ea typeface="ＭＳ ゴシック" panose="020B0609070205080204" pitchFamily="49" charset="-128"/>
              </a:rPr>
              <a:t>command.y</a:t>
            </a:r>
            <a:r>
              <a:rPr lang="en-US" altLang="ja-JP" sz="1400" b="1" dirty="0">
                <a:solidFill>
                  <a:srgbClr val="FF0000"/>
                </a:solidFill>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for(int </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=0; </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 &lt; 2; ++</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cnoid</a:t>
            </a:r>
            <a:r>
              <a:rPr lang="en-US" altLang="ja-JP" sz="1400" dirty="0">
                <a:latin typeface="ＭＳ ゴシック" panose="020B0609070205080204" pitchFamily="49" charset="-128"/>
                <a:ea typeface="ＭＳ ゴシック" panose="020B0609070205080204" pitchFamily="49" charset="-128"/>
              </a:rPr>
              <a:t>::Link* </a:t>
            </a:r>
            <a:r>
              <a:rPr lang="en-US" altLang="ja-JP" sz="1400" b="1" dirty="0">
                <a:solidFill>
                  <a:srgbClr val="FF0000"/>
                </a:solidFill>
                <a:latin typeface="ＭＳ ゴシック" panose="020B0609070205080204" pitchFamily="49" charset="-128"/>
                <a:ea typeface="ＭＳ ゴシック" panose="020B0609070205080204" pitchFamily="49" charset="-128"/>
              </a:rPr>
              <a:t>joint</a:t>
            </a:r>
            <a:r>
              <a:rPr lang="en-US" altLang="ja-JP" sz="1400" dirty="0">
                <a:latin typeface="ＭＳ ゴシック" panose="020B0609070205080204" pitchFamily="49" charset="-128"/>
                <a:ea typeface="ＭＳ ゴシック" panose="020B0609070205080204" pitchFamily="49" charset="-128"/>
              </a:rPr>
              <a:t> = joints[</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joint</a:t>
            </a:r>
            <a:r>
              <a:rPr lang="en-US" altLang="ja-JP" sz="1400" dirty="0">
                <a:latin typeface="ＭＳ ゴシック" panose="020B0609070205080204" pitchFamily="49" charset="-128"/>
                <a:ea typeface="ＭＳ ゴシック" panose="020B0609070205080204" pitchFamily="49" charset="-128"/>
              </a:rPr>
              <a:t>-&gt;u() = </a:t>
            </a:r>
            <a:r>
              <a:rPr lang="en-US" altLang="ja-JP" sz="1400" dirty="0" err="1">
                <a:latin typeface="ＭＳ ゴシック" panose="020B0609070205080204" pitchFamily="49" charset="-128"/>
                <a:ea typeface="ＭＳ ゴシック" panose="020B0609070205080204" pitchFamily="49" charset="-128"/>
              </a:rPr>
              <a:t>kd</a:t>
            </a:r>
            <a:r>
              <a:rPr lang="en-US" altLang="ja-JP" sz="1400" dirty="0">
                <a:latin typeface="ＭＳ ゴシック" panose="020B0609070205080204" pitchFamily="49" charset="-128"/>
                <a:ea typeface="ＭＳ ゴシック" panose="020B0609070205080204" pitchFamily="49" charset="-128"/>
              </a:rPr>
              <a:t> * (</a:t>
            </a:r>
            <a:r>
              <a:rPr lang="en-US" altLang="ja-JP" sz="1400" dirty="0" err="1">
                <a:latin typeface="ＭＳ ゴシック" panose="020B0609070205080204" pitchFamily="49" charset="-128"/>
                <a:ea typeface="ＭＳ ゴシック" panose="020B0609070205080204" pitchFamily="49" charset="-128"/>
              </a:rPr>
              <a:t>dq_target</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 - </a:t>
            </a:r>
            <a:r>
              <a:rPr lang="en-US" altLang="ja-JP" sz="1400" b="1" dirty="0">
                <a:solidFill>
                  <a:srgbClr val="FF0000"/>
                </a:solidFill>
                <a:latin typeface="ＭＳ ゴシック" panose="020B0609070205080204" pitchFamily="49" charset="-128"/>
                <a:ea typeface="ＭＳ ゴシック" panose="020B0609070205080204" pitchFamily="49" charset="-128"/>
              </a:rPr>
              <a:t>joint</a:t>
            </a:r>
            <a:r>
              <a:rPr lang="en-US" altLang="ja-JP" sz="1400" dirty="0">
                <a:latin typeface="ＭＳ ゴシック" panose="020B0609070205080204" pitchFamily="49" charset="-128"/>
                <a:ea typeface="ＭＳ ゴシック" panose="020B0609070205080204" pitchFamily="49" charset="-128"/>
              </a:rPr>
              <a:t>-&gt;</a:t>
            </a:r>
            <a:r>
              <a:rPr lang="en-US" altLang="ja-JP" sz="1400" dirty="0" err="1">
                <a:latin typeface="ＭＳ ゴシック" panose="020B0609070205080204" pitchFamily="49" charset="-128"/>
                <a:ea typeface="ＭＳ ゴシック" panose="020B0609070205080204" pitchFamily="49" charset="-128"/>
              </a:rPr>
              <a:t>dq</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return true;</a:t>
            </a:r>
          </a:p>
          <a:p>
            <a:r>
              <a:rPr lang="en-US" altLang="ja-JP" sz="1400" dirty="0">
                <a:latin typeface="ＭＳ ゴシック" panose="020B0609070205080204" pitchFamily="49" charset="-128"/>
                <a:ea typeface="ＭＳ ゴシック" panose="020B0609070205080204" pitchFamily="49" charset="-128"/>
              </a:rPr>
              <a:t>}</a:t>
            </a:r>
          </a:p>
          <a:p>
            <a:endParaRPr lang="en-US" altLang="ja-JP" sz="1400" dirty="0">
              <a:latin typeface="ＭＳ ゴシック" panose="020B0609070205080204" pitchFamily="49" charset="-128"/>
              <a:ea typeface="ＭＳ ゴシック" panose="020B0609070205080204" pitchFamily="49" charset="-128"/>
            </a:endParaRP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a:xfrm>
            <a:off x="628650" y="228845"/>
            <a:ext cx="7886700" cy="729516"/>
          </a:xfrm>
        </p:spPr>
        <p:txBody>
          <a:bodyPr>
            <a:normAutofit/>
          </a:bodyPr>
          <a:lstStyle/>
          <a:p>
            <a:r>
              <a:rPr lang="en-US" altLang="ja-JP" sz="3200" dirty="0"/>
              <a:t>MobileRobotPanTiltController.cpp</a:t>
            </a:r>
            <a:r>
              <a:rPr lang="ja-JP" altLang="en-US" sz="3200" dirty="0"/>
              <a:t> </a:t>
            </a:r>
            <a:r>
              <a:rPr lang="en-US" altLang="ja-JP" sz="3200" dirty="0"/>
              <a:t>(4/5)</a:t>
            </a:r>
            <a:endParaRPr lang="ja-JP" altLang="en-US" sz="3200" dirty="0"/>
          </a:p>
        </p:txBody>
      </p:sp>
    </p:spTree>
    <p:extLst>
      <p:ext uri="{BB962C8B-B14F-4D97-AF65-F5344CB8AC3E}">
        <p14:creationId xmlns:p14="http://schemas.microsoft.com/office/powerpoint/2010/main" val="281081000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43195" y="1239923"/>
            <a:ext cx="7986884" cy="2189077"/>
          </a:xfrm>
          <a:prstGeom prst="rect">
            <a:avLst/>
          </a:prstGeom>
          <a:noFill/>
          <a:ln>
            <a:solidFill>
              <a:schemeClr val="tx1"/>
            </a:solidFill>
          </a:ln>
        </p:spPr>
        <p:txBody>
          <a:bodyPr wrap="square" rtlCol="0">
            <a:noAutofit/>
          </a:bodyPr>
          <a:lstStyle/>
          <a:p>
            <a:r>
              <a:rPr lang="en-US" altLang="ja-JP" sz="1400" dirty="0">
                <a:latin typeface="ＭＳ ゴシック" panose="020B0609070205080204" pitchFamily="49" charset="-128"/>
                <a:ea typeface="ＭＳ ゴシック" panose="020B0609070205080204" pitchFamily="49" charset="-128"/>
              </a:rPr>
              <a:t>void </a:t>
            </a:r>
            <a:r>
              <a:rPr lang="en-US" altLang="ja-JP" sz="1400" dirty="0" err="1">
                <a:latin typeface="ＭＳ ゴシック" panose="020B0609070205080204" pitchFamily="49" charset="-128"/>
                <a:ea typeface="ＭＳ ゴシック" panose="020B0609070205080204" pitchFamily="49" charset="-128"/>
              </a:rPr>
              <a:t>MobileRobot</a:t>
            </a:r>
            <a:r>
              <a:rPr lang="en-US" altLang="ja-JP" sz="1400" b="1" dirty="0" err="1">
                <a:solidFill>
                  <a:srgbClr val="FF0000"/>
                </a:solidFill>
                <a:latin typeface="ＭＳ ゴシック" panose="020B0609070205080204" pitchFamily="49" charset="-128"/>
                <a:ea typeface="ＭＳ ゴシック" panose="020B0609070205080204" pitchFamily="49" charset="-128"/>
              </a:rPr>
              <a:t>PanTilt</a:t>
            </a:r>
            <a:r>
              <a:rPr lang="en-US" altLang="ja-JP" sz="1400" dirty="0" err="1">
                <a:latin typeface="ＭＳ ゴシック" panose="020B0609070205080204" pitchFamily="49" charset="-128"/>
                <a:ea typeface="ＭＳ ゴシック" panose="020B0609070205080204" pitchFamily="49" charset="-128"/>
              </a:rPr>
              <a:t>Controller</a:t>
            </a:r>
            <a:r>
              <a:rPr lang="en-US" altLang="ja-JP" sz="1400" dirty="0">
                <a:latin typeface="ＭＳ ゴシック" panose="020B0609070205080204" pitchFamily="49" charset="-128"/>
                <a:ea typeface="ＭＳ ゴシック" panose="020B0609070205080204" pitchFamily="49" charset="-128"/>
              </a:rPr>
              <a:t>::unconfigure()</a:t>
            </a:r>
          </a:p>
          <a:p>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if(executor){</a:t>
            </a:r>
          </a:p>
          <a:p>
            <a:r>
              <a:rPr lang="en-US" altLang="ja-JP" sz="1400" dirty="0">
                <a:latin typeface="ＭＳ ゴシック" panose="020B0609070205080204" pitchFamily="49" charset="-128"/>
                <a:ea typeface="ＭＳ ゴシック" panose="020B0609070205080204" pitchFamily="49" charset="-128"/>
              </a:rPr>
              <a:t>        executor-&gt;cancel();</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executorThread.join</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executor-&gt;</a:t>
            </a:r>
            <a:r>
              <a:rPr lang="en-US" altLang="ja-JP" sz="1400" dirty="0" err="1">
                <a:latin typeface="ＭＳ ゴシック" panose="020B0609070205080204" pitchFamily="49" charset="-128"/>
                <a:ea typeface="ＭＳ ゴシック" panose="020B0609070205080204" pitchFamily="49" charset="-128"/>
              </a:rPr>
              <a:t>remove_node</a:t>
            </a:r>
            <a:r>
              <a:rPr lang="en-US" altLang="ja-JP" sz="1400" dirty="0">
                <a:latin typeface="ＭＳ ゴシック" panose="020B0609070205080204" pitchFamily="49" charset="-128"/>
                <a:ea typeface="ＭＳ ゴシック" panose="020B0609070205080204" pitchFamily="49" charset="-128"/>
              </a:rPr>
              <a:t>(node);</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executor.reset</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a:t>
            </a: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a:xfrm>
            <a:off x="628650" y="228845"/>
            <a:ext cx="7886700" cy="729516"/>
          </a:xfrm>
        </p:spPr>
        <p:txBody>
          <a:bodyPr>
            <a:normAutofit/>
          </a:bodyPr>
          <a:lstStyle/>
          <a:p>
            <a:r>
              <a:rPr lang="en-US" altLang="ja-JP" sz="3200" dirty="0"/>
              <a:t>MobileRobotPanTiltController.cpp</a:t>
            </a:r>
            <a:r>
              <a:rPr lang="ja-JP" altLang="en-US" sz="3200" dirty="0"/>
              <a:t> </a:t>
            </a:r>
            <a:r>
              <a:rPr lang="en-US" altLang="ja-JP" sz="3200" dirty="0"/>
              <a:t>(5/5)</a:t>
            </a:r>
            <a:endParaRPr lang="ja-JP" altLang="en-US" sz="3200" dirty="0"/>
          </a:p>
        </p:txBody>
      </p:sp>
      <p:sp>
        <p:nvSpPr>
          <p:cNvPr id="2" name="テキスト ボックス 1">
            <a:extLst>
              <a:ext uri="{FF2B5EF4-FFF2-40B4-BE49-F238E27FC236}">
                <a16:creationId xmlns:a16="http://schemas.microsoft.com/office/drawing/2014/main" id="{10FC3654-0928-6D12-550F-A064287D542D}"/>
              </a:ext>
            </a:extLst>
          </p:cNvPr>
          <p:cNvSpPr txBox="1"/>
          <p:nvPr/>
        </p:nvSpPr>
        <p:spPr>
          <a:xfrm>
            <a:off x="1930916" y="4237803"/>
            <a:ext cx="4692310" cy="646331"/>
          </a:xfrm>
          <a:prstGeom prst="rect">
            <a:avLst/>
          </a:prstGeom>
          <a:noFill/>
        </p:spPr>
        <p:txBody>
          <a:bodyPr wrap="none" rtlCol="0">
            <a:spAutoFit/>
          </a:bodyPr>
          <a:lstStyle/>
          <a:p>
            <a:r>
              <a:rPr kumimoji="1" lang="en-US" altLang="ja-JP" dirty="0"/>
              <a:t>※ </a:t>
            </a:r>
            <a:r>
              <a:rPr kumimoji="1" lang="ja-JP" altLang="en-US" dirty="0"/>
              <a:t>お手本パッケージの完成版ファイルは</a:t>
            </a:r>
            <a:endParaRPr kumimoji="1" lang="en-US" altLang="ja-JP" dirty="0"/>
          </a:p>
          <a:p>
            <a:r>
              <a:rPr kumimoji="1" lang="en-US" altLang="ja-JP" dirty="0"/>
              <a:t>    “</a:t>
            </a:r>
            <a:r>
              <a:rPr kumimoji="1" lang="en-US" altLang="ja-JP" dirty="0" err="1"/>
              <a:t>src</a:t>
            </a:r>
            <a:r>
              <a:rPr kumimoji="1" lang="en-US" altLang="ja-JP" dirty="0"/>
              <a:t>/MobileRobotPanTiltController.cpp”</a:t>
            </a:r>
            <a:endParaRPr kumimoji="1" lang="ja-JP" altLang="en-US" dirty="0"/>
          </a:p>
        </p:txBody>
      </p:sp>
    </p:spTree>
    <p:extLst>
      <p:ext uri="{BB962C8B-B14F-4D97-AF65-F5344CB8AC3E}">
        <p14:creationId xmlns:p14="http://schemas.microsoft.com/office/powerpoint/2010/main" val="283305701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9881CF-6B79-234F-3C6B-E818BD101E23}"/>
              </a:ext>
            </a:extLst>
          </p:cNvPr>
          <p:cNvSpPr>
            <a:spLocks noGrp="1"/>
          </p:cNvSpPr>
          <p:nvPr>
            <p:ph type="title"/>
          </p:nvPr>
        </p:nvSpPr>
        <p:spPr/>
        <p:txBody>
          <a:bodyPr/>
          <a:lstStyle/>
          <a:p>
            <a:r>
              <a:rPr kumimoji="1" lang="en-US" altLang="ja-JP" dirty="0" err="1"/>
              <a:t>src</a:t>
            </a:r>
            <a:r>
              <a:rPr kumimoji="1" lang="ja-JP" altLang="en-US" dirty="0"/>
              <a:t>の</a:t>
            </a:r>
            <a:r>
              <a:rPr kumimoji="1" lang="en-US" altLang="ja-JP" dirty="0"/>
              <a:t>CMakeLists.txt</a:t>
            </a:r>
            <a:endParaRPr kumimoji="1" lang="ja-JP" altLang="en-US" dirty="0"/>
          </a:p>
        </p:txBody>
      </p:sp>
      <p:sp>
        <p:nvSpPr>
          <p:cNvPr id="3" name="コンテンツ プレースホルダー 2">
            <a:extLst>
              <a:ext uri="{FF2B5EF4-FFF2-40B4-BE49-F238E27FC236}">
                <a16:creationId xmlns:a16="http://schemas.microsoft.com/office/drawing/2014/main" id="{76D55C0E-8FAD-6B28-5B68-E3557BF60C8D}"/>
              </a:ext>
            </a:extLst>
          </p:cNvPr>
          <p:cNvSpPr>
            <a:spLocks noGrp="1"/>
          </p:cNvSpPr>
          <p:nvPr>
            <p:ph idx="1"/>
          </p:nvPr>
        </p:nvSpPr>
        <p:spPr>
          <a:xfrm>
            <a:off x="628650" y="1825624"/>
            <a:ext cx="7886700" cy="613023"/>
          </a:xfrm>
        </p:spPr>
        <p:txBody>
          <a:bodyPr>
            <a:normAutofit/>
          </a:bodyPr>
          <a:lstStyle/>
          <a:p>
            <a:r>
              <a:rPr kumimoji="1" lang="en-US" altLang="ja-JP" dirty="0" err="1"/>
              <a:t>src</a:t>
            </a:r>
            <a:r>
              <a:rPr kumimoji="1" lang="en-US" altLang="ja-JP" dirty="0"/>
              <a:t>/CMakeLists.txt</a:t>
            </a:r>
            <a:r>
              <a:rPr kumimoji="1" lang="ja-JP" altLang="en-US" dirty="0"/>
              <a:t>に</a:t>
            </a:r>
            <a:r>
              <a:rPr lang="ja-JP" altLang="en-US" dirty="0"/>
              <a:t>以下を追記</a:t>
            </a:r>
            <a:endParaRPr lang="en-US" altLang="ja-JP" dirty="0"/>
          </a:p>
          <a:p>
            <a:endParaRPr lang="en-US" altLang="ja-JP" dirty="0"/>
          </a:p>
          <a:p>
            <a:endParaRPr lang="en-US" altLang="ja-JP" dirty="0"/>
          </a:p>
          <a:p>
            <a:pPr marL="0" indent="0">
              <a:buNone/>
            </a:pPr>
            <a:endParaRPr kumimoji="1" lang="en-US" altLang="ja-JP" dirty="0"/>
          </a:p>
          <a:p>
            <a:endParaRPr lang="en-US" altLang="ja-JP" dirty="0"/>
          </a:p>
          <a:p>
            <a:endParaRPr kumimoji="1" lang="ja-JP" altLang="en-US" dirty="0"/>
          </a:p>
        </p:txBody>
      </p:sp>
      <p:sp>
        <p:nvSpPr>
          <p:cNvPr id="4" name="テキスト ボックス 3">
            <a:extLst>
              <a:ext uri="{FF2B5EF4-FFF2-40B4-BE49-F238E27FC236}">
                <a16:creationId xmlns:a16="http://schemas.microsoft.com/office/drawing/2014/main" id="{F986594E-749B-4D85-58CE-1349D7B4C2A2}"/>
              </a:ext>
            </a:extLst>
          </p:cNvPr>
          <p:cNvSpPr txBox="1"/>
          <p:nvPr/>
        </p:nvSpPr>
        <p:spPr>
          <a:xfrm>
            <a:off x="681848" y="2565341"/>
            <a:ext cx="7756231" cy="1575218"/>
          </a:xfrm>
          <a:prstGeom prst="rect">
            <a:avLst/>
          </a:prstGeom>
          <a:noFill/>
          <a:ln>
            <a:solidFill>
              <a:schemeClr val="tx1"/>
            </a:solidFill>
          </a:ln>
        </p:spPr>
        <p:txBody>
          <a:bodyPr wrap="square" rtlCol="0">
            <a:noAutofit/>
          </a:bodyPr>
          <a:lstStyle/>
          <a:p>
            <a:r>
              <a:rPr lang="en-US" altLang="ja-JP" dirty="0" err="1">
                <a:latin typeface="ＭＳ ゴシック" panose="020B0609070205080204" pitchFamily="49" charset="-128"/>
                <a:ea typeface="ＭＳ ゴシック" panose="020B0609070205080204" pitchFamily="49" charset="-128"/>
              </a:rPr>
              <a:t>choreonoid_add_simple_controller</a:t>
            </a:r>
            <a:r>
              <a:rPr lang="en-US" altLang="ja-JP" dirty="0">
                <a:latin typeface="ＭＳ ゴシック" panose="020B0609070205080204" pitchFamily="49" charset="-128"/>
                <a:ea typeface="ＭＳ ゴシック" panose="020B0609070205080204" pitchFamily="49" charset="-128"/>
              </a:rPr>
              <a:t>(</a:t>
            </a:r>
          </a:p>
          <a:p>
            <a:r>
              <a:rPr lang="en-US" altLang="ja-JP" dirty="0">
                <a:latin typeface="ＭＳ ゴシック" panose="020B0609070205080204" pitchFamily="49" charset="-128"/>
                <a:ea typeface="ＭＳ ゴシック" panose="020B0609070205080204" pitchFamily="49" charset="-128"/>
              </a:rPr>
              <a:t>  </a:t>
            </a:r>
            <a:r>
              <a:rPr lang="en-US" altLang="ja-JP" b="1" dirty="0" err="1">
                <a:solidFill>
                  <a:srgbClr val="FF0000"/>
                </a:solidFill>
                <a:latin typeface="ＭＳ ゴシック" panose="020B0609070205080204" pitchFamily="49" charset="-128"/>
                <a:ea typeface="ＭＳ ゴシック" panose="020B0609070205080204" pitchFamily="49" charset="-128"/>
              </a:rPr>
              <a:t>My</a:t>
            </a:r>
            <a:r>
              <a:rPr lang="en-US" altLang="ja-JP" dirty="0" err="1">
                <a:latin typeface="ＭＳ ゴシック" panose="020B0609070205080204" pitchFamily="49" charset="-128"/>
                <a:ea typeface="ＭＳ ゴシック" panose="020B0609070205080204" pitchFamily="49" charset="-128"/>
              </a:rPr>
              <a:t>MobileRobotPanTiltController</a:t>
            </a:r>
            <a:r>
              <a:rPr lang="en-US" altLang="ja-JP" dirty="0">
                <a:latin typeface="ＭＳ ゴシック" panose="020B0609070205080204" pitchFamily="49" charset="-128"/>
                <a:ea typeface="ＭＳ ゴシック" panose="020B0609070205080204" pitchFamily="49" charset="-128"/>
              </a:rPr>
              <a:t> MobileRobotPanTiltController.cpp)</a:t>
            </a:r>
          </a:p>
          <a:p>
            <a:endParaRPr lang="en-US" altLang="ja-JP" dirty="0">
              <a:latin typeface="ＭＳ ゴシック" panose="020B0609070205080204" pitchFamily="49" charset="-128"/>
              <a:ea typeface="ＭＳ ゴシック" panose="020B0609070205080204" pitchFamily="49" charset="-128"/>
            </a:endParaRPr>
          </a:p>
          <a:p>
            <a:r>
              <a:rPr lang="en-US" altLang="ja-JP" dirty="0" err="1">
                <a:latin typeface="ＭＳ ゴシック" panose="020B0609070205080204" pitchFamily="49" charset="-128"/>
                <a:ea typeface="ＭＳ ゴシック" panose="020B0609070205080204" pitchFamily="49" charset="-128"/>
              </a:rPr>
              <a:t>ament_target_dependencies</a:t>
            </a:r>
            <a:r>
              <a:rPr lang="en-US" altLang="ja-JP" dirty="0">
                <a:latin typeface="ＭＳ ゴシック" panose="020B0609070205080204" pitchFamily="49" charset="-128"/>
                <a:ea typeface="ＭＳ ゴシック" panose="020B0609070205080204" pitchFamily="49" charset="-128"/>
              </a:rPr>
              <a:t>(</a:t>
            </a:r>
          </a:p>
          <a:p>
            <a:r>
              <a:rPr lang="en-US" altLang="ja-JP" dirty="0">
                <a:latin typeface="ＭＳ ゴシック" panose="020B0609070205080204" pitchFamily="49" charset="-128"/>
                <a:ea typeface="ＭＳ ゴシック" panose="020B0609070205080204" pitchFamily="49" charset="-128"/>
              </a:rPr>
              <a:t>  </a:t>
            </a:r>
            <a:r>
              <a:rPr lang="en-US" altLang="ja-JP" b="1" dirty="0" err="1">
                <a:solidFill>
                  <a:srgbClr val="FF0000"/>
                </a:solidFill>
                <a:latin typeface="ＭＳ ゴシック" panose="020B0609070205080204" pitchFamily="49" charset="-128"/>
                <a:ea typeface="ＭＳ ゴシック" panose="020B0609070205080204" pitchFamily="49" charset="-128"/>
              </a:rPr>
              <a:t>My</a:t>
            </a:r>
            <a:r>
              <a:rPr lang="en-US" altLang="ja-JP" dirty="0" err="1">
                <a:latin typeface="ＭＳ ゴシック" panose="020B0609070205080204" pitchFamily="49" charset="-128"/>
                <a:ea typeface="ＭＳ ゴシック" panose="020B0609070205080204" pitchFamily="49" charset="-128"/>
              </a:rPr>
              <a:t>MobileRobotPanTiltController</a:t>
            </a:r>
            <a:r>
              <a:rPr lang="en-US" altLang="ja-JP" dirty="0">
                <a:latin typeface="ＭＳ ゴシック" panose="020B0609070205080204" pitchFamily="49" charset="-128"/>
                <a:ea typeface="ＭＳ ゴシック" panose="020B0609070205080204" pitchFamily="49" charset="-128"/>
              </a:rPr>
              <a:t> </a:t>
            </a:r>
            <a:r>
              <a:rPr lang="en-US" altLang="ja-JP" dirty="0" err="1">
                <a:latin typeface="ＭＳ ゴシック" panose="020B0609070205080204" pitchFamily="49" charset="-128"/>
                <a:ea typeface="ＭＳ ゴシック" panose="020B0609070205080204" pitchFamily="49" charset="-128"/>
              </a:rPr>
              <a:t>rclcpp</a:t>
            </a:r>
            <a:r>
              <a:rPr lang="en-US" altLang="ja-JP" dirty="0">
                <a:latin typeface="ＭＳ ゴシック" panose="020B0609070205080204" pitchFamily="49" charset="-128"/>
                <a:ea typeface="ＭＳ ゴシック" panose="020B0609070205080204" pitchFamily="49" charset="-128"/>
              </a:rPr>
              <a:t> </a:t>
            </a:r>
            <a:r>
              <a:rPr lang="en-US" altLang="ja-JP" dirty="0" err="1">
                <a:latin typeface="ＭＳ ゴシック" panose="020B0609070205080204" pitchFamily="49" charset="-128"/>
                <a:ea typeface="ＭＳ ゴシック" panose="020B0609070205080204" pitchFamily="49" charset="-128"/>
              </a:rPr>
              <a:t>geometry_msgs</a:t>
            </a:r>
            <a:r>
              <a:rPr lang="en-US" altLang="ja-JP" dirty="0">
                <a:latin typeface="ＭＳ ゴシック" panose="020B0609070205080204" pitchFamily="49" charset="-128"/>
                <a:ea typeface="ＭＳ ゴシック" panose="020B0609070205080204" pitchFamily="49" charset="-128"/>
              </a:rPr>
              <a:t>)</a:t>
            </a:r>
          </a:p>
          <a:p>
            <a:endParaRPr lang="en-US" altLang="ja-JP" dirty="0">
              <a:latin typeface="ＭＳ ゴシック" panose="020B0609070205080204" pitchFamily="49" charset="-128"/>
              <a:ea typeface="ＭＳ ゴシック" panose="020B0609070205080204" pitchFamily="49" charset="-128"/>
            </a:endParaRPr>
          </a:p>
          <a:p>
            <a:endParaRPr lang="en-US" altLang="ja-JP" dirty="0">
              <a:solidFill>
                <a:srgbClr val="FF0000"/>
              </a:solidFill>
              <a:latin typeface="ＭＳ ゴシック" panose="020B0609070205080204" pitchFamily="49" charset="-128"/>
              <a:ea typeface="ＭＳ ゴシック" panose="020B0609070205080204" pitchFamily="49" charset="-128"/>
            </a:endParaRPr>
          </a:p>
        </p:txBody>
      </p:sp>
      <p:sp>
        <p:nvSpPr>
          <p:cNvPr id="6" name="テキスト ボックス 5">
            <a:extLst>
              <a:ext uri="{FF2B5EF4-FFF2-40B4-BE49-F238E27FC236}">
                <a16:creationId xmlns:a16="http://schemas.microsoft.com/office/drawing/2014/main" id="{64BA9BC0-AC43-C189-91AE-BCEE5BA6A9AB}"/>
              </a:ext>
            </a:extLst>
          </p:cNvPr>
          <p:cNvSpPr txBox="1"/>
          <p:nvPr/>
        </p:nvSpPr>
        <p:spPr>
          <a:xfrm>
            <a:off x="442580" y="4324723"/>
            <a:ext cx="8137164" cy="400110"/>
          </a:xfrm>
          <a:prstGeom prst="rect">
            <a:avLst/>
          </a:prstGeom>
          <a:noFill/>
        </p:spPr>
        <p:txBody>
          <a:bodyPr wrap="none" rtlCol="0">
            <a:spAutoFit/>
          </a:bodyPr>
          <a:lstStyle/>
          <a:p>
            <a:r>
              <a:rPr kumimoji="1" lang="en-US" altLang="ja-JP" sz="2000" b="1" dirty="0">
                <a:solidFill>
                  <a:srgbClr val="FF0000"/>
                </a:solidFill>
              </a:rPr>
              <a:t>※ </a:t>
            </a:r>
            <a:r>
              <a:rPr kumimoji="1" lang="ja-JP" altLang="en-US" sz="2000" b="1" dirty="0">
                <a:solidFill>
                  <a:srgbClr val="FF0000"/>
                </a:solidFill>
              </a:rPr>
              <a:t>お手本パッケージとの競合を避けるため、</a:t>
            </a:r>
            <a:r>
              <a:rPr kumimoji="1" lang="en-US" altLang="ja-JP" sz="2000" b="1" dirty="0">
                <a:solidFill>
                  <a:srgbClr val="FF0000"/>
                </a:solidFill>
              </a:rPr>
              <a:t>”My” </a:t>
            </a:r>
            <a:r>
              <a:rPr kumimoji="1" lang="ja-JP" altLang="en-US" sz="2000" b="1" dirty="0">
                <a:solidFill>
                  <a:srgbClr val="FF0000"/>
                </a:solidFill>
              </a:rPr>
              <a:t>をつけておきます</a:t>
            </a:r>
          </a:p>
        </p:txBody>
      </p:sp>
      <p:cxnSp>
        <p:nvCxnSpPr>
          <p:cNvPr id="7" name="直線コネクタ 6">
            <a:extLst>
              <a:ext uri="{FF2B5EF4-FFF2-40B4-BE49-F238E27FC236}">
                <a16:creationId xmlns:a16="http://schemas.microsoft.com/office/drawing/2014/main" id="{A0B96917-6873-140A-0913-FB1100C18272}"/>
              </a:ext>
            </a:extLst>
          </p:cNvPr>
          <p:cNvCxnSpPr>
            <a:cxnSpLocks/>
          </p:cNvCxnSpPr>
          <p:nvPr/>
        </p:nvCxnSpPr>
        <p:spPr>
          <a:xfrm>
            <a:off x="991982" y="4013864"/>
            <a:ext cx="27658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58D38F24-2711-6371-FFEE-846A6C535240}"/>
              </a:ext>
            </a:extLst>
          </p:cNvPr>
          <p:cNvCxnSpPr>
            <a:cxnSpLocks/>
          </p:cNvCxnSpPr>
          <p:nvPr/>
        </p:nvCxnSpPr>
        <p:spPr>
          <a:xfrm>
            <a:off x="991982" y="3187472"/>
            <a:ext cx="27658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B403709B-3015-3838-A878-996298DCDF95}"/>
              </a:ext>
            </a:extLst>
          </p:cNvPr>
          <p:cNvSpPr txBox="1"/>
          <p:nvPr/>
        </p:nvSpPr>
        <p:spPr>
          <a:xfrm>
            <a:off x="628650" y="5311548"/>
            <a:ext cx="6875600" cy="830997"/>
          </a:xfrm>
          <a:prstGeom prst="rect">
            <a:avLst/>
          </a:prstGeom>
          <a:noFill/>
        </p:spPr>
        <p:txBody>
          <a:bodyPr wrap="none" rtlCol="0">
            <a:spAutoFit/>
          </a:bodyPr>
          <a:lstStyle/>
          <a:p>
            <a:r>
              <a:rPr lang="ja-JP" altLang="en-US" sz="2400" dirty="0"/>
              <a:t>ビルドして</a:t>
            </a:r>
            <a:r>
              <a:rPr lang="en-US" altLang="ja-JP" sz="2400" dirty="0"/>
              <a:t>MyMobileRobotPanTiltController.so </a:t>
            </a:r>
          </a:p>
          <a:p>
            <a:r>
              <a:rPr lang="ja-JP" altLang="en-US" sz="2400" dirty="0"/>
              <a:t>を生成する</a:t>
            </a:r>
            <a:endParaRPr kumimoji="1" lang="ja-JP" altLang="en-US" sz="2400" dirty="0"/>
          </a:p>
        </p:txBody>
      </p:sp>
    </p:spTree>
    <p:extLst>
      <p:ext uri="{BB962C8B-B14F-4D97-AF65-F5344CB8AC3E}">
        <p14:creationId xmlns:p14="http://schemas.microsoft.com/office/powerpoint/2010/main" val="94139096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2B3997-09AA-B8E0-77C6-87E002C0B923}"/>
              </a:ext>
            </a:extLst>
          </p:cNvPr>
          <p:cNvSpPr>
            <a:spLocks noGrp="1"/>
          </p:cNvSpPr>
          <p:nvPr>
            <p:ph type="title"/>
          </p:nvPr>
        </p:nvSpPr>
        <p:spPr/>
        <p:txBody>
          <a:bodyPr/>
          <a:lstStyle/>
          <a:p>
            <a:r>
              <a:rPr kumimoji="1" lang="ja-JP" altLang="en-US" dirty="0"/>
              <a:t>プロジェクトの構成</a:t>
            </a:r>
          </a:p>
        </p:txBody>
      </p:sp>
      <p:sp>
        <p:nvSpPr>
          <p:cNvPr id="4" name="テキスト ボックス 3">
            <a:extLst>
              <a:ext uri="{FF2B5EF4-FFF2-40B4-BE49-F238E27FC236}">
                <a16:creationId xmlns:a16="http://schemas.microsoft.com/office/drawing/2014/main" id="{AC347D64-15FF-EC4F-FE29-6CAA799FF5FB}"/>
              </a:ext>
            </a:extLst>
          </p:cNvPr>
          <p:cNvSpPr txBox="1"/>
          <p:nvPr/>
        </p:nvSpPr>
        <p:spPr>
          <a:xfrm>
            <a:off x="805260" y="1981442"/>
            <a:ext cx="4035769" cy="2308324"/>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 World</a:t>
            </a:r>
          </a:p>
          <a:p>
            <a:r>
              <a:rPr lang="en-US" altLang="ja-JP" sz="2400" dirty="0">
                <a:latin typeface="ＭＳ ゴシック" panose="020B0609070205080204" pitchFamily="49" charset="-128"/>
                <a:ea typeface="ＭＳ ゴシック" panose="020B0609070205080204" pitchFamily="49" charset="-128"/>
              </a:rPr>
              <a:t>  + </a:t>
            </a:r>
            <a:r>
              <a:rPr lang="en-US" altLang="ja-JP" sz="2400" dirty="0" err="1">
                <a:latin typeface="ＭＳ ゴシック" panose="020B0609070205080204" pitchFamily="49" charset="-128"/>
                <a:ea typeface="ＭＳ ゴシック" panose="020B0609070205080204" pitchFamily="49" charset="-128"/>
              </a:rPr>
              <a:t>MobileRobot</a:t>
            </a:r>
            <a:endParaRPr lang="en-US" altLang="ja-JP" sz="2400" dirty="0">
              <a:latin typeface="ＭＳ ゴシック" panose="020B0609070205080204" pitchFamily="49" charset="-128"/>
              <a:ea typeface="ＭＳ ゴシック" panose="020B0609070205080204" pitchFamily="49" charset="-128"/>
            </a:endParaRPr>
          </a:p>
          <a:p>
            <a:r>
              <a:rPr lang="ja-JP" altLang="en-US" sz="2400" dirty="0">
                <a:latin typeface="ＭＳ ゴシック" panose="020B0609070205080204" pitchFamily="49" charset="-128"/>
                <a:ea typeface="ＭＳ ゴシック" panose="020B0609070205080204" pitchFamily="49" charset="-128"/>
              </a:rPr>
              <a:t>    </a:t>
            </a:r>
            <a:r>
              <a:rPr lang="en-US" altLang="ja-JP" sz="2400" dirty="0">
                <a:latin typeface="ＭＳ ゴシック" panose="020B0609070205080204" pitchFamily="49" charset="-128"/>
                <a:ea typeface="ＭＳ ゴシック" panose="020B0609070205080204" pitchFamily="49" charset="-128"/>
              </a:rPr>
              <a:t>  </a:t>
            </a:r>
            <a:r>
              <a:rPr lang="en-US" altLang="ja-JP" sz="2400" b="1" dirty="0" err="1">
                <a:latin typeface="ＭＳ ゴシック" panose="020B0609070205080204" pitchFamily="49" charset="-128"/>
                <a:ea typeface="ＭＳ ゴシック" panose="020B0609070205080204" pitchFamily="49" charset="-128"/>
              </a:rPr>
              <a:t>DriveController</a:t>
            </a:r>
            <a:endParaRPr lang="en-US" altLang="ja-JP" sz="2400" b="1" dirty="0">
              <a:latin typeface="ＭＳ ゴシック" panose="020B0609070205080204" pitchFamily="49" charset="-128"/>
              <a:ea typeface="ＭＳ ゴシック" panose="020B0609070205080204" pitchFamily="49" charset="-128"/>
            </a:endParaRPr>
          </a:p>
          <a:p>
            <a:r>
              <a:rPr lang="ja-JP" altLang="en-US" sz="2400" b="1" dirty="0">
                <a:solidFill>
                  <a:srgbClr val="FF0000"/>
                </a:solidFill>
                <a:latin typeface="ＭＳ ゴシック" panose="020B0609070205080204" pitchFamily="49" charset="-128"/>
                <a:ea typeface="ＭＳ ゴシック" panose="020B0609070205080204" pitchFamily="49" charset="-128"/>
              </a:rPr>
              <a:t>    </a:t>
            </a:r>
            <a:r>
              <a:rPr lang="en-US" altLang="ja-JP" sz="2400" b="1" dirty="0">
                <a:solidFill>
                  <a:srgbClr val="FF0000"/>
                </a:solidFill>
                <a:latin typeface="ＭＳ ゴシック" panose="020B0609070205080204" pitchFamily="49" charset="-128"/>
                <a:ea typeface="ＭＳ ゴシック" panose="020B0609070205080204" pitchFamily="49" charset="-128"/>
              </a:rPr>
              <a:t>  </a:t>
            </a:r>
            <a:r>
              <a:rPr lang="en-US" altLang="ja-JP" sz="2400" b="1" dirty="0" err="1">
                <a:solidFill>
                  <a:srgbClr val="FF0000"/>
                </a:solidFill>
                <a:latin typeface="ＭＳ ゴシック" panose="020B0609070205080204" pitchFamily="49" charset="-128"/>
                <a:ea typeface="ＭＳ ゴシック" panose="020B0609070205080204" pitchFamily="49" charset="-128"/>
              </a:rPr>
              <a:t>PanTiltController</a:t>
            </a:r>
            <a:endParaRPr lang="en-US" altLang="ja-JP" sz="2400" b="1" dirty="0">
              <a:solidFill>
                <a:srgbClr val="FF0000"/>
              </a:solidFill>
              <a:latin typeface="ＭＳ ゴシック" panose="020B0609070205080204" pitchFamily="49" charset="-128"/>
              <a:ea typeface="ＭＳ ゴシック" panose="020B0609070205080204" pitchFamily="49" charset="-128"/>
            </a:endParaRPr>
          </a:p>
          <a:p>
            <a:r>
              <a:rPr lang="en-US" altLang="ja-JP" sz="2400" dirty="0">
                <a:latin typeface="ＭＳ ゴシック" panose="020B0609070205080204" pitchFamily="49" charset="-128"/>
                <a:ea typeface="ＭＳ ゴシック" panose="020B0609070205080204" pitchFamily="49" charset="-128"/>
              </a:rPr>
              <a:t>    Floor</a:t>
            </a:r>
          </a:p>
          <a:p>
            <a:r>
              <a:rPr lang="en-US" altLang="ja-JP"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AISTSimulator</a:t>
            </a:r>
            <a:endParaRPr lang="en-US" altLang="ja-JP" sz="2400" dirty="0">
              <a:latin typeface="ＭＳ ゴシック" panose="020B0609070205080204" pitchFamily="49" charset="-128"/>
              <a:ea typeface="ＭＳ ゴシック" panose="020B0609070205080204" pitchFamily="49" charset="-128"/>
            </a:endParaRPr>
          </a:p>
        </p:txBody>
      </p:sp>
      <p:sp>
        <p:nvSpPr>
          <p:cNvPr id="3" name="テキスト ボックス 2">
            <a:extLst>
              <a:ext uri="{FF2B5EF4-FFF2-40B4-BE49-F238E27FC236}">
                <a16:creationId xmlns:a16="http://schemas.microsoft.com/office/drawing/2014/main" id="{3747E591-C51D-AF0E-D1F6-0F5921C72932}"/>
              </a:ext>
            </a:extLst>
          </p:cNvPr>
          <p:cNvSpPr txBox="1"/>
          <p:nvPr/>
        </p:nvSpPr>
        <p:spPr>
          <a:xfrm>
            <a:off x="4992326" y="2672848"/>
            <a:ext cx="4035768" cy="1015663"/>
          </a:xfrm>
          <a:prstGeom prst="rect">
            <a:avLst/>
          </a:prstGeom>
          <a:noFill/>
        </p:spPr>
        <p:txBody>
          <a:bodyPr wrap="square" rtlCol="0">
            <a:spAutoFit/>
          </a:bodyPr>
          <a:lstStyle/>
          <a:p>
            <a:r>
              <a:rPr lang="en-US" altLang="ja-JP" sz="2000" b="1" dirty="0">
                <a:solidFill>
                  <a:srgbClr val="FF0000"/>
                </a:solidFill>
              </a:rPr>
              <a:t>※</a:t>
            </a:r>
            <a:r>
              <a:rPr lang="ja-JP" altLang="en-US" sz="2000" b="1" dirty="0">
                <a:solidFill>
                  <a:srgbClr val="FF0000"/>
                </a:solidFill>
              </a:rPr>
              <a:t>「コントローラモジュール」</a:t>
            </a:r>
            <a:endParaRPr lang="en-US" altLang="ja-JP" sz="2000" b="1" dirty="0">
              <a:solidFill>
                <a:srgbClr val="FF0000"/>
              </a:solidFill>
            </a:endParaRPr>
          </a:p>
          <a:p>
            <a:r>
              <a:rPr lang="ja-JP" altLang="en-US" sz="2000" b="1" dirty="0">
                <a:solidFill>
                  <a:srgbClr val="FF0000"/>
                </a:solidFill>
              </a:rPr>
              <a:t>プロパティに </a:t>
            </a:r>
            <a:r>
              <a:rPr lang="en-US" altLang="ja-JP" sz="2000" b="1" dirty="0">
                <a:solidFill>
                  <a:srgbClr val="FF0000"/>
                </a:solidFill>
              </a:rPr>
              <a:t>“</a:t>
            </a:r>
            <a:r>
              <a:rPr lang="en-US" altLang="ja-JP" sz="2000" b="1" dirty="0" err="1">
                <a:solidFill>
                  <a:srgbClr val="FF0000"/>
                </a:solidFill>
              </a:rPr>
              <a:t>MyMobileRobot</a:t>
            </a:r>
            <a:endParaRPr lang="en-US" altLang="ja-JP" sz="2000" b="1" dirty="0">
              <a:solidFill>
                <a:srgbClr val="FF0000"/>
              </a:solidFill>
            </a:endParaRPr>
          </a:p>
          <a:p>
            <a:r>
              <a:rPr lang="en-US" altLang="ja-JP" sz="2000" b="1" dirty="0" err="1">
                <a:solidFill>
                  <a:srgbClr val="FF0000"/>
                </a:solidFill>
              </a:rPr>
              <a:t>PanTiltController</a:t>
            </a:r>
            <a:r>
              <a:rPr lang="en-US" altLang="ja-JP" sz="2000" b="1" dirty="0">
                <a:solidFill>
                  <a:srgbClr val="FF0000"/>
                </a:solidFill>
              </a:rPr>
              <a:t>”</a:t>
            </a:r>
            <a:r>
              <a:rPr lang="ja-JP" altLang="en-US" sz="2000" b="1" dirty="0">
                <a:solidFill>
                  <a:srgbClr val="FF0000"/>
                </a:solidFill>
              </a:rPr>
              <a:t>を設定</a:t>
            </a:r>
            <a:endParaRPr kumimoji="1" lang="ja-JP" altLang="en-US" sz="2000" b="1" dirty="0">
              <a:solidFill>
                <a:srgbClr val="FF0000"/>
              </a:solidFill>
            </a:endParaRPr>
          </a:p>
        </p:txBody>
      </p:sp>
      <p:sp>
        <p:nvSpPr>
          <p:cNvPr id="7" name="テキスト ボックス 6">
            <a:extLst>
              <a:ext uri="{FF2B5EF4-FFF2-40B4-BE49-F238E27FC236}">
                <a16:creationId xmlns:a16="http://schemas.microsoft.com/office/drawing/2014/main" id="{0558289E-B7E5-58CA-4019-F041859E9C4D}"/>
              </a:ext>
            </a:extLst>
          </p:cNvPr>
          <p:cNvSpPr txBox="1"/>
          <p:nvPr/>
        </p:nvSpPr>
        <p:spPr>
          <a:xfrm>
            <a:off x="874316" y="6087056"/>
            <a:ext cx="7696338" cy="400110"/>
          </a:xfrm>
          <a:prstGeom prst="rect">
            <a:avLst/>
          </a:prstGeom>
          <a:noFill/>
        </p:spPr>
        <p:txBody>
          <a:bodyPr wrap="none" rtlCol="0">
            <a:spAutoFit/>
          </a:bodyPr>
          <a:lstStyle/>
          <a:p>
            <a:r>
              <a:rPr lang="en-US" altLang="ja-JP" sz="2000" dirty="0"/>
              <a:t>※ </a:t>
            </a:r>
            <a:r>
              <a:rPr lang="ja-JP" altLang="en-US" sz="2000" dirty="0"/>
              <a:t>同名のプロジェクトファイルが</a:t>
            </a:r>
            <a:r>
              <a:rPr kumimoji="1" lang="ja-JP" altLang="en-US" sz="2000" dirty="0"/>
              <a:t>お手本パッケージにもあります</a:t>
            </a:r>
          </a:p>
        </p:txBody>
      </p:sp>
      <p:sp>
        <p:nvSpPr>
          <p:cNvPr id="8" name="テキスト ボックス 7">
            <a:extLst>
              <a:ext uri="{FF2B5EF4-FFF2-40B4-BE49-F238E27FC236}">
                <a16:creationId xmlns:a16="http://schemas.microsoft.com/office/drawing/2014/main" id="{B0CAE764-C26A-2CE7-A8AA-8C95A8C105B5}"/>
              </a:ext>
            </a:extLst>
          </p:cNvPr>
          <p:cNvSpPr txBox="1"/>
          <p:nvPr/>
        </p:nvSpPr>
        <p:spPr>
          <a:xfrm>
            <a:off x="904486" y="4653278"/>
            <a:ext cx="7745180" cy="1200329"/>
          </a:xfrm>
          <a:prstGeom prst="rect">
            <a:avLst/>
          </a:prstGeom>
          <a:noFill/>
        </p:spPr>
        <p:txBody>
          <a:bodyPr wrap="square" rtlCol="0">
            <a:spAutoFit/>
          </a:bodyPr>
          <a:lstStyle/>
          <a:p>
            <a:r>
              <a:rPr kumimoji="1" lang="ja-JP" altLang="en-US" sz="2400" dirty="0"/>
              <a:t>プロジェクトを</a:t>
            </a:r>
            <a:r>
              <a:rPr kumimoji="1" lang="en-US" altLang="ja-JP" sz="2400" dirty="0"/>
              <a:t>“project/</a:t>
            </a:r>
            <a:r>
              <a:rPr kumimoji="1" lang="en-US" altLang="ja-JP" sz="2400" dirty="0" err="1"/>
              <a:t>mobile_robot_drive_pantilt_control.cnoid</a:t>
            </a:r>
            <a:r>
              <a:rPr kumimoji="1" lang="en-US" altLang="ja-JP" sz="2400" dirty="0"/>
              <a:t>” </a:t>
            </a:r>
          </a:p>
          <a:p>
            <a:r>
              <a:rPr kumimoji="1" lang="ja-JP" altLang="en-US" sz="2400" dirty="0"/>
              <a:t>として保存する</a:t>
            </a:r>
          </a:p>
        </p:txBody>
      </p:sp>
    </p:spTree>
    <p:extLst>
      <p:ext uri="{BB962C8B-B14F-4D97-AF65-F5344CB8AC3E}">
        <p14:creationId xmlns:p14="http://schemas.microsoft.com/office/powerpoint/2010/main" val="389352893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F3C435-7253-D3B7-C43F-8321E6138650}"/>
              </a:ext>
            </a:extLst>
          </p:cNvPr>
          <p:cNvSpPr>
            <a:spLocks noGrp="1"/>
          </p:cNvSpPr>
          <p:nvPr>
            <p:ph type="title"/>
          </p:nvPr>
        </p:nvSpPr>
        <p:spPr/>
        <p:txBody>
          <a:bodyPr/>
          <a:lstStyle/>
          <a:p>
            <a:r>
              <a:rPr kumimoji="1" lang="en-US" altLang="ja-JP" dirty="0"/>
              <a:t>ros2 topic</a:t>
            </a:r>
            <a:r>
              <a:rPr kumimoji="1" lang="ja-JP" altLang="en-US" dirty="0"/>
              <a:t>コマンドによる操作</a:t>
            </a:r>
          </a:p>
        </p:txBody>
      </p:sp>
      <p:sp>
        <p:nvSpPr>
          <p:cNvPr id="4" name="テキスト ボックス 3">
            <a:extLst>
              <a:ext uri="{FF2B5EF4-FFF2-40B4-BE49-F238E27FC236}">
                <a16:creationId xmlns:a16="http://schemas.microsoft.com/office/drawing/2014/main" id="{1BFEAEF0-AB93-45EB-2820-0173BEE66420}"/>
              </a:ext>
            </a:extLst>
          </p:cNvPr>
          <p:cNvSpPr txBox="1"/>
          <p:nvPr/>
        </p:nvSpPr>
        <p:spPr>
          <a:xfrm>
            <a:off x="545122" y="1954211"/>
            <a:ext cx="8077284" cy="707886"/>
          </a:xfrm>
          <a:prstGeom prst="rect">
            <a:avLst/>
          </a:prstGeom>
          <a:noFill/>
          <a:ln>
            <a:solidFill>
              <a:schemeClr val="tx1"/>
            </a:solidFill>
          </a:ln>
        </p:spPr>
        <p:txBody>
          <a:bodyPr wrap="square" rtlCol="0">
            <a:spAutoFit/>
          </a:bodyPr>
          <a:lstStyle/>
          <a:p>
            <a:r>
              <a:rPr kumimoji="1" lang="en-US" altLang="ja-JP" sz="2000" dirty="0"/>
              <a:t>ros2 topic pub -1 /</a:t>
            </a:r>
            <a:r>
              <a:rPr kumimoji="1" lang="en-US" altLang="ja-JP" sz="2000" dirty="0" err="1"/>
              <a:t>cmd_joint_vel</a:t>
            </a:r>
            <a:r>
              <a:rPr kumimoji="1" lang="en-US" altLang="ja-JP" sz="2000" dirty="0"/>
              <a:t> </a:t>
            </a:r>
            <a:r>
              <a:rPr kumimoji="1" lang="en-US" altLang="ja-JP" sz="2000" dirty="0" err="1"/>
              <a:t>geometry_msgs</a:t>
            </a:r>
            <a:r>
              <a:rPr kumimoji="1" lang="en-US" altLang="ja-JP" sz="2000" dirty="0"/>
              <a:t>/msg/Vector3</a:t>
            </a:r>
          </a:p>
          <a:p>
            <a:r>
              <a:rPr kumimoji="1" lang="ja-JP" altLang="en-US" sz="2000" dirty="0"/>
              <a:t> </a:t>
            </a:r>
            <a:r>
              <a:rPr kumimoji="1" lang="en-US" altLang="ja-JP" sz="2000" dirty="0"/>
              <a:t>“{ x: 0, y: 0.5, z: 0.5 }”</a:t>
            </a:r>
            <a:endParaRPr kumimoji="1" lang="ja-JP" altLang="en-US" sz="2000" dirty="0"/>
          </a:p>
        </p:txBody>
      </p:sp>
      <p:sp>
        <p:nvSpPr>
          <p:cNvPr id="7" name="テキスト ボックス 6">
            <a:extLst>
              <a:ext uri="{FF2B5EF4-FFF2-40B4-BE49-F238E27FC236}">
                <a16:creationId xmlns:a16="http://schemas.microsoft.com/office/drawing/2014/main" id="{21B90EA9-7C7B-EB2E-1694-4F4D494DB47B}"/>
              </a:ext>
            </a:extLst>
          </p:cNvPr>
          <p:cNvSpPr txBox="1"/>
          <p:nvPr/>
        </p:nvSpPr>
        <p:spPr>
          <a:xfrm>
            <a:off x="2503188" y="2991339"/>
            <a:ext cx="1723549" cy="461665"/>
          </a:xfrm>
          <a:prstGeom prst="rect">
            <a:avLst/>
          </a:prstGeom>
          <a:noFill/>
        </p:spPr>
        <p:txBody>
          <a:bodyPr wrap="none" rtlCol="0">
            <a:spAutoFit/>
          </a:bodyPr>
          <a:lstStyle/>
          <a:p>
            <a:r>
              <a:rPr lang="ja-JP" altLang="en-US" sz="2400" b="1" dirty="0">
                <a:solidFill>
                  <a:srgbClr val="FF0000"/>
                </a:solidFill>
              </a:rPr>
              <a:t>パン角速度</a:t>
            </a:r>
            <a:endParaRPr kumimoji="1" lang="ja-JP" altLang="en-US" sz="2400" b="1" dirty="0">
              <a:solidFill>
                <a:srgbClr val="FF0000"/>
              </a:solidFill>
            </a:endParaRPr>
          </a:p>
        </p:txBody>
      </p:sp>
      <p:cxnSp>
        <p:nvCxnSpPr>
          <p:cNvPr id="9" name="直線コネクタ 8">
            <a:extLst>
              <a:ext uri="{FF2B5EF4-FFF2-40B4-BE49-F238E27FC236}">
                <a16:creationId xmlns:a16="http://schemas.microsoft.com/office/drawing/2014/main" id="{31442135-A4EB-49DF-7026-77B8AF974A56}"/>
              </a:ext>
            </a:extLst>
          </p:cNvPr>
          <p:cNvCxnSpPr>
            <a:cxnSpLocks/>
          </p:cNvCxnSpPr>
          <p:nvPr/>
        </p:nvCxnSpPr>
        <p:spPr>
          <a:xfrm>
            <a:off x="1757835" y="2809366"/>
            <a:ext cx="47652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テキスト ボックス 2">
            <a:extLst>
              <a:ext uri="{FF2B5EF4-FFF2-40B4-BE49-F238E27FC236}">
                <a16:creationId xmlns:a16="http://schemas.microsoft.com/office/drawing/2014/main" id="{E449B164-7675-F0C7-FC97-1803E90A993D}"/>
              </a:ext>
            </a:extLst>
          </p:cNvPr>
          <p:cNvSpPr txBox="1"/>
          <p:nvPr/>
        </p:nvSpPr>
        <p:spPr>
          <a:xfrm>
            <a:off x="1525249" y="3984560"/>
            <a:ext cx="6070893" cy="523220"/>
          </a:xfrm>
          <a:prstGeom prst="rect">
            <a:avLst/>
          </a:prstGeom>
          <a:noFill/>
        </p:spPr>
        <p:txBody>
          <a:bodyPr wrap="none" rtlCol="0">
            <a:spAutoFit/>
          </a:bodyPr>
          <a:lstStyle/>
          <a:p>
            <a:r>
              <a:rPr lang="en-US" altLang="ja-JP" sz="2800" b="1" dirty="0">
                <a:solidFill>
                  <a:srgbClr val="FF0000"/>
                </a:solidFill>
              </a:rPr>
              <a:t>※ </a:t>
            </a:r>
            <a:r>
              <a:rPr lang="ja-JP" altLang="en-US" sz="2800" b="1" dirty="0">
                <a:solidFill>
                  <a:srgbClr val="FF0000"/>
                </a:solidFill>
              </a:rPr>
              <a:t>コロン</a:t>
            </a:r>
            <a:r>
              <a:rPr lang="en-US" altLang="ja-JP" sz="2800" b="1" dirty="0">
                <a:solidFill>
                  <a:srgbClr val="FF0000"/>
                </a:solidFill>
              </a:rPr>
              <a:t>(:)</a:t>
            </a:r>
            <a:r>
              <a:rPr lang="ja-JP" altLang="en-US" sz="2800" b="1" dirty="0">
                <a:solidFill>
                  <a:srgbClr val="FF0000"/>
                </a:solidFill>
              </a:rPr>
              <a:t>の後にスペースが必要！</a:t>
            </a:r>
            <a:endParaRPr kumimoji="1" lang="ja-JP" altLang="en-US" sz="2800" b="1" dirty="0">
              <a:solidFill>
                <a:srgbClr val="FF0000"/>
              </a:solidFill>
            </a:endParaRPr>
          </a:p>
        </p:txBody>
      </p:sp>
      <p:cxnSp>
        <p:nvCxnSpPr>
          <p:cNvPr id="14" name="直線コネクタ 13">
            <a:extLst>
              <a:ext uri="{FF2B5EF4-FFF2-40B4-BE49-F238E27FC236}">
                <a16:creationId xmlns:a16="http://schemas.microsoft.com/office/drawing/2014/main" id="{A9D30156-3B74-76E9-D0C8-7638A97F09A6}"/>
              </a:ext>
            </a:extLst>
          </p:cNvPr>
          <p:cNvCxnSpPr>
            <a:cxnSpLocks/>
          </p:cNvCxnSpPr>
          <p:nvPr/>
        </p:nvCxnSpPr>
        <p:spPr>
          <a:xfrm>
            <a:off x="2528731" y="2814852"/>
            <a:ext cx="47652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CDBB2C21-5E70-4C68-D5A4-F2A87CF1D1A1}"/>
              </a:ext>
            </a:extLst>
          </p:cNvPr>
          <p:cNvSpPr txBox="1"/>
          <p:nvPr/>
        </p:nvSpPr>
        <p:spPr>
          <a:xfrm>
            <a:off x="391112" y="2991339"/>
            <a:ext cx="2031325" cy="461665"/>
          </a:xfrm>
          <a:prstGeom prst="rect">
            <a:avLst/>
          </a:prstGeom>
          <a:noFill/>
        </p:spPr>
        <p:txBody>
          <a:bodyPr wrap="none" rtlCol="0">
            <a:spAutoFit/>
          </a:bodyPr>
          <a:lstStyle/>
          <a:p>
            <a:r>
              <a:rPr lang="ja-JP" altLang="en-US" sz="2400" b="1" dirty="0">
                <a:solidFill>
                  <a:srgbClr val="FF0000"/>
                </a:solidFill>
              </a:rPr>
              <a:t>チルト角速度</a:t>
            </a:r>
            <a:endParaRPr kumimoji="1" lang="ja-JP" altLang="en-US" sz="2400" b="1" dirty="0">
              <a:solidFill>
                <a:srgbClr val="FF0000"/>
              </a:solidFill>
            </a:endParaRPr>
          </a:p>
        </p:txBody>
      </p:sp>
    </p:spTree>
    <p:extLst>
      <p:ext uri="{BB962C8B-B14F-4D97-AF65-F5344CB8AC3E}">
        <p14:creationId xmlns:p14="http://schemas.microsoft.com/office/powerpoint/2010/main" val="336376789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770489-9DB3-8F92-241F-52513528F422}"/>
              </a:ext>
            </a:extLst>
          </p:cNvPr>
          <p:cNvSpPr>
            <a:spLocks noGrp="1"/>
          </p:cNvSpPr>
          <p:nvPr>
            <p:ph type="title"/>
          </p:nvPr>
        </p:nvSpPr>
        <p:spPr>
          <a:xfrm>
            <a:off x="628650" y="229898"/>
            <a:ext cx="7886700" cy="1325563"/>
          </a:xfrm>
        </p:spPr>
        <p:txBody>
          <a:bodyPr/>
          <a:lstStyle/>
          <a:p>
            <a:r>
              <a:rPr lang="en-US" altLang="ja-JP" dirty="0" err="1"/>
              <a:t>joy_teleop</a:t>
            </a:r>
            <a:r>
              <a:rPr lang="ja-JP" altLang="en-US" dirty="0"/>
              <a:t>追加設定</a:t>
            </a:r>
            <a:endParaRPr kumimoji="1" lang="ja-JP" altLang="en-US" dirty="0"/>
          </a:p>
        </p:txBody>
      </p:sp>
      <p:sp>
        <p:nvSpPr>
          <p:cNvPr id="4" name="テキスト ボックス 3">
            <a:extLst>
              <a:ext uri="{FF2B5EF4-FFF2-40B4-BE49-F238E27FC236}">
                <a16:creationId xmlns:a16="http://schemas.microsoft.com/office/drawing/2014/main" id="{61704D48-19F1-8464-E593-EBE9AE1D0E4F}"/>
              </a:ext>
            </a:extLst>
          </p:cNvPr>
          <p:cNvSpPr txBox="1"/>
          <p:nvPr/>
        </p:nvSpPr>
        <p:spPr>
          <a:xfrm>
            <a:off x="737872" y="2023279"/>
            <a:ext cx="7535009" cy="4524315"/>
          </a:xfrm>
          <a:prstGeom prst="rect">
            <a:avLst/>
          </a:prstGeom>
          <a:noFill/>
          <a:ln>
            <a:solidFill>
              <a:schemeClr val="tx1"/>
            </a:solidFill>
          </a:ln>
        </p:spPr>
        <p:txBody>
          <a:bodyPr wrap="square" rtlCol="0">
            <a:spAutoFit/>
          </a:bodyPr>
          <a:lstStyle/>
          <a:p>
            <a:r>
              <a:rPr lang="en-US" altLang="ja-JP" sz="1600" dirty="0" err="1">
                <a:latin typeface="ＭＳ ゴシック" panose="020B0609070205080204" pitchFamily="49" charset="-128"/>
                <a:ea typeface="ＭＳ ゴシック" panose="020B0609070205080204" pitchFamily="49" charset="-128"/>
              </a:rPr>
              <a:t>joy_teleop</a:t>
            </a:r>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ros</a:t>
            </a:r>
            <a:r>
              <a:rPr lang="en-US" altLang="ja-JP" sz="1600" dirty="0">
                <a:latin typeface="ＭＳ ゴシック" panose="020B0609070205080204" pitchFamily="49" charset="-128"/>
                <a:ea typeface="ＭＳ ゴシック" panose="020B0609070205080204" pitchFamily="49" charset="-128"/>
              </a:rPr>
              <a:t>__parameters:</a:t>
            </a:r>
          </a:p>
          <a:p>
            <a:r>
              <a:rPr lang="en-US" altLang="ja-JP" sz="1600" dirty="0">
                <a:latin typeface="ＭＳ ゴシック" panose="020B0609070205080204" pitchFamily="49" charset="-128"/>
                <a:ea typeface="ＭＳ ゴシック" panose="020B0609070205080204" pitchFamily="49" charset="-128"/>
              </a:rPr>
              <a:t>    move:</a:t>
            </a:r>
          </a:p>
          <a:p>
            <a:r>
              <a:rPr lang="en-US" altLang="ja-JP" sz="1600" dirty="0">
                <a:latin typeface="ＭＳ ゴシック" panose="020B0609070205080204" pitchFamily="49" charset="-128"/>
                <a:ea typeface="ＭＳ ゴシック" panose="020B0609070205080204" pitchFamily="49" charset="-128"/>
              </a:rPr>
              <a:t>    …</a:t>
            </a:r>
          </a:p>
          <a:p>
            <a:r>
              <a:rPr lang="en-US" altLang="ja-JP" sz="1600" b="1" dirty="0">
                <a:solidFill>
                  <a:srgbClr val="FF0000"/>
                </a:solidFill>
                <a:latin typeface="ＭＳ ゴシック" panose="020B0609070205080204" pitchFamily="49" charset="-128"/>
                <a:ea typeface="ＭＳ ゴシック" panose="020B0609070205080204" pitchFamily="49" charset="-128"/>
              </a:rPr>
              <a:t>    </a:t>
            </a:r>
            <a:r>
              <a:rPr lang="en-US" altLang="ja-JP" sz="1600" b="1" dirty="0" err="1">
                <a:solidFill>
                  <a:srgbClr val="FF0000"/>
                </a:solidFill>
                <a:latin typeface="ＭＳ ゴシック" panose="020B0609070205080204" pitchFamily="49" charset="-128"/>
                <a:ea typeface="ＭＳ ゴシック" panose="020B0609070205080204" pitchFamily="49" charset="-128"/>
              </a:rPr>
              <a:t>pan_tilt</a:t>
            </a:r>
            <a:r>
              <a:rPr lang="en-US" altLang="ja-JP" sz="1600" b="1" dirty="0">
                <a:solidFill>
                  <a:srgbClr val="FF0000"/>
                </a:solidFill>
                <a:latin typeface="ＭＳ ゴシック" panose="020B0609070205080204" pitchFamily="49" charset="-128"/>
                <a:ea typeface="ＭＳ ゴシック" panose="020B0609070205080204" pitchFamily="49" charset="-128"/>
              </a:rPr>
              <a:t>:</a:t>
            </a:r>
          </a:p>
          <a:p>
            <a:r>
              <a:rPr lang="en-US" altLang="ja-JP" sz="1600" b="1" dirty="0">
                <a:solidFill>
                  <a:srgbClr val="FF0000"/>
                </a:solidFill>
                <a:latin typeface="ＭＳ ゴシック" panose="020B0609070205080204" pitchFamily="49" charset="-128"/>
                <a:ea typeface="ＭＳ ゴシック" panose="020B0609070205080204" pitchFamily="49" charset="-128"/>
              </a:rPr>
              <a:t>      type: topic</a:t>
            </a:r>
          </a:p>
          <a:p>
            <a:r>
              <a:rPr lang="en-US" altLang="ja-JP" sz="1600" b="1" dirty="0">
                <a:solidFill>
                  <a:srgbClr val="FF0000"/>
                </a:solidFill>
                <a:latin typeface="ＭＳ ゴシック" panose="020B0609070205080204" pitchFamily="49" charset="-128"/>
                <a:ea typeface="ＭＳ ゴシック" panose="020B0609070205080204" pitchFamily="49" charset="-128"/>
              </a:rPr>
              <a:t>      </a:t>
            </a:r>
            <a:r>
              <a:rPr lang="en-US" altLang="ja-JP" sz="1600" b="1" dirty="0" err="1">
                <a:solidFill>
                  <a:srgbClr val="FF0000"/>
                </a:solidFill>
                <a:latin typeface="ＭＳ ゴシック" panose="020B0609070205080204" pitchFamily="49" charset="-128"/>
                <a:ea typeface="ＭＳ ゴシック" panose="020B0609070205080204" pitchFamily="49" charset="-128"/>
              </a:rPr>
              <a:t>interface_type</a:t>
            </a:r>
            <a:r>
              <a:rPr lang="en-US" altLang="ja-JP" sz="1600" b="1" dirty="0">
                <a:solidFill>
                  <a:srgbClr val="FF0000"/>
                </a:solidFill>
                <a:latin typeface="ＭＳ ゴシック" panose="020B0609070205080204" pitchFamily="49" charset="-128"/>
                <a:ea typeface="ＭＳ ゴシック" panose="020B0609070205080204" pitchFamily="49" charset="-128"/>
              </a:rPr>
              <a:t>: </a:t>
            </a:r>
            <a:r>
              <a:rPr lang="en-US" altLang="ja-JP" sz="1600" b="1" dirty="0" err="1">
                <a:solidFill>
                  <a:srgbClr val="FF0000"/>
                </a:solidFill>
                <a:latin typeface="ＭＳ ゴシック" panose="020B0609070205080204" pitchFamily="49" charset="-128"/>
                <a:ea typeface="ＭＳ ゴシック" panose="020B0609070205080204" pitchFamily="49" charset="-128"/>
              </a:rPr>
              <a:t>geometry_msgs</a:t>
            </a:r>
            <a:r>
              <a:rPr lang="en-US" altLang="ja-JP" sz="1600" b="1" dirty="0">
                <a:solidFill>
                  <a:srgbClr val="FF0000"/>
                </a:solidFill>
                <a:latin typeface="ＭＳ ゴシック" panose="020B0609070205080204" pitchFamily="49" charset="-128"/>
                <a:ea typeface="ＭＳ ゴシック" panose="020B0609070205080204" pitchFamily="49" charset="-128"/>
              </a:rPr>
              <a:t>/msg/Vector3</a:t>
            </a:r>
          </a:p>
          <a:p>
            <a:r>
              <a:rPr lang="en-US" altLang="ja-JP" sz="1600" b="1" dirty="0">
                <a:solidFill>
                  <a:srgbClr val="FF0000"/>
                </a:solidFill>
                <a:latin typeface="ＭＳ ゴシック" panose="020B0609070205080204" pitchFamily="49" charset="-128"/>
                <a:ea typeface="ＭＳ ゴシック" panose="020B0609070205080204" pitchFamily="49" charset="-128"/>
              </a:rPr>
              <a:t>      </a:t>
            </a:r>
            <a:r>
              <a:rPr lang="en-US" altLang="ja-JP" sz="1600" b="1" dirty="0" err="1">
                <a:solidFill>
                  <a:srgbClr val="FF0000"/>
                </a:solidFill>
                <a:latin typeface="ＭＳ ゴシック" panose="020B0609070205080204" pitchFamily="49" charset="-128"/>
                <a:ea typeface="ＭＳ ゴシック" panose="020B0609070205080204" pitchFamily="49" charset="-128"/>
              </a:rPr>
              <a:t>topic_name</a:t>
            </a:r>
            <a:r>
              <a:rPr lang="en-US" altLang="ja-JP" sz="1600" b="1" dirty="0">
                <a:solidFill>
                  <a:srgbClr val="FF0000"/>
                </a:solidFill>
                <a:latin typeface="ＭＳ ゴシック" panose="020B0609070205080204" pitchFamily="49" charset="-128"/>
                <a:ea typeface="ＭＳ ゴシック" panose="020B0609070205080204" pitchFamily="49" charset="-128"/>
              </a:rPr>
              <a:t>: /</a:t>
            </a:r>
            <a:r>
              <a:rPr lang="en-US" altLang="ja-JP" sz="1600" b="1" dirty="0" err="1">
                <a:solidFill>
                  <a:srgbClr val="FF0000"/>
                </a:solidFill>
                <a:latin typeface="ＭＳ ゴシック" panose="020B0609070205080204" pitchFamily="49" charset="-128"/>
                <a:ea typeface="ＭＳ ゴシック" panose="020B0609070205080204" pitchFamily="49" charset="-128"/>
              </a:rPr>
              <a:t>cmd_joint_vel</a:t>
            </a:r>
            <a:endParaRPr lang="en-US" altLang="ja-JP" sz="1600" b="1" dirty="0">
              <a:solidFill>
                <a:srgbClr val="FF0000"/>
              </a:solidFill>
              <a:latin typeface="ＭＳ ゴシック" panose="020B0609070205080204" pitchFamily="49" charset="-128"/>
              <a:ea typeface="ＭＳ ゴシック" panose="020B0609070205080204" pitchFamily="49" charset="-128"/>
            </a:endParaRPr>
          </a:p>
          <a:p>
            <a:r>
              <a:rPr lang="en-US" altLang="ja-JP" sz="1600" b="1" dirty="0">
                <a:solidFill>
                  <a:srgbClr val="FF0000"/>
                </a:solidFill>
                <a:latin typeface="ＭＳ ゴシック" panose="020B0609070205080204" pitchFamily="49" charset="-128"/>
                <a:ea typeface="ＭＳ ゴシック" panose="020B0609070205080204" pitchFamily="49" charset="-128"/>
              </a:rPr>
              <a:t>      </a:t>
            </a:r>
            <a:r>
              <a:rPr lang="en-US" altLang="ja-JP" sz="1600" b="1" dirty="0" err="1">
                <a:solidFill>
                  <a:srgbClr val="FF0000"/>
                </a:solidFill>
                <a:latin typeface="ＭＳ ゴシック" panose="020B0609070205080204" pitchFamily="49" charset="-128"/>
                <a:ea typeface="ＭＳ ゴシック" panose="020B0609070205080204" pitchFamily="49" charset="-128"/>
              </a:rPr>
              <a:t>deadman_buttons</a:t>
            </a:r>
            <a:r>
              <a:rPr lang="en-US" altLang="ja-JP" sz="1600" b="1" dirty="0">
                <a:solidFill>
                  <a:srgbClr val="FF0000"/>
                </a:solidFill>
                <a:latin typeface="ＭＳ ゴシック" panose="020B0609070205080204" pitchFamily="49" charset="-128"/>
                <a:ea typeface="ＭＳ ゴシック" panose="020B0609070205080204" pitchFamily="49" charset="-128"/>
              </a:rPr>
              <a:t>: [0]</a:t>
            </a:r>
          </a:p>
          <a:p>
            <a:r>
              <a:rPr lang="en-US" altLang="ja-JP" sz="1600" b="1" dirty="0">
                <a:solidFill>
                  <a:srgbClr val="FF0000"/>
                </a:solidFill>
                <a:latin typeface="ＭＳ ゴシック" panose="020B0609070205080204" pitchFamily="49" charset="-128"/>
                <a:ea typeface="ＭＳ ゴシック" panose="020B0609070205080204" pitchFamily="49" charset="-128"/>
              </a:rPr>
              <a:t>      </a:t>
            </a:r>
            <a:r>
              <a:rPr lang="en-US" altLang="ja-JP" sz="1600" b="1" dirty="0" err="1">
                <a:solidFill>
                  <a:srgbClr val="FF0000"/>
                </a:solidFill>
                <a:latin typeface="ＭＳ ゴシック" panose="020B0609070205080204" pitchFamily="49" charset="-128"/>
                <a:ea typeface="ＭＳ ゴシック" panose="020B0609070205080204" pitchFamily="49" charset="-128"/>
              </a:rPr>
              <a:t>axis_mappings</a:t>
            </a:r>
            <a:r>
              <a:rPr lang="en-US" altLang="ja-JP" sz="1600" b="1" dirty="0">
                <a:solidFill>
                  <a:srgbClr val="FF0000"/>
                </a:solidFill>
                <a:latin typeface="ＭＳ ゴシック" panose="020B0609070205080204" pitchFamily="49" charset="-128"/>
                <a:ea typeface="ＭＳ ゴシック" panose="020B0609070205080204" pitchFamily="49" charset="-128"/>
              </a:rPr>
              <a:t>:</a:t>
            </a:r>
          </a:p>
          <a:p>
            <a:r>
              <a:rPr lang="en-US" altLang="ja-JP" sz="1600" b="1" dirty="0">
                <a:solidFill>
                  <a:srgbClr val="FF0000"/>
                </a:solidFill>
                <a:latin typeface="ＭＳ ゴシック" panose="020B0609070205080204" pitchFamily="49" charset="-128"/>
                <a:ea typeface="ＭＳ ゴシック" panose="020B0609070205080204" pitchFamily="49" charset="-128"/>
              </a:rPr>
              <a:t>        y:</a:t>
            </a:r>
          </a:p>
          <a:p>
            <a:r>
              <a:rPr lang="en-US" altLang="ja-JP" sz="1600" b="1" dirty="0">
                <a:solidFill>
                  <a:srgbClr val="FF0000"/>
                </a:solidFill>
                <a:latin typeface="ＭＳ ゴシック" panose="020B0609070205080204" pitchFamily="49" charset="-128"/>
                <a:ea typeface="ＭＳ ゴシック" panose="020B0609070205080204" pitchFamily="49" charset="-128"/>
              </a:rPr>
              <a:t>          axis: 4</a:t>
            </a:r>
          </a:p>
          <a:p>
            <a:r>
              <a:rPr lang="en-US" altLang="ja-JP" sz="1600" b="1" dirty="0">
                <a:solidFill>
                  <a:srgbClr val="FF0000"/>
                </a:solidFill>
                <a:latin typeface="ＭＳ ゴシック" panose="020B0609070205080204" pitchFamily="49" charset="-128"/>
                <a:ea typeface="ＭＳ ゴシック" panose="020B0609070205080204" pitchFamily="49" charset="-128"/>
              </a:rPr>
              <a:t>          scale: 2.0</a:t>
            </a:r>
          </a:p>
          <a:p>
            <a:r>
              <a:rPr lang="en-US" altLang="ja-JP" sz="1600" b="1" dirty="0">
                <a:solidFill>
                  <a:srgbClr val="FF0000"/>
                </a:solidFill>
                <a:latin typeface="ＭＳ ゴシック" panose="020B0609070205080204" pitchFamily="49" charset="-128"/>
                <a:ea typeface="ＭＳ ゴシック" panose="020B0609070205080204" pitchFamily="49" charset="-128"/>
              </a:rPr>
              <a:t>          offset: 0</a:t>
            </a:r>
          </a:p>
          <a:p>
            <a:r>
              <a:rPr lang="en-US" altLang="ja-JP" sz="1600" b="1" dirty="0">
                <a:solidFill>
                  <a:srgbClr val="FF0000"/>
                </a:solidFill>
                <a:latin typeface="ＭＳ ゴシック" panose="020B0609070205080204" pitchFamily="49" charset="-128"/>
                <a:ea typeface="ＭＳ ゴシック" panose="020B0609070205080204" pitchFamily="49" charset="-128"/>
              </a:rPr>
              <a:t>        z:</a:t>
            </a:r>
          </a:p>
          <a:p>
            <a:r>
              <a:rPr lang="en-US" altLang="ja-JP" sz="1600" b="1" dirty="0">
                <a:solidFill>
                  <a:srgbClr val="FF0000"/>
                </a:solidFill>
                <a:latin typeface="ＭＳ ゴシック" panose="020B0609070205080204" pitchFamily="49" charset="-128"/>
                <a:ea typeface="ＭＳ ゴシック" panose="020B0609070205080204" pitchFamily="49" charset="-128"/>
              </a:rPr>
              <a:t>          axis: 3</a:t>
            </a:r>
          </a:p>
          <a:p>
            <a:r>
              <a:rPr lang="en-US" altLang="ja-JP" sz="1600" b="1" dirty="0">
                <a:solidFill>
                  <a:srgbClr val="FF0000"/>
                </a:solidFill>
                <a:latin typeface="ＭＳ ゴシック" panose="020B0609070205080204" pitchFamily="49" charset="-128"/>
                <a:ea typeface="ＭＳ ゴシック" panose="020B0609070205080204" pitchFamily="49" charset="-128"/>
              </a:rPr>
              <a:t>          scale: 2.0</a:t>
            </a:r>
          </a:p>
          <a:p>
            <a:r>
              <a:rPr lang="en-US" altLang="ja-JP" sz="1600" b="1" dirty="0">
                <a:solidFill>
                  <a:srgbClr val="FF0000"/>
                </a:solidFill>
                <a:latin typeface="ＭＳ ゴシック" panose="020B0609070205080204" pitchFamily="49" charset="-128"/>
                <a:ea typeface="ＭＳ ゴシック" panose="020B0609070205080204" pitchFamily="49" charset="-128"/>
              </a:rPr>
              <a:t>          offset: 0</a:t>
            </a:r>
          </a:p>
        </p:txBody>
      </p:sp>
      <p:sp>
        <p:nvSpPr>
          <p:cNvPr id="5" name="テキスト ボックス 4">
            <a:extLst>
              <a:ext uri="{FF2B5EF4-FFF2-40B4-BE49-F238E27FC236}">
                <a16:creationId xmlns:a16="http://schemas.microsoft.com/office/drawing/2014/main" id="{9CF7C8CB-0688-30AC-2C3D-AE217D9B61EE}"/>
              </a:ext>
            </a:extLst>
          </p:cNvPr>
          <p:cNvSpPr txBox="1"/>
          <p:nvPr/>
        </p:nvSpPr>
        <p:spPr>
          <a:xfrm>
            <a:off x="737872" y="1417388"/>
            <a:ext cx="6691255" cy="461665"/>
          </a:xfrm>
          <a:prstGeom prst="rect">
            <a:avLst/>
          </a:prstGeom>
          <a:noFill/>
        </p:spPr>
        <p:txBody>
          <a:bodyPr wrap="none" rtlCol="0">
            <a:spAutoFit/>
          </a:bodyPr>
          <a:lstStyle/>
          <a:p>
            <a:r>
              <a:rPr lang="ja-JP" altLang="en-US" sz="2400" dirty="0"/>
              <a:t>右スティックの状態を</a:t>
            </a:r>
            <a:r>
              <a:rPr lang="en-US" altLang="ja-JP" sz="2400" dirty="0"/>
              <a:t>/</a:t>
            </a:r>
            <a:r>
              <a:rPr lang="en-US" altLang="ja-JP" sz="2400" dirty="0" err="1"/>
              <a:t>cmd_joint_vel</a:t>
            </a:r>
            <a:r>
              <a:rPr lang="ja-JP" altLang="en-US" sz="2400" dirty="0"/>
              <a:t>に</a:t>
            </a:r>
            <a:r>
              <a:rPr lang="en-US" altLang="ja-JP" sz="2400" dirty="0"/>
              <a:t>publish</a:t>
            </a:r>
            <a:endParaRPr kumimoji="1" lang="ja-JP" altLang="en-US" sz="2400" dirty="0"/>
          </a:p>
        </p:txBody>
      </p:sp>
      <p:sp>
        <p:nvSpPr>
          <p:cNvPr id="6" name="テキスト ボックス 5">
            <a:extLst>
              <a:ext uri="{FF2B5EF4-FFF2-40B4-BE49-F238E27FC236}">
                <a16:creationId xmlns:a16="http://schemas.microsoft.com/office/drawing/2014/main" id="{87DFE692-146B-703A-3160-32F5D882591B}"/>
              </a:ext>
            </a:extLst>
          </p:cNvPr>
          <p:cNvSpPr txBox="1"/>
          <p:nvPr/>
        </p:nvSpPr>
        <p:spPr>
          <a:xfrm>
            <a:off x="4139671" y="5351241"/>
            <a:ext cx="3849131" cy="707886"/>
          </a:xfrm>
          <a:prstGeom prst="rect">
            <a:avLst/>
          </a:prstGeom>
          <a:noFill/>
        </p:spPr>
        <p:txBody>
          <a:bodyPr wrap="none" rtlCol="0">
            <a:spAutoFit/>
          </a:bodyPr>
          <a:lstStyle/>
          <a:p>
            <a:r>
              <a:rPr kumimoji="1" lang="en-US" altLang="ja-JP" sz="2000" dirty="0"/>
              <a:t>※ </a:t>
            </a:r>
            <a:r>
              <a:rPr kumimoji="1" lang="ja-JP" altLang="en-US" sz="2000" dirty="0"/>
              <a:t>お手本パッケージの完成版は</a:t>
            </a:r>
            <a:endParaRPr kumimoji="1" lang="en-US" altLang="ja-JP" sz="2000" dirty="0"/>
          </a:p>
          <a:p>
            <a:r>
              <a:rPr kumimoji="1" lang="ja-JP" altLang="en-US" sz="2000" dirty="0"/>
              <a:t>     </a:t>
            </a:r>
            <a:r>
              <a:rPr kumimoji="1" lang="en-US" altLang="ja-JP" sz="2000" dirty="0"/>
              <a:t>“config/</a:t>
            </a:r>
            <a:r>
              <a:rPr kumimoji="1" lang="en-US" altLang="ja-JP" sz="2000" dirty="0" err="1"/>
              <a:t>joy_teleop_all.yaml</a:t>
            </a:r>
            <a:r>
              <a:rPr kumimoji="1" lang="en-US" altLang="ja-JP" sz="2000" dirty="0"/>
              <a:t>”</a:t>
            </a:r>
            <a:endParaRPr kumimoji="1" lang="ja-JP" altLang="en-US" sz="2000" dirty="0"/>
          </a:p>
        </p:txBody>
      </p:sp>
    </p:spTree>
    <p:extLst>
      <p:ext uri="{BB962C8B-B14F-4D97-AF65-F5344CB8AC3E}">
        <p14:creationId xmlns:p14="http://schemas.microsoft.com/office/powerpoint/2010/main" val="218461457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8B22F6-25FB-9688-A727-E172B70B5026}"/>
              </a:ext>
            </a:extLst>
          </p:cNvPr>
          <p:cNvSpPr>
            <a:spLocks noGrp="1"/>
          </p:cNvSpPr>
          <p:nvPr>
            <p:ph type="title"/>
          </p:nvPr>
        </p:nvSpPr>
        <p:spPr>
          <a:xfrm>
            <a:off x="628649" y="197114"/>
            <a:ext cx="8111313" cy="1325563"/>
          </a:xfrm>
        </p:spPr>
        <p:txBody>
          <a:bodyPr/>
          <a:lstStyle/>
          <a:p>
            <a:r>
              <a:rPr kumimoji="1" lang="en-US" altLang="ja-JP" dirty="0"/>
              <a:t>Launch</a:t>
            </a:r>
            <a:r>
              <a:rPr kumimoji="1" lang="ja-JP" altLang="en-US" dirty="0"/>
              <a:t>ファイル</a:t>
            </a:r>
            <a:r>
              <a:rPr lang="ja-JP" altLang="en-US" dirty="0"/>
              <a:t>の作成</a:t>
            </a:r>
            <a:endParaRPr kumimoji="1" lang="ja-JP" altLang="en-US" dirty="0"/>
          </a:p>
        </p:txBody>
      </p:sp>
      <p:sp>
        <p:nvSpPr>
          <p:cNvPr id="4" name="テキスト ボックス 3">
            <a:extLst>
              <a:ext uri="{FF2B5EF4-FFF2-40B4-BE49-F238E27FC236}">
                <a16:creationId xmlns:a16="http://schemas.microsoft.com/office/drawing/2014/main" id="{AE8BB396-A9EB-5D31-BA70-4FD3B2F8531D}"/>
              </a:ext>
            </a:extLst>
          </p:cNvPr>
          <p:cNvSpPr txBox="1"/>
          <p:nvPr/>
        </p:nvSpPr>
        <p:spPr>
          <a:xfrm>
            <a:off x="666396" y="1861026"/>
            <a:ext cx="8023339" cy="1815882"/>
          </a:xfrm>
          <a:prstGeom prst="rect">
            <a:avLst/>
          </a:prstGeom>
          <a:noFill/>
          <a:ln>
            <a:solidFill>
              <a:schemeClr val="tx1"/>
            </a:solidFill>
          </a:ln>
        </p:spPr>
        <p:txBody>
          <a:bodyPr wrap="square" rtlCol="0">
            <a:spAutoFit/>
          </a:bodyPr>
          <a:lstStyle/>
          <a:p>
            <a:r>
              <a:rPr lang="en-US" altLang="ja-JP" sz="1600" dirty="0">
                <a:latin typeface="ＭＳ ゴシック" panose="020B0609070205080204" pitchFamily="49" charset="-128"/>
                <a:ea typeface="ＭＳ ゴシック" panose="020B0609070205080204" pitchFamily="49" charset="-128"/>
              </a:rPr>
              <a:t>&lt;launch&gt;</a:t>
            </a:r>
          </a:p>
          <a:p>
            <a:r>
              <a:rPr lang="en-US" altLang="ja-JP" sz="1600" dirty="0">
                <a:latin typeface="ＭＳ ゴシック" panose="020B0609070205080204" pitchFamily="49" charset="-128"/>
                <a:ea typeface="ＭＳ ゴシック" panose="020B0609070205080204" pitchFamily="49" charset="-128"/>
              </a:rPr>
              <a:t>  &lt;include file=</a:t>
            </a:r>
          </a:p>
          <a:p>
            <a:r>
              <a:rPr lang="en-US" altLang="ja-JP" sz="1600" dirty="0">
                <a:latin typeface="ＭＳ ゴシック" panose="020B0609070205080204" pitchFamily="49" charset="-128"/>
                <a:ea typeface="ＭＳ ゴシック" panose="020B0609070205080204" pitchFamily="49" charset="-128"/>
              </a:rPr>
              <a:t>     "$(find-pkg-share </a:t>
            </a:r>
            <a:r>
              <a:rPr lang="en-US" altLang="ja-JP" sz="1600" dirty="0" err="1">
                <a:latin typeface="ＭＳ ゴシック" panose="020B0609070205080204" pitchFamily="49" charset="-128"/>
                <a:ea typeface="ＭＳ ゴシック" panose="020B0609070205080204" pitchFamily="49" charset="-128"/>
              </a:rPr>
              <a:t>my_mobile_robot</a:t>
            </a:r>
            <a:r>
              <a:rPr lang="en-US" altLang="ja-JP" sz="1600" dirty="0">
                <a:latin typeface="ＭＳ ゴシック" panose="020B0609070205080204" pitchFamily="49" charset="-128"/>
                <a:ea typeface="ＭＳ ゴシック" panose="020B0609070205080204" pitchFamily="49" charset="-128"/>
              </a:rPr>
              <a:t>)/launch/joy_teleop_launch.xml"/&gt;</a:t>
            </a:r>
          </a:p>
          <a:p>
            <a:r>
              <a:rPr lang="en-US" altLang="ja-JP" sz="1600" dirty="0">
                <a:latin typeface="ＭＳ ゴシック" panose="020B0609070205080204" pitchFamily="49" charset="-128"/>
                <a:ea typeface="ＭＳ ゴシック" panose="020B0609070205080204" pitchFamily="49" charset="-128"/>
              </a:rPr>
              <a:t>  &lt;node pkg="</a:t>
            </a:r>
            <a:r>
              <a:rPr lang="en-US" altLang="ja-JP" sz="1600" dirty="0" err="1">
                <a:latin typeface="ＭＳ ゴシック" panose="020B0609070205080204" pitchFamily="49" charset="-128"/>
                <a:ea typeface="ＭＳ ゴシック" panose="020B0609070205080204" pitchFamily="49" charset="-128"/>
              </a:rPr>
              <a:t>choreonoid_ros</a:t>
            </a:r>
            <a:r>
              <a:rPr lang="en-US" altLang="ja-JP" sz="1600" dirty="0">
                <a:latin typeface="ＭＳ ゴシック" panose="020B0609070205080204" pitchFamily="49" charset="-128"/>
                <a:ea typeface="ＭＳ ゴシック" panose="020B0609070205080204" pitchFamily="49" charset="-128"/>
              </a:rPr>
              <a:t>" exec="</a:t>
            </a:r>
            <a:r>
              <a:rPr lang="en-US" altLang="ja-JP" sz="1600" dirty="0" err="1">
                <a:latin typeface="ＭＳ ゴシック" panose="020B0609070205080204" pitchFamily="49" charset="-128"/>
                <a:ea typeface="ＭＳ ゴシック" panose="020B0609070205080204" pitchFamily="49" charset="-128"/>
              </a:rPr>
              <a:t>choreonoid</a:t>
            </a:r>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args</a:t>
            </a:r>
            <a:r>
              <a:rPr lang="en-US" altLang="ja-JP" sz="1600" dirty="0">
                <a:latin typeface="ＭＳ ゴシック" panose="020B0609070205080204" pitchFamily="49" charset="-128"/>
                <a:ea typeface="ＭＳ ゴシック" panose="020B0609070205080204" pitchFamily="49" charset="-128"/>
              </a:rPr>
              <a:t>="--start-simulation $(find-pkg-share</a:t>
            </a:r>
            <a:r>
              <a:rPr lang="ja-JP" altLang="en-US"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my_mobile_robot</a:t>
            </a:r>
            <a:r>
              <a:rPr lang="en-US" altLang="ja-JP" sz="1600" dirty="0">
                <a:latin typeface="ＭＳ ゴシック" panose="020B0609070205080204" pitchFamily="49" charset="-128"/>
                <a:ea typeface="ＭＳ ゴシック" panose="020B0609070205080204" pitchFamily="49" charset="-128"/>
              </a:rPr>
              <a:t>)/project/</a:t>
            </a:r>
            <a:r>
              <a:rPr lang="en-US" altLang="ja-JP" sz="1600" dirty="0" err="1">
                <a:latin typeface="ＭＳ ゴシック" panose="020B0609070205080204" pitchFamily="49" charset="-128"/>
                <a:ea typeface="ＭＳ ゴシック" panose="020B0609070205080204" pitchFamily="49" charset="-128"/>
              </a:rPr>
              <a:t>mobile_robot_drive_</a:t>
            </a:r>
            <a:r>
              <a:rPr lang="en-US" altLang="ja-JP" sz="1600" b="1" dirty="0" err="1">
                <a:solidFill>
                  <a:srgbClr val="FF0000"/>
                </a:solidFill>
                <a:latin typeface="ＭＳ ゴシック" panose="020B0609070205080204" pitchFamily="49" charset="-128"/>
                <a:ea typeface="ＭＳ ゴシック" panose="020B0609070205080204" pitchFamily="49" charset="-128"/>
              </a:rPr>
              <a:t>pantilt_</a:t>
            </a:r>
            <a:r>
              <a:rPr lang="en-US" altLang="ja-JP" sz="1600" dirty="0" err="1">
                <a:latin typeface="ＭＳ ゴシック" panose="020B0609070205080204" pitchFamily="49" charset="-128"/>
                <a:ea typeface="ＭＳ ゴシック" panose="020B0609070205080204" pitchFamily="49" charset="-128"/>
              </a:rPr>
              <a:t>control.cnoid</a:t>
            </a:r>
            <a:r>
              <a:rPr lang="en-US" altLang="ja-JP" sz="1600" dirty="0">
                <a:latin typeface="ＭＳ ゴシック" panose="020B0609070205080204" pitchFamily="49" charset="-128"/>
                <a:ea typeface="ＭＳ ゴシック" panose="020B0609070205080204" pitchFamily="49" charset="-128"/>
              </a:rPr>
              <a:t>" /&gt;</a:t>
            </a:r>
          </a:p>
          <a:p>
            <a:r>
              <a:rPr lang="en-US" altLang="ja-JP" sz="1600" dirty="0">
                <a:latin typeface="ＭＳ ゴシック" panose="020B0609070205080204" pitchFamily="49" charset="-128"/>
                <a:ea typeface="ＭＳ ゴシック" panose="020B0609070205080204" pitchFamily="49" charset="-128"/>
              </a:rPr>
              <a:t>&lt;/launch&gt;</a:t>
            </a:r>
          </a:p>
        </p:txBody>
      </p:sp>
      <p:sp>
        <p:nvSpPr>
          <p:cNvPr id="9" name="テキスト ボックス 8">
            <a:extLst>
              <a:ext uri="{FF2B5EF4-FFF2-40B4-BE49-F238E27FC236}">
                <a16:creationId xmlns:a16="http://schemas.microsoft.com/office/drawing/2014/main" id="{41DE1ADA-891E-8D12-A3D7-27B04E303BC1}"/>
              </a:ext>
            </a:extLst>
          </p:cNvPr>
          <p:cNvSpPr txBox="1"/>
          <p:nvPr/>
        </p:nvSpPr>
        <p:spPr>
          <a:xfrm>
            <a:off x="670289" y="5718757"/>
            <a:ext cx="8023339" cy="400110"/>
          </a:xfrm>
          <a:prstGeom prst="rect">
            <a:avLst/>
          </a:prstGeom>
          <a:noFill/>
          <a:ln>
            <a:solidFill>
              <a:schemeClr val="tx1"/>
            </a:solidFill>
          </a:ln>
        </p:spPr>
        <p:txBody>
          <a:bodyPr wrap="square" rtlCol="0">
            <a:spAutoFit/>
          </a:bodyPr>
          <a:lstStyle/>
          <a:p>
            <a:r>
              <a:rPr lang="en-US" altLang="ja-JP" sz="2000" dirty="0">
                <a:latin typeface="ＭＳ ゴシック" panose="020B0609070205080204" pitchFamily="49" charset="-128"/>
                <a:ea typeface="ＭＳ ゴシック" panose="020B0609070205080204" pitchFamily="49" charset="-128"/>
              </a:rPr>
              <a:t>ros2 launch </a:t>
            </a:r>
            <a:r>
              <a:rPr lang="en-US" altLang="ja-JP" sz="2000" dirty="0" err="1">
                <a:latin typeface="ＭＳ ゴシック" panose="020B0609070205080204" pitchFamily="49" charset="-128"/>
                <a:ea typeface="ＭＳ ゴシック" panose="020B0609070205080204" pitchFamily="49" charset="-128"/>
              </a:rPr>
              <a:t>my_mobile_robot</a:t>
            </a:r>
            <a:r>
              <a:rPr lang="en-US" altLang="ja-JP" sz="2000" dirty="0">
                <a:latin typeface="ＭＳ ゴシック" panose="020B0609070205080204" pitchFamily="49" charset="-128"/>
                <a:ea typeface="ＭＳ ゴシック" panose="020B0609070205080204" pitchFamily="49" charset="-128"/>
              </a:rPr>
              <a:t> drive_pantilt_control_launch.xml </a:t>
            </a:r>
          </a:p>
        </p:txBody>
      </p:sp>
      <p:sp>
        <p:nvSpPr>
          <p:cNvPr id="10" name="テキスト ボックス 9">
            <a:extLst>
              <a:ext uri="{FF2B5EF4-FFF2-40B4-BE49-F238E27FC236}">
                <a16:creationId xmlns:a16="http://schemas.microsoft.com/office/drawing/2014/main" id="{5A15CB78-A59A-E261-29EF-334E5E319099}"/>
              </a:ext>
            </a:extLst>
          </p:cNvPr>
          <p:cNvSpPr txBox="1"/>
          <p:nvPr/>
        </p:nvSpPr>
        <p:spPr>
          <a:xfrm>
            <a:off x="670289" y="5143855"/>
            <a:ext cx="3262432" cy="461665"/>
          </a:xfrm>
          <a:prstGeom prst="rect">
            <a:avLst/>
          </a:prstGeom>
          <a:noFill/>
        </p:spPr>
        <p:txBody>
          <a:bodyPr wrap="none" rtlCol="0">
            <a:spAutoFit/>
          </a:bodyPr>
          <a:lstStyle/>
          <a:p>
            <a:r>
              <a:rPr lang="ja-JP" altLang="en-US" sz="2400" dirty="0"/>
              <a:t>以下のコマンドで起動</a:t>
            </a:r>
            <a:endParaRPr kumimoji="1" lang="ja-JP" altLang="en-US" sz="2400" dirty="0"/>
          </a:p>
        </p:txBody>
      </p:sp>
      <p:sp>
        <p:nvSpPr>
          <p:cNvPr id="7" name="テキスト ボックス 6">
            <a:extLst>
              <a:ext uri="{FF2B5EF4-FFF2-40B4-BE49-F238E27FC236}">
                <a16:creationId xmlns:a16="http://schemas.microsoft.com/office/drawing/2014/main" id="{D1C77029-FA75-CBE7-1F78-27985B5E6093}"/>
              </a:ext>
            </a:extLst>
          </p:cNvPr>
          <p:cNvSpPr txBox="1"/>
          <p:nvPr/>
        </p:nvSpPr>
        <p:spPr>
          <a:xfrm>
            <a:off x="670289" y="3966674"/>
            <a:ext cx="8347157" cy="830997"/>
          </a:xfrm>
          <a:prstGeom prst="rect">
            <a:avLst/>
          </a:prstGeom>
          <a:noFill/>
        </p:spPr>
        <p:txBody>
          <a:bodyPr wrap="none" rtlCol="0">
            <a:spAutoFit/>
          </a:bodyPr>
          <a:lstStyle/>
          <a:p>
            <a:r>
              <a:rPr kumimoji="1" lang="en-US" altLang="ja-JP" sz="2400" dirty="0"/>
              <a:t>“launch/drive_pantilt_control_launch.xml” </a:t>
            </a:r>
            <a:r>
              <a:rPr kumimoji="1" lang="ja-JP" altLang="en-US" sz="2400" dirty="0"/>
              <a:t>として保存し、</a:t>
            </a:r>
            <a:endParaRPr kumimoji="1" lang="en-US" altLang="ja-JP" sz="2400" dirty="0"/>
          </a:p>
          <a:p>
            <a:r>
              <a:rPr kumimoji="1" lang="ja-JP" altLang="en-US" sz="2400" dirty="0"/>
              <a:t>一度ビルドしてインストールしておく</a:t>
            </a:r>
          </a:p>
        </p:txBody>
      </p:sp>
    </p:spTree>
    <p:extLst>
      <p:ext uri="{BB962C8B-B14F-4D97-AF65-F5344CB8AC3E}">
        <p14:creationId xmlns:p14="http://schemas.microsoft.com/office/powerpoint/2010/main" val="325543803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AE13CB-213E-3259-1240-A651589A5845}"/>
              </a:ext>
            </a:extLst>
          </p:cNvPr>
          <p:cNvSpPr>
            <a:spLocks noGrp="1"/>
          </p:cNvSpPr>
          <p:nvPr>
            <p:ph type="title"/>
          </p:nvPr>
        </p:nvSpPr>
        <p:spPr/>
        <p:txBody>
          <a:bodyPr/>
          <a:lstStyle/>
          <a:p>
            <a:r>
              <a:rPr lang="ja-JP" altLang="en-US" dirty="0"/>
              <a:t>補足</a:t>
            </a:r>
            <a:endParaRPr kumimoji="1" lang="ja-JP" altLang="en-US" dirty="0"/>
          </a:p>
        </p:txBody>
      </p:sp>
      <p:sp>
        <p:nvSpPr>
          <p:cNvPr id="3" name="コンテンツ プレースホルダー 2">
            <a:extLst>
              <a:ext uri="{FF2B5EF4-FFF2-40B4-BE49-F238E27FC236}">
                <a16:creationId xmlns:a16="http://schemas.microsoft.com/office/drawing/2014/main" id="{51C5C7CD-52AF-4A35-EF82-A5656F50ADAD}"/>
              </a:ext>
            </a:extLst>
          </p:cNvPr>
          <p:cNvSpPr>
            <a:spLocks noGrp="1"/>
          </p:cNvSpPr>
          <p:nvPr>
            <p:ph idx="1"/>
          </p:nvPr>
        </p:nvSpPr>
        <p:spPr/>
        <p:txBody>
          <a:bodyPr/>
          <a:lstStyle/>
          <a:p>
            <a:r>
              <a:rPr kumimoji="1" lang="ja-JP" altLang="en-US" dirty="0"/>
              <a:t>車輪の制御（</a:t>
            </a:r>
            <a:r>
              <a:rPr kumimoji="1" lang="en-US" altLang="ja-JP" dirty="0" err="1"/>
              <a:t>MobileRobotDriveController</a:t>
            </a:r>
            <a:r>
              <a:rPr kumimoji="1" lang="ja-JP" altLang="en-US" dirty="0"/>
              <a:t>）とパンチルト軸の制御（</a:t>
            </a:r>
            <a:r>
              <a:rPr kumimoji="1" lang="en-US" altLang="ja-JP" dirty="0" err="1"/>
              <a:t>MobileRobotPanTiltController</a:t>
            </a:r>
            <a:r>
              <a:rPr kumimoji="1" lang="ja-JP" altLang="en-US" dirty="0"/>
              <a:t>）でコントローラを分けましたが、これは段階的に実習を進めるためで、必ずしも分けて実装する必要はありません</a:t>
            </a:r>
          </a:p>
        </p:txBody>
      </p:sp>
    </p:spTree>
    <p:extLst>
      <p:ext uri="{BB962C8B-B14F-4D97-AF65-F5344CB8AC3E}">
        <p14:creationId xmlns:p14="http://schemas.microsoft.com/office/powerpoint/2010/main" val="16223181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CE2C9C7-F457-1F8B-A8B8-5F037C3CEBBC}"/>
              </a:ext>
            </a:extLst>
          </p:cNvPr>
          <p:cNvSpPr>
            <a:spLocks noGrp="1"/>
          </p:cNvSpPr>
          <p:nvPr>
            <p:ph type="title"/>
          </p:nvPr>
        </p:nvSpPr>
        <p:spPr/>
        <p:txBody>
          <a:bodyPr/>
          <a:lstStyle/>
          <a:p>
            <a:r>
              <a:rPr lang="en-US" altLang="ja-JP" dirty="0"/>
              <a:t>Part14</a:t>
            </a:r>
            <a:endParaRPr lang="ja-JP" altLang="en-US" dirty="0"/>
          </a:p>
        </p:txBody>
      </p:sp>
      <p:sp>
        <p:nvSpPr>
          <p:cNvPr id="5" name="テキスト プレースホルダー 4">
            <a:extLst>
              <a:ext uri="{FF2B5EF4-FFF2-40B4-BE49-F238E27FC236}">
                <a16:creationId xmlns:a16="http://schemas.microsoft.com/office/drawing/2014/main" id="{616369D9-0288-0BED-0D54-3C09D67435F6}"/>
              </a:ext>
            </a:extLst>
          </p:cNvPr>
          <p:cNvSpPr>
            <a:spLocks noGrp="1"/>
          </p:cNvSpPr>
          <p:nvPr>
            <p:ph type="body" idx="1"/>
          </p:nvPr>
        </p:nvSpPr>
        <p:spPr/>
        <p:txBody>
          <a:bodyPr/>
          <a:lstStyle/>
          <a:p>
            <a:r>
              <a:rPr lang="ja-JP" altLang="en-US" dirty="0"/>
              <a:t>視覚センサの追加</a:t>
            </a:r>
          </a:p>
        </p:txBody>
      </p:sp>
    </p:spTree>
    <p:extLst>
      <p:ext uri="{BB962C8B-B14F-4D97-AF65-F5344CB8AC3E}">
        <p14:creationId xmlns:p14="http://schemas.microsoft.com/office/powerpoint/2010/main" val="55095020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21E9EE-E06F-5E7E-103F-5A211C65C8C3}"/>
              </a:ext>
            </a:extLst>
          </p:cNvPr>
          <p:cNvSpPr>
            <a:spLocks noGrp="1"/>
          </p:cNvSpPr>
          <p:nvPr>
            <p:ph type="title"/>
          </p:nvPr>
        </p:nvSpPr>
        <p:spPr/>
        <p:txBody>
          <a:bodyPr/>
          <a:lstStyle/>
          <a:p>
            <a:r>
              <a:rPr kumimoji="1" lang="ja-JP" altLang="en-US" dirty="0"/>
              <a:t>環境モデルの導入</a:t>
            </a:r>
          </a:p>
        </p:txBody>
      </p:sp>
      <p:sp>
        <p:nvSpPr>
          <p:cNvPr id="3" name="コンテンツ プレースホルダー 2">
            <a:extLst>
              <a:ext uri="{FF2B5EF4-FFF2-40B4-BE49-F238E27FC236}">
                <a16:creationId xmlns:a16="http://schemas.microsoft.com/office/drawing/2014/main" id="{D79FB1B8-2695-5CD3-BACB-7C9EDC1D7C01}"/>
              </a:ext>
            </a:extLst>
          </p:cNvPr>
          <p:cNvSpPr>
            <a:spLocks noGrp="1"/>
          </p:cNvSpPr>
          <p:nvPr>
            <p:ph idx="1"/>
          </p:nvPr>
        </p:nvSpPr>
        <p:spPr/>
        <p:txBody>
          <a:bodyPr/>
          <a:lstStyle/>
          <a:p>
            <a:r>
              <a:rPr lang="ja-JP" altLang="en-US" dirty="0"/>
              <a:t>床モデル（</a:t>
            </a:r>
            <a:r>
              <a:rPr lang="en-US" altLang="ja-JP" dirty="0"/>
              <a:t>floor</a:t>
            </a:r>
            <a:r>
              <a:rPr lang="ja-JP" altLang="en-US" dirty="0"/>
              <a:t>）を削除</a:t>
            </a:r>
            <a:endParaRPr kumimoji="1" lang="en-US" altLang="ja-JP" dirty="0"/>
          </a:p>
          <a:p>
            <a:r>
              <a:rPr kumimoji="1" lang="ja-JP" altLang="en-US" dirty="0"/>
              <a:t>研究プラントのモデル（</a:t>
            </a:r>
            <a:r>
              <a:rPr kumimoji="1" lang="en-US" altLang="ja-JP" dirty="0"/>
              <a:t>Labo1</a:t>
            </a:r>
            <a:r>
              <a:rPr kumimoji="1" lang="ja-JP" altLang="en-US" dirty="0"/>
              <a:t>）を読み込む</a:t>
            </a:r>
            <a:endParaRPr kumimoji="1" lang="en-US" altLang="ja-JP" dirty="0"/>
          </a:p>
          <a:p>
            <a:pPr lvl="1"/>
            <a:r>
              <a:rPr lang="en-US" altLang="ja-JP" dirty="0"/>
              <a:t>“choreonoid-2.x/model/Labo1/Labo1v2.body”</a:t>
            </a:r>
          </a:p>
        </p:txBody>
      </p:sp>
      <p:sp>
        <p:nvSpPr>
          <p:cNvPr id="4" name="テキスト ボックス 3">
            <a:extLst>
              <a:ext uri="{FF2B5EF4-FFF2-40B4-BE49-F238E27FC236}">
                <a16:creationId xmlns:a16="http://schemas.microsoft.com/office/drawing/2014/main" id="{12AF20E3-5F1E-9AE8-0064-85DA833C17CE}"/>
              </a:ext>
            </a:extLst>
          </p:cNvPr>
          <p:cNvSpPr txBox="1"/>
          <p:nvPr/>
        </p:nvSpPr>
        <p:spPr>
          <a:xfrm>
            <a:off x="959249" y="3445886"/>
            <a:ext cx="3934558" cy="3046988"/>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 World</a:t>
            </a:r>
          </a:p>
          <a:p>
            <a:r>
              <a:rPr lang="en-US" altLang="ja-JP" sz="2400" dirty="0">
                <a:latin typeface="ＭＳ ゴシック" panose="020B0609070205080204" pitchFamily="49" charset="-128"/>
                <a:ea typeface="ＭＳ ゴシック" panose="020B0609070205080204" pitchFamily="49" charset="-128"/>
              </a:rPr>
              <a:t>  + </a:t>
            </a:r>
            <a:r>
              <a:rPr lang="en-US" altLang="ja-JP" sz="2400" dirty="0" err="1">
                <a:latin typeface="ＭＳ ゴシック" panose="020B0609070205080204" pitchFamily="49" charset="-128"/>
                <a:ea typeface="ＭＳ ゴシック" panose="020B0609070205080204" pitchFamily="49" charset="-128"/>
              </a:rPr>
              <a:t>MobileRobot</a:t>
            </a:r>
            <a:endParaRPr lang="en-US" altLang="ja-JP" sz="2400" dirty="0">
              <a:latin typeface="ＭＳ ゴシック" panose="020B0609070205080204" pitchFamily="49" charset="-128"/>
              <a:ea typeface="ＭＳ ゴシック" panose="020B0609070205080204" pitchFamily="49" charset="-128"/>
            </a:endParaRPr>
          </a:p>
          <a:p>
            <a:r>
              <a:rPr lang="en-US" altLang="ja-JP"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DriveController</a:t>
            </a:r>
            <a:endParaRPr lang="en-US" altLang="ja-JP" sz="2400" dirty="0">
              <a:latin typeface="ＭＳ ゴシック" panose="020B0609070205080204" pitchFamily="49" charset="-128"/>
              <a:ea typeface="ＭＳ ゴシック" panose="020B0609070205080204" pitchFamily="49" charset="-128"/>
            </a:endParaRPr>
          </a:p>
          <a:p>
            <a:r>
              <a:rPr lang="ja-JP" altLang="en-US" sz="2400" dirty="0">
                <a:latin typeface="ＭＳ ゴシック" panose="020B0609070205080204" pitchFamily="49" charset="-128"/>
                <a:ea typeface="ＭＳ ゴシック" panose="020B0609070205080204" pitchFamily="49" charset="-128"/>
              </a:rPr>
              <a:t>     </a:t>
            </a:r>
            <a:r>
              <a:rPr lang="en-US" altLang="ja-JP"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PanTiltController</a:t>
            </a:r>
            <a:endParaRPr lang="en-US" altLang="ja-JP" sz="2400" dirty="0">
              <a:latin typeface="ＭＳ ゴシック" panose="020B0609070205080204" pitchFamily="49" charset="-128"/>
              <a:ea typeface="ＭＳ ゴシック" panose="020B0609070205080204" pitchFamily="49" charset="-128"/>
            </a:endParaRPr>
          </a:p>
          <a:p>
            <a:r>
              <a:rPr lang="en-US" altLang="ja-JP" sz="2400" dirty="0">
                <a:latin typeface="ＭＳ ゴシック" panose="020B0609070205080204" pitchFamily="49" charset="-128"/>
                <a:ea typeface="ＭＳ ゴシック" panose="020B0609070205080204" pitchFamily="49" charset="-128"/>
              </a:rPr>
              <a:t>    </a:t>
            </a:r>
            <a:r>
              <a:rPr lang="en-US" altLang="ja-JP" sz="2400" b="1"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SensorVisualizer</a:t>
            </a:r>
            <a:endParaRPr lang="en-US" altLang="ja-JP" sz="2400" dirty="0">
              <a:latin typeface="ＭＳ ゴシック" panose="020B0609070205080204" pitchFamily="49" charset="-128"/>
              <a:ea typeface="ＭＳ ゴシック" panose="020B0609070205080204" pitchFamily="49" charset="-128"/>
            </a:endParaRPr>
          </a:p>
          <a:p>
            <a:r>
              <a:rPr lang="en-US" altLang="ja-JP" sz="2400" dirty="0">
                <a:latin typeface="ＭＳ ゴシック" panose="020B0609070205080204" pitchFamily="49" charset="-128"/>
                <a:ea typeface="ＭＳ ゴシック" panose="020B0609070205080204" pitchFamily="49" charset="-128"/>
              </a:rPr>
              <a:t>    </a:t>
            </a:r>
            <a:r>
              <a:rPr lang="en-US" altLang="ja-JP" sz="2400" b="1" dirty="0">
                <a:solidFill>
                  <a:srgbClr val="FF0000"/>
                </a:solidFill>
                <a:latin typeface="ＭＳ ゴシック" panose="020B0609070205080204" pitchFamily="49" charset="-128"/>
                <a:ea typeface="ＭＳ ゴシック" panose="020B0609070205080204" pitchFamily="49" charset="-128"/>
              </a:rPr>
              <a:t>Labo1</a:t>
            </a:r>
          </a:p>
          <a:p>
            <a:r>
              <a:rPr lang="en-US" altLang="ja-JP" sz="2400" dirty="0">
                <a:latin typeface="ＭＳ ゴシック" panose="020B0609070205080204" pitchFamily="49" charset="-128"/>
                <a:ea typeface="ＭＳ ゴシック" panose="020B0609070205080204" pitchFamily="49" charset="-128"/>
              </a:rPr>
              <a:t>  + </a:t>
            </a:r>
            <a:r>
              <a:rPr lang="en-US" altLang="ja-JP" sz="2400" dirty="0" err="1">
                <a:latin typeface="ＭＳ ゴシック" panose="020B0609070205080204" pitchFamily="49" charset="-128"/>
                <a:ea typeface="ＭＳ ゴシック" panose="020B0609070205080204" pitchFamily="49" charset="-128"/>
              </a:rPr>
              <a:t>AISTSimulator</a:t>
            </a:r>
            <a:endParaRPr lang="en-US" altLang="ja-JP" sz="2400" dirty="0">
              <a:latin typeface="ＭＳ ゴシック" panose="020B0609070205080204" pitchFamily="49" charset="-128"/>
              <a:ea typeface="ＭＳ ゴシック" panose="020B0609070205080204" pitchFamily="49" charset="-128"/>
            </a:endParaRPr>
          </a:p>
          <a:p>
            <a:r>
              <a:rPr lang="ja-JP" altLang="en-US"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GLVisionSimulator</a:t>
            </a:r>
            <a:endParaRPr lang="en-US" altLang="ja-JP" sz="2400" dirty="0">
              <a:latin typeface="ＭＳ ゴシック" panose="020B0609070205080204" pitchFamily="49" charset="-128"/>
              <a:ea typeface="ＭＳ ゴシック" panose="020B0609070205080204" pitchFamily="49" charset="-128"/>
            </a:endParaRPr>
          </a:p>
        </p:txBody>
      </p:sp>
      <p:pic>
        <p:nvPicPr>
          <p:cNvPr id="5" name="図 4" descr="グラフィカル ユーザー インターフェイス, テキスト, アプリケーション, メール&#10;&#10;自動的に生成された説明">
            <a:extLst>
              <a:ext uri="{FF2B5EF4-FFF2-40B4-BE49-F238E27FC236}">
                <a16:creationId xmlns:a16="http://schemas.microsoft.com/office/drawing/2014/main" id="{F0CF1CAA-16E9-0CAA-D1EB-797F092F68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7620" y="3801833"/>
            <a:ext cx="3117730" cy="2260131"/>
          </a:xfrm>
          <a:prstGeom prst="rect">
            <a:avLst/>
          </a:prstGeom>
        </p:spPr>
      </p:pic>
      <p:cxnSp>
        <p:nvCxnSpPr>
          <p:cNvPr id="6" name="直線コネクタ 5">
            <a:extLst>
              <a:ext uri="{FF2B5EF4-FFF2-40B4-BE49-F238E27FC236}">
                <a16:creationId xmlns:a16="http://schemas.microsoft.com/office/drawing/2014/main" id="{C47236A7-49C6-1F3C-9F58-75CC31413320}"/>
              </a:ext>
            </a:extLst>
          </p:cNvPr>
          <p:cNvCxnSpPr/>
          <p:nvPr/>
        </p:nvCxnSpPr>
        <p:spPr>
          <a:xfrm>
            <a:off x="1512506" y="3180835"/>
            <a:ext cx="322018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線矢印コネクタ 6">
            <a:extLst>
              <a:ext uri="{FF2B5EF4-FFF2-40B4-BE49-F238E27FC236}">
                <a16:creationId xmlns:a16="http://schemas.microsoft.com/office/drawing/2014/main" id="{8F8C4411-A799-79BA-4B2D-123500CF22AD}"/>
              </a:ext>
            </a:extLst>
          </p:cNvPr>
          <p:cNvCxnSpPr>
            <a:cxnSpLocks/>
          </p:cNvCxnSpPr>
          <p:nvPr/>
        </p:nvCxnSpPr>
        <p:spPr>
          <a:xfrm>
            <a:off x="4825520" y="3206394"/>
            <a:ext cx="757158" cy="4804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83E80057-3B65-FEE2-20A5-4644864ECBE6}"/>
              </a:ext>
            </a:extLst>
          </p:cNvPr>
          <p:cNvSpPr txBox="1"/>
          <p:nvPr/>
        </p:nvSpPr>
        <p:spPr>
          <a:xfrm>
            <a:off x="5503198" y="3301256"/>
            <a:ext cx="646331" cy="369332"/>
          </a:xfrm>
          <a:prstGeom prst="rect">
            <a:avLst/>
          </a:prstGeom>
          <a:noFill/>
        </p:spPr>
        <p:txBody>
          <a:bodyPr wrap="none" rtlCol="0">
            <a:spAutoFit/>
          </a:bodyPr>
          <a:lstStyle/>
          <a:p>
            <a:r>
              <a:rPr lang="ja-JP" altLang="en-US" b="1" dirty="0">
                <a:solidFill>
                  <a:srgbClr val="FF0000"/>
                </a:solidFill>
              </a:rPr>
              <a:t>ココ</a:t>
            </a:r>
            <a:endParaRPr kumimoji="1" lang="ja-JP" altLang="en-US" b="1" dirty="0">
              <a:solidFill>
                <a:srgbClr val="FF0000"/>
              </a:solidFill>
            </a:endParaRPr>
          </a:p>
        </p:txBody>
      </p:sp>
    </p:spTree>
    <p:extLst>
      <p:ext uri="{BB962C8B-B14F-4D97-AF65-F5344CB8AC3E}">
        <p14:creationId xmlns:p14="http://schemas.microsoft.com/office/powerpoint/2010/main" val="2525590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0DE830-14B9-C484-2381-9BFECB19923D}"/>
              </a:ext>
            </a:extLst>
          </p:cNvPr>
          <p:cNvSpPr>
            <a:spLocks noGrp="1"/>
          </p:cNvSpPr>
          <p:nvPr>
            <p:ph type="title"/>
          </p:nvPr>
        </p:nvSpPr>
        <p:spPr/>
        <p:txBody>
          <a:bodyPr/>
          <a:lstStyle/>
          <a:p>
            <a:r>
              <a:rPr lang="en-US" altLang="ja-JP" dirty="0"/>
              <a:t>ROS 2</a:t>
            </a:r>
            <a:r>
              <a:rPr lang="ja-JP" altLang="en-US" dirty="0"/>
              <a:t>ワークスペースの</a:t>
            </a:r>
            <a:r>
              <a:rPr kumimoji="1" lang="ja-JP" altLang="en-US" dirty="0"/>
              <a:t>作成</a:t>
            </a:r>
            <a:r>
              <a:rPr kumimoji="1" lang="en-US" altLang="ja-JP" dirty="0"/>
              <a:t> </a:t>
            </a:r>
            <a:endParaRPr kumimoji="1" lang="ja-JP" altLang="en-US" dirty="0"/>
          </a:p>
        </p:txBody>
      </p:sp>
      <p:sp>
        <p:nvSpPr>
          <p:cNvPr id="4" name="テキスト ボックス 3">
            <a:extLst>
              <a:ext uri="{FF2B5EF4-FFF2-40B4-BE49-F238E27FC236}">
                <a16:creationId xmlns:a16="http://schemas.microsoft.com/office/drawing/2014/main" id="{9229D5DA-C3D7-2ECD-9FC5-BD45AFD09CB0}"/>
              </a:ext>
            </a:extLst>
          </p:cNvPr>
          <p:cNvSpPr txBox="1"/>
          <p:nvPr/>
        </p:nvSpPr>
        <p:spPr>
          <a:xfrm>
            <a:off x="707557" y="1962764"/>
            <a:ext cx="7545251" cy="707886"/>
          </a:xfrm>
          <a:prstGeom prst="rect">
            <a:avLst/>
          </a:prstGeom>
          <a:noFill/>
          <a:ln>
            <a:solidFill>
              <a:schemeClr val="tx1"/>
            </a:solidFill>
          </a:ln>
        </p:spPr>
        <p:txBody>
          <a:bodyPr wrap="square" rtlCol="0">
            <a:spAutoFit/>
          </a:bodyPr>
          <a:lstStyle/>
          <a:p>
            <a:r>
              <a:rPr lang="en-US" altLang="ja-JP" sz="2000">
                <a:latin typeface="ＭＳ ゴシック" panose="020B0609070205080204" pitchFamily="49" charset="-128"/>
                <a:ea typeface="ＭＳ ゴシック" panose="020B0609070205080204" pitchFamily="49" charset="-128"/>
              </a:rPr>
              <a:t>mkdir -p ~/ros2_ws/src</a:t>
            </a:r>
          </a:p>
          <a:p>
            <a:r>
              <a:rPr lang="en-US" altLang="ja-JP" sz="2000">
                <a:latin typeface="ＭＳ ゴシック" panose="020B0609070205080204" pitchFamily="49" charset="-128"/>
                <a:ea typeface="ＭＳ ゴシック" panose="020B0609070205080204" pitchFamily="49" charset="-128"/>
              </a:rPr>
              <a:t>cd ros2_ws</a:t>
            </a:r>
            <a:endParaRPr lang="ja-JP" altLang="en-US" sz="2000" dirty="0">
              <a:latin typeface="ＭＳ ゴシック" panose="020B0609070205080204" pitchFamily="49" charset="-128"/>
              <a:ea typeface="ＭＳ ゴシック" panose="020B0609070205080204" pitchFamily="49" charset="-128"/>
            </a:endParaRPr>
          </a:p>
        </p:txBody>
      </p:sp>
      <p:sp>
        <p:nvSpPr>
          <p:cNvPr id="3" name="テキスト ボックス 2">
            <a:extLst>
              <a:ext uri="{FF2B5EF4-FFF2-40B4-BE49-F238E27FC236}">
                <a16:creationId xmlns:a16="http://schemas.microsoft.com/office/drawing/2014/main" id="{E47BBA74-FDD8-A346-7B70-4834BB79A652}"/>
              </a:ext>
            </a:extLst>
          </p:cNvPr>
          <p:cNvSpPr txBox="1"/>
          <p:nvPr/>
        </p:nvSpPr>
        <p:spPr>
          <a:xfrm>
            <a:off x="748517" y="3059668"/>
            <a:ext cx="4740400" cy="400110"/>
          </a:xfrm>
          <a:prstGeom prst="rect">
            <a:avLst/>
          </a:prstGeom>
          <a:noFill/>
        </p:spPr>
        <p:txBody>
          <a:bodyPr wrap="none" rtlCol="0">
            <a:spAutoFit/>
          </a:bodyPr>
          <a:lstStyle/>
          <a:p>
            <a:r>
              <a:rPr kumimoji="1" lang="en-US" altLang="ja-JP" sz="2000" dirty="0"/>
              <a:t>※ ~/ </a:t>
            </a:r>
            <a:r>
              <a:rPr kumimoji="1" lang="ja-JP" altLang="en-US" sz="2000" dirty="0"/>
              <a:t>はホームディレクトリの簡略表現</a:t>
            </a:r>
          </a:p>
        </p:txBody>
      </p:sp>
    </p:spTree>
    <p:extLst>
      <p:ext uri="{BB962C8B-B14F-4D97-AF65-F5344CB8AC3E}">
        <p14:creationId xmlns:p14="http://schemas.microsoft.com/office/powerpoint/2010/main" val="56295384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グラフィカル ユーザー インターフェイス, アプリケーション&#10;&#10;自動的に生成された説明">
            <a:extLst>
              <a:ext uri="{FF2B5EF4-FFF2-40B4-BE49-F238E27FC236}">
                <a16:creationId xmlns:a16="http://schemas.microsoft.com/office/drawing/2014/main" id="{61491427-21BF-49EF-A49A-9C88E31102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446" y="2395391"/>
            <a:ext cx="2875634" cy="3648118"/>
          </a:xfrm>
          <a:prstGeom prst="rect">
            <a:avLst/>
          </a:prstGeom>
        </p:spPr>
      </p:pic>
      <p:sp>
        <p:nvSpPr>
          <p:cNvPr id="2" name="タイトル 1">
            <a:extLst>
              <a:ext uri="{FF2B5EF4-FFF2-40B4-BE49-F238E27FC236}">
                <a16:creationId xmlns:a16="http://schemas.microsoft.com/office/drawing/2014/main" id="{69B44957-2445-B58E-F053-1AC8CD9B5420}"/>
              </a:ext>
            </a:extLst>
          </p:cNvPr>
          <p:cNvSpPr>
            <a:spLocks noGrp="1"/>
          </p:cNvSpPr>
          <p:nvPr>
            <p:ph type="title"/>
          </p:nvPr>
        </p:nvSpPr>
        <p:spPr>
          <a:xfrm>
            <a:off x="628650" y="165536"/>
            <a:ext cx="7886700" cy="1325563"/>
          </a:xfrm>
        </p:spPr>
        <p:txBody>
          <a:bodyPr/>
          <a:lstStyle/>
          <a:p>
            <a:r>
              <a:rPr kumimoji="1" lang="ja-JP" altLang="en-US" dirty="0"/>
              <a:t>シーン</a:t>
            </a:r>
            <a:r>
              <a:rPr lang="ja-JP" altLang="en-US" dirty="0"/>
              <a:t>描画設定</a:t>
            </a:r>
            <a:endParaRPr kumimoji="1" lang="ja-JP" altLang="en-US" dirty="0"/>
          </a:p>
        </p:txBody>
      </p:sp>
      <p:sp>
        <p:nvSpPr>
          <p:cNvPr id="3" name="コンテンツ プレースホルダー 2">
            <a:extLst>
              <a:ext uri="{FF2B5EF4-FFF2-40B4-BE49-F238E27FC236}">
                <a16:creationId xmlns:a16="http://schemas.microsoft.com/office/drawing/2014/main" id="{F49DA68C-C03C-8157-0A0D-CA44A750EB00}"/>
              </a:ext>
            </a:extLst>
          </p:cNvPr>
          <p:cNvSpPr>
            <a:spLocks noGrp="1"/>
          </p:cNvSpPr>
          <p:nvPr>
            <p:ph idx="1"/>
          </p:nvPr>
        </p:nvSpPr>
        <p:spPr>
          <a:xfrm>
            <a:off x="702916" y="1487595"/>
            <a:ext cx="7886700" cy="555528"/>
          </a:xfrm>
        </p:spPr>
        <p:txBody>
          <a:bodyPr/>
          <a:lstStyle/>
          <a:p>
            <a:r>
              <a:rPr kumimoji="1" lang="en-US" altLang="ja-JP" dirty="0"/>
              <a:t>XY</a:t>
            </a:r>
            <a:r>
              <a:rPr lang="en-US" altLang="ja-JP" dirty="0"/>
              <a:t>(</a:t>
            </a:r>
            <a:r>
              <a:rPr kumimoji="1" lang="ja-JP" altLang="en-US" dirty="0"/>
              <a:t>床</a:t>
            </a:r>
            <a:r>
              <a:rPr kumimoji="1" lang="en-US" altLang="ja-JP" dirty="0"/>
              <a:t>)</a:t>
            </a:r>
            <a:r>
              <a:rPr kumimoji="1" lang="ja-JP" altLang="en-US" dirty="0"/>
              <a:t>グリッド</a:t>
            </a:r>
            <a:r>
              <a:rPr lang="ja-JP" altLang="en-US" dirty="0"/>
              <a:t>の</a:t>
            </a:r>
            <a:r>
              <a:rPr kumimoji="1" lang="ja-JP" altLang="en-US" dirty="0"/>
              <a:t>チェックを外す</a:t>
            </a:r>
            <a:endParaRPr kumimoji="1" lang="en-US" altLang="ja-JP" dirty="0"/>
          </a:p>
        </p:txBody>
      </p:sp>
      <p:pic>
        <p:nvPicPr>
          <p:cNvPr id="5" name="図 4" descr="テーブル, 屋内, 机, コンピュータ が含まれている画像&#10;&#10;自動的に生成された説明">
            <a:extLst>
              <a:ext uri="{FF2B5EF4-FFF2-40B4-BE49-F238E27FC236}">
                <a16:creationId xmlns:a16="http://schemas.microsoft.com/office/drawing/2014/main" id="{070CF5A9-4938-0B6B-C6BA-91666C763EF4}"/>
              </a:ext>
            </a:extLst>
          </p:cNvPr>
          <p:cNvPicPr>
            <a:picLocks noChangeAspect="1"/>
          </p:cNvPicPr>
          <p:nvPr/>
        </p:nvPicPr>
        <p:blipFill rotWithShape="1">
          <a:blip r:embed="rId3">
            <a:extLst>
              <a:ext uri="{28A0092B-C50C-407E-A947-70E740481C1C}">
                <a14:useLocalDpi xmlns:a14="http://schemas.microsoft.com/office/drawing/2010/main" val="0"/>
              </a:ext>
            </a:extLst>
          </a:blip>
          <a:srcRect r="812"/>
          <a:stretch/>
        </p:blipFill>
        <p:spPr>
          <a:xfrm>
            <a:off x="3188796" y="2330233"/>
            <a:ext cx="5565308" cy="4042798"/>
          </a:xfrm>
          <a:prstGeom prst="rect">
            <a:avLst/>
          </a:prstGeom>
        </p:spPr>
      </p:pic>
      <p:sp>
        <p:nvSpPr>
          <p:cNvPr id="8" name="正方形/長方形 7">
            <a:extLst>
              <a:ext uri="{FF2B5EF4-FFF2-40B4-BE49-F238E27FC236}">
                <a16:creationId xmlns:a16="http://schemas.microsoft.com/office/drawing/2014/main" id="{AE115400-0392-32F8-EE84-02ADDFB3503F}"/>
              </a:ext>
            </a:extLst>
          </p:cNvPr>
          <p:cNvSpPr/>
          <p:nvPr/>
        </p:nvSpPr>
        <p:spPr>
          <a:xfrm>
            <a:off x="667356" y="4463393"/>
            <a:ext cx="755044" cy="15940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6711191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D49510-E275-22BB-6827-62BE422CF059}"/>
              </a:ext>
            </a:extLst>
          </p:cNvPr>
          <p:cNvSpPr>
            <a:spLocks noGrp="1"/>
          </p:cNvSpPr>
          <p:nvPr>
            <p:ph type="title"/>
          </p:nvPr>
        </p:nvSpPr>
        <p:spPr>
          <a:xfrm>
            <a:off x="628650" y="138773"/>
            <a:ext cx="7886700" cy="1325563"/>
          </a:xfrm>
        </p:spPr>
        <p:txBody>
          <a:bodyPr/>
          <a:lstStyle/>
          <a:p>
            <a:r>
              <a:rPr lang="ja-JP" altLang="en-US" dirty="0"/>
              <a:t>簡易地形モデル</a:t>
            </a:r>
            <a:endParaRPr kumimoji="1" lang="ja-JP" altLang="en-US" dirty="0"/>
          </a:p>
        </p:txBody>
      </p:sp>
      <p:pic>
        <p:nvPicPr>
          <p:cNvPr id="5" name="図 4">
            <a:extLst>
              <a:ext uri="{FF2B5EF4-FFF2-40B4-BE49-F238E27FC236}">
                <a16:creationId xmlns:a16="http://schemas.microsoft.com/office/drawing/2014/main" id="{623D3143-BCDB-8F31-AD53-2C540A7F42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1742" y="1882408"/>
            <a:ext cx="6222106" cy="3602272"/>
          </a:xfrm>
          <a:prstGeom prst="rect">
            <a:avLst/>
          </a:prstGeom>
        </p:spPr>
      </p:pic>
      <p:sp>
        <p:nvSpPr>
          <p:cNvPr id="6" name="テキスト ボックス 5">
            <a:extLst>
              <a:ext uri="{FF2B5EF4-FFF2-40B4-BE49-F238E27FC236}">
                <a16:creationId xmlns:a16="http://schemas.microsoft.com/office/drawing/2014/main" id="{70026B56-735C-7453-87BE-C6A4F8B6DD18}"/>
              </a:ext>
            </a:extLst>
          </p:cNvPr>
          <p:cNvSpPr txBox="1"/>
          <p:nvPr/>
        </p:nvSpPr>
        <p:spPr>
          <a:xfrm>
            <a:off x="1401742" y="1373320"/>
            <a:ext cx="6014788" cy="461665"/>
          </a:xfrm>
          <a:prstGeom prst="rect">
            <a:avLst/>
          </a:prstGeom>
          <a:noFill/>
        </p:spPr>
        <p:txBody>
          <a:bodyPr wrap="none" rtlCol="0">
            <a:spAutoFit/>
          </a:bodyPr>
          <a:lstStyle/>
          <a:p>
            <a:r>
              <a:rPr kumimoji="1" lang="ja-JP" altLang="en-US" sz="2400" dirty="0"/>
              <a:t>お手本パッケージの </a:t>
            </a:r>
            <a:r>
              <a:rPr kumimoji="1" lang="en-US" altLang="ja-JP" sz="2400" dirty="0"/>
              <a:t>“model/</a:t>
            </a:r>
            <a:r>
              <a:rPr kumimoji="1" lang="en-US" altLang="ja-JP" sz="2400" dirty="0" err="1"/>
              <a:t>terrain.body</a:t>
            </a:r>
            <a:r>
              <a:rPr kumimoji="1" lang="en-US" altLang="ja-JP" sz="2400" dirty="0"/>
              <a:t>”</a:t>
            </a:r>
            <a:endParaRPr kumimoji="1" lang="ja-JP" altLang="en-US" sz="2400" dirty="0"/>
          </a:p>
        </p:txBody>
      </p:sp>
      <p:sp>
        <p:nvSpPr>
          <p:cNvPr id="7" name="テキスト ボックス 6">
            <a:extLst>
              <a:ext uri="{FF2B5EF4-FFF2-40B4-BE49-F238E27FC236}">
                <a16:creationId xmlns:a16="http://schemas.microsoft.com/office/drawing/2014/main" id="{59EDC89C-9840-36CD-80C0-2138B82882D6}"/>
              </a:ext>
            </a:extLst>
          </p:cNvPr>
          <p:cNvSpPr txBox="1"/>
          <p:nvPr/>
        </p:nvSpPr>
        <p:spPr>
          <a:xfrm>
            <a:off x="1121245" y="5732227"/>
            <a:ext cx="7334900" cy="830997"/>
          </a:xfrm>
          <a:prstGeom prst="rect">
            <a:avLst/>
          </a:prstGeom>
          <a:noFill/>
        </p:spPr>
        <p:txBody>
          <a:bodyPr wrap="square" rtlCol="0">
            <a:spAutoFit/>
          </a:bodyPr>
          <a:lstStyle/>
          <a:p>
            <a:r>
              <a:rPr kumimoji="1" lang="en-US" altLang="ja-JP" sz="2400" dirty="0"/>
              <a:t>Labo1</a:t>
            </a:r>
            <a:r>
              <a:rPr kumimoji="1" lang="ja-JP" altLang="en-US" sz="2400" dirty="0"/>
              <a:t>モデルを使用すると描画やシミュレーションが重くなる場合はこちらを使用してください</a:t>
            </a:r>
          </a:p>
        </p:txBody>
      </p:sp>
    </p:spTree>
    <p:extLst>
      <p:ext uri="{BB962C8B-B14F-4D97-AF65-F5344CB8AC3E}">
        <p14:creationId xmlns:p14="http://schemas.microsoft.com/office/powerpoint/2010/main" val="98062005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ダイアグラム&#10;&#10;中程度の精度で自動的に生成された説明">
            <a:extLst>
              <a:ext uri="{FF2B5EF4-FFF2-40B4-BE49-F238E27FC236}">
                <a16:creationId xmlns:a16="http://schemas.microsoft.com/office/drawing/2014/main" id="{09BC3296-DF78-1E1B-D65B-B2825639D899}"/>
              </a:ext>
            </a:extLst>
          </p:cNvPr>
          <p:cNvPicPr>
            <a:picLocks noChangeAspect="1"/>
          </p:cNvPicPr>
          <p:nvPr/>
        </p:nvPicPr>
        <p:blipFill rotWithShape="1">
          <a:blip r:embed="rId2">
            <a:extLst>
              <a:ext uri="{28A0092B-C50C-407E-A947-70E740481C1C}">
                <a14:useLocalDpi xmlns:a14="http://schemas.microsoft.com/office/drawing/2010/main" val="0"/>
              </a:ext>
            </a:extLst>
          </a:blip>
          <a:srcRect l="5971" t="4811" r="6343" b="5269"/>
          <a:stretch/>
        </p:blipFill>
        <p:spPr>
          <a:xfrm>
            <a:off x="5556482" y="3121689"/>
            <a:ext cx="2980831" cy="3260543"/>
          </a:xfrm>
          <a:prstGeom prst="rect">
            <a:avLst/>
          </a:prstGeom>
        </p:spPr>
      </p:pic>
      <p:sp>
        <p:nvSpPr>
          <p:cNvPr id="2" name="タイトル 1">
            <a:extLst>
              <a:ext uri="{FF2B5EF4-FFF2-40B4-BE49-F238E27FC236}">
                <a16:creationId xmlns:a16="http://schemas.microsoft.com/office/drawing/2014/main" id="{77114096-940B-AF06-E559-F8010B878CEC}"/>
              </a:ext>
            </a:extLst>
          </p:cNvPr>
          <p:cNvSpPr>
            <a:spLocks noGrp="1"/>
          </p:cNvSpPr>
          <p:nvPr>
            <p:ph type="title"/>
          </p:nvPr>
        </p:nvSpPr>
        <p:spPr/>
        <p:txBody>
          <a:bodyPr/>
          <a:lstStyle/>
          <a:p>
            <a:r>
              <a:rPr kumimoji="1" lang="ja-JP" altLang="en-US" dirty="0"/>
              <a:t>センサの追加</a:t>
            </a:r>
          </a:p>
        </p:txBody>
      </p:sp>
      <p:sp>
        <p:nvSpPr>
          <p:cNvPr id="3" name="コンテンツ プレースホルダー 2">
            <a:extLst>
              <a:ext uri="{FF2B5EF4-FFF2-40B4-BE49-F238E27FC236}">
                <a16:creationId xmlns:a16="http://schemas.microsoft.com/office/drawing/2014/main" id="{5DA8F9DB-BE36-C66A-3918-600E0E4D4198}"/>
              </a:ext>
            </a:extLst>
          </p:cNvPr>
          <p:cNvSpPr>
            <a:spLocks noGrp="1"/>
          </p:cNvSpPr>
          <p:nvPr>
            <p:ph idx="1"/>
          </p:nvPr>
        </p:nvSpPr>
        <p:spPr/>
        <p:txBody>
          <a:bodyPr/>
          <a:lstStyle/>
          <a:p>
            <a:r>
              <a:rPr kumimoji="1" lang="ja-JP" altLang="en-US" dirty="0"/>
              <a:t>センサの種類</a:t>
            </a:r>
            <a:endParaRPr kumimoji="1" lang="en-US" altLang="ja-JP" dirty="0"/>
          </a:p>
          <a:p>
            <a:pPr lvl="1"/>
            <a:r>
              <a:rPr kumimoji="1" lang="en-US" altLang="ja-JP" dirty="0" err="1"/>
              <a:t>AccelerationSensor</a:t>
            </a:r>
            <a:endParaRPr kumimoji="1" lang="en-US" altLang="ja-JP" dirty="0"/>
          </a:p>
          <a:p>
            <a:pPr lvl="1"/>
            <a:r>
              <a:rPr lang="en-US" altLang="ja-JP" dirty="0" err="1"/>
              <a:t>RateGyroSensor</a:t>
            </a:r>
            <a:endParaRPr lang="en-US" altLang="ja-JP" dirty="0"/>
          </a:p>
          <a:p>
            <a:pPr lvl="1"/>
            <a:r>
              <a:rPr kumimoji="1" lang="en-US" altLang="ja-JP" dirty="0"/>
              <a:t>IMU</a:t>
            </a:r>
          </a:p>
          <a:p>
            <a:pPr lvl="1"/>
            <a:r>
              <a:rPr kumimoji="1" lang="en-US" altLang="ja-JP" dirty="0" err="1"/>
              <a:t>ForceSensor</a:t>
            </a:r>
            <a:endParaRPr kumimoji="1" lang="en-US" altLang="ja-JP" dirty="0"/>
          </a:p>
          <a:p>
            <a:pPr lvl="1"/>
            <a:r>
              <a:rPr kumimoji="1" lang="en-US" altLang="ja-JP" dirty="0"/>
              <a:t>Camera</a:t>
            </a:r>
          </a:p>
          <a:p>
            <a:pPr lvl="1"/>
            <a:r>
              <a:rPr lang="en-US" altLang="ja-JP" dirty="0" err="1"/>
              <a:t>RangeSensor</a:t>
            </a:r>
            <a:endParaRPr lang="en-US" altLang="ja-JP" dirty="0"/>
          </a:p>
          <a:p>
            <a:pPr lvl="1"/>
            <a:endParaRPr kumimoji="1" lang="ja-JP" altLang="en-US" dirty="0"/>
          </a:p>
        </p:txBody>
      </p:sp>
      <p:sp>
        <p:nvSpPr>
          <p:cNvPr id="6" name="楕円 5">
            <a:extLst>
              <a:ext uri="{FF2B5EF4-FFF2-40B4-BE49-F238E27FC236}">
                <a16:creationId xmlns:a16="http://schemas.microsoft.com/office/drawing/2014/main" id="{61700E3E-661C-4D6F-FFFA-CC8A2ECC2194}"/>
              </a:ext>
            </a:extLst>
          </p:cNvPr>
          <p:cNvSpPr/>
          <p:nvPr/>
        </p:nvSpPr>
        <p:spPr>
          <a:xfrm>
            <a:off x="6365988" y="3907211"/>
            <a:ext cx="923684" cy="29338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39BDD5DE-2538-FC45-5ACD-E8C3844DF54F}"/>
              </a:ext>
            </a:extLst>
          </p:cNvPr>
          <p:cNvSpPr/>
          <p:nvPr/>
        </p:nvSpPr>
        <p:spPr>
          <a:xfrm>
            <a:off x="6488218" y="3429000"/>
            <a:ext cx="923684" cy="46428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CF434F3A-9F4B-0509-0360-B73DF7BC242A}"/>
              </a:ext>
            </a:extLst>
          </p:cNvPr>
          <p:cNvCxnSpPr>
            <a:cxnSpLocks/>
            <a:stCxn id="11" idx="2"/>
            <a:endCxn id="7" idx="0"/>
          </p:cNvCxnSpPr>
          <p:nvPr/>
        </p:nvCxnSpPr>
        <p:spPr>
          <a:xfrm>
            <a:off x="6946191" y="3037812"/>
            <a:ext cx="3869" cy="391188"/>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 name="テキスト ボックス 10">
            <a:extLst>
              <a:ext uri="{FF2B5EF4-FFF2-40B4-BE49-F238E27FC236}">
                <a16:creationId xmlns:a16="http://schemas.microsoft.com/office/drawing/2014/main" id="{150EE64B-4CF2-2FA5-526B-ED8AB3990D9E}"/>
              </a:ext>
            </a:extLst>
          </p:cNvPr>
          <p:cNvSpPr txBox="1"/>
          <p:nvPr/>
        </p:nvSpPr>
        <p:spPr>
          <a:xfrm>
            <a:off x="6094453" y="2391481"/>
            <a:ext cx="1703476" cy="646331"/>
          </a:xfrm>
          <a:prstGeom prst="rect">
            <a:avLst/>
          </a:prstGeom>
          <a:noFill/>
        </p:spPr>
        <p:txBody>
          <a:bodyPr wrap="square" rtlCol="0">
            <a:spAutoFit/>
          </a:bodyPr>
          <a:lstStyle/>
          <a:p>
            <a:pPr algn="ctr"/>
            <a:r>
              <a:rPr kumimoji="1" lang="en-US" altLang="ja-JP" dirty="0" err="1">
                <a:solidFill>
                  <a:srgbClr val="FF0000"/>
                </a:solidFill>
              </a:rPr>
              <a:t>RangeSensor</a:t>
            </a:r>
            <a:endParaRPr kumimoji="1" lang="en-US" altLang="ja-JP" dirty="0">
              <a:solidFill>
                <a:srgbClr val="FF0000"/>
              </a:solidFill>
            </a:endParaRPr>
          </a:p>
          <a:p>
            <a:pPr algn="ctr"/>
            <a:r>
              <a:rPr lang="en-US" altLang="ja-JP" dirty="0">
                <a:solidFill>
                  <a:srgbClr val="FF0000"/>
                </a:solidFill>
              </a:rPr>
              <a:t>(LiDAR)</a:t>
            </a:r>
            <a:endParaRPr kumimoji="1" lang="ja-JP" altLang="en-US" dirty="0">
              <a:solidFill>
                <a:srgbClr val="FF0000"/>
              </a:solidFill>
            </a:endParaRPr>
          </a:p>
        </p:txBody>
      </p:sp>
      <p:cxnSp>
        <p:nvCxnSpPr>
          <p:cNvPr id="17" name="直線矢印コネクタ 16">
            <a:extLst>
              <a:ext uri="{FF2B5EF4-FFF2-40B4-BE49-F238E27FC236}">
                <a16:creationId xmlns:a16="http://schemas.microsoft.com/office/drawing/2014/main" id="{43FD89D4-BAEF-CA8B-EC54-1D741918F9A8}"/>
              </a:ext>
            </a:extLst>
          </p:cNvPr>
          <p:cNvCxnSpPr>
            <a:cxnSpLocks/>
            <a:stCxn id="18" idx="3"/>
            <a:endCxn id="6" idx="2"/>
          </p:cNvCxnSpPr>
          <p:nvPr/>
        </p:nvCxnSpPr>
        <p:spPr>
          <a:xfrm flipV="1">
            <a:off x="5466287" y="4053904"/>
            <a:ext cx="899701" cy="7518"/>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テキスト ボックス 17">
            <a:extLst>
              <a:ext uri="{FF2B5EF4-FFF2-40B4-BE49-F238E27FC236}">
                <a16:creationId xmlns:a16="http://schemas.microsoft.com/office/drawing/2014/main" id="{02FE823D-BCFF-F105-B78E-F135C2746202}"/>
              </a:ext>
            </a:extLst>
          </p:cNvPr>
          <p:cNvSpPr txBox="1"/>
          <p:nvPr/>
        </p:nvSpPr>
        <p:spPr>
          <a:xfrm>
            <a:off x="3758943" y="3738256"/>
            <a:ext cx="1707344" cy="646331"/>
          </a:xfrm>
          <a:prstGeom prst="rect">
            <a:avLst/>
          </a:prstGeom>
          <a:solidFill>
            <a:schemeClr val="bg1"/>
          </a:solidFill>
        </p:spPr>
        <p:txBody>
          <a:bodyPr wrap="square" rtlCol="0">
            <a:spAutoFit/>
          </a:bodyPr>
          <a:lstStyle/>
          <a:p>
            <a:pPr algn="ctr"/>
            <a:r>
              <a:rPr kumimoji="1" lang="en-US" altLang="ja-JP" dirty="0">
                <a:solidFill>
                  <a:srgbClr val="FF0000"/>
                </a:solidFill>
              </a:rPr>
              <a:t>Camera</a:t>
            </a:r>
          </a:p>
          <a:p>
            <a:pPr algn="ctr"/>
            <a:r>
              <a:rPr lang="en-US" altLang="ja-JP" dirty="0">
                <a:solidFill>
                  <a:srgbClr val="FF0000"/>
                </a:solidFill>
              </a:rPr>
              <a:t>(RGBD</a:t>
            </a:r>
            <a:r>
              <a:rPr lang="ja-JP" altLang="en-US" dirty="0">
                <a:solidFill>
                  <a:srgbClr val="FF0000"/>
                </a:solidFill>
              </a:rPr>
              <a:t>カメラ</a:t>
            </a:r>
            <a:r>
              <a:rPr lang="en-US" altLang="ja-JP" dirty="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50172739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EB2DB5-C890-21D7-8419-B4456FEAE1E0}"/>
              </a:ext>
            </a:extLst>
          </p:cNvPr>
          <p:cNvSpPr>
            <a:spLocks noGrp="1"/>
          </p:cNvSpPr>
          <p:nvPr>
            <p:ph type="title"/>
          </p:nvPr>
        </p:nvSpPr>
        <p:spPr>
          <a:xfrm>
            <a:off x="668216" y="35170"/>
            <a:ext cx="7886700" cy="1325563"/>
          </a:xfrm>
        </p:spPr>
        <p:txBody>
          <a:bodyPr/>
          <a:lstStyle/>
          <a:p>
            <a:r>
              <a:rPr lang="ja-JP" altLang="en-US" dirty="0"/>
              <a:t>レンジ</a:t>
            </a:r>
            <a:r>
              <a:rPr kumimoji="1" lang="ja-JP" altLang="en-US" dirty="0"/>
              <a:t>センサ</a:t>
            </a:r>
            <a:r>
              <a:rPr kumimoji="1" lang="en-US" altLang="ja-JP" dirty="0"/>
              <a:t>(LiDAR)</a:t>
            </a:r>
            <a:r>
              <a:rPr kumimoji="1" lang="ja-JP" altLang="en-US" dirty="0"/>
              <a:t>の追加</a:t>
            </a:r>
          </a:p>
        </p:txBody>
      </p:sp>
      <p:sp>
        <p:nvSpPr>
          <p:cNvPr id="4" name="テキスト ボックス 3">
            <a:extLst>
              <a:ext uri="{FF2B5EF4-FFF2-40B4-BE49-F238E27FC236}">
                <a16:creationId xmlns:a16="http://schemas.microsoft.com/office/drawing/2014/main" id="{47084972-EB1C-6955-DF97-99856F1469BD}"/>
              </a:ext>
            </a:extLst>
          </p:cNvPr>
          <p:cNvSpPr txBox="1"/>
          <p:nvPr/>
        </p:nvSpPr>
        <p:spPr>
          <a:xfrm>
            <a:off x="808892" y="1193307"/>
            <a:ext cx="7526216" cy="4708981"/>
          </a:xfrm>
          <a:prstGeom prst="rect">
            <a:avLst/>
          </a:prstGeom>
          <a:noFill/>
          <a:ln>
            <a:solidFill>
              <a:schemeClr val="tx1"/>
            </a:solidFill>
          </a:ln>
        </p:spPr>
        <p:txBody>
          <a:bodyPr wrap="square" rtlCol="0">
            <a:spAutoFit/>
          </a:bodyPr>
          <a:lstStyle/>
          <a:p>
            <a:r>
              <a:rPr lang="en-US" altLang="ja-JP" sz="1200" dirty="0">
                <a:latin typeface="ＭＳ ゴシック" panose="020B0609070205080204" pitchFamily="49" charset="-128"/>
                <a:ea typeface="ＭＳ ゴシック" panose="020B0609070205080204" pitchFamily="49" charset="-128"/>
              </a:rPr>
              <a:t>  -</a:t>
            </a:r>
          </a:p>
          <a:p>
            <a:r>
              <a:rPr lang="en-US" altLang="ja-JP" sz="1200" dirty="0">
                <a:latin typeface="ＭＳ ゴシック" panose="020B0609070205080204" pitchFamily="49" charset="-128"/>
                <a:ea typeface="ＭＳ ゴシック" panose="020B0609070205080204" pitchFamily="49" charset="-128"/>
              </a:rPr>
              <a:t>    name: </a:t>
            </a:r>
            <a:r>
              <a:rPr lang="en-US" altLang="ja-JP" sz="1200" dirty="0" err="1">
                <a:latin typeface="ＭＳ ゴシック" panose="020B0609070205080204" pitchFamily="49" charset="-128"/>
                <a:ea typeface="ＭＳ ゴシック" panose="020B0609070205080204" pitchFamily="49" charset="-128"/>
              </a:rPr>
              <a:t>TiltLink</a:t>
            </a:r>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    …</a:t>
            </a:r>
          </a:p>
          <a:p>
            <a:r>
              <a:rPr lang="en-US" altLang="ja-JP" sz="1200" dirty="0">
                <a:latin typeface="ＭＳ ゴシック" panose="020B0609070205080204" pitchFamily="49" charset="-128"/>
                <a:ea typeface="ＭＳ ゴシック" panose="020B0609070205080204" pitchFamily="49" charset="-128"/>
              </a:rPr>
              <a:t>    elements:</a:t>
            </a:r>
          </a:p>
          <a:p>
            <a:r>
              <a:rPr lang="en-US" altLang="ja-JP" sz="1200" dirty="0">
                <a:latin typeface="ＭＳ ゴシック" panose="020B0609070205080204" pitchFamily="49" charset="-128"/>
                <a:ea typeface="ＭＳ ゴシック" panose="020B0609070205080204" pitchFamily="49" charset="-128"/>
              </a:rPr>
              <a:t>      -</a:t>
            </a:r>
          </a:p>
          <a:p>
            <a:r>
              <a:rPr lang="en-US" altLang="ja-JP" sz="1200" dirty="0">
                <a:latin typeface="ＭＳ ゴシック" panose="020B0609070205080204" pitchFamily="49" charset="-128"/>
                <a:ea typeface="ＭＳ ゴシック" panose="020B0609070205080204" pitchFamily="49" charset="-128"/>
              </a:rPr>
              <a:t>        type: Shape</a:t>
            </a:r>
          </a:p>
          <a:p>
            <a:r>
              <a:rPr lang="en-US" altLang="ja-JP" sz="1200" dirty="0">
                <a:latin typeface="ＭＳ ゴシック" panose="020B0609070205080204" pitchFamily="49" charset="-128"/>
                <a:ea typeface="ＭＳ ゴシック" panose="020B0609070205080204" pitchFamily="49" charset="-128"/>
              </a:rPr>
              <a:t>        …</a:t>
            </a:r>
          </a:p>
          <a:p>
            <a:r>
              <a:rPr lang="en-US" altLang="ja-JP" sz="1200" b="1" dirty="0">
                <a:solidFill>
                  <a:srgbClr val="FF0000"/>
                </a:solidFill>
                <a:latin typeface="ＭＳ ゴシック" panose="020B0609070205080204" pitchFamily="49" charset="-128"/>
                <a:ea typeface="ＭＳ ゴシック" panose="020B0609070205080204" pitchFamily="49" charset="-128"/>
              </a:rPr>
              <a:t>      -</a:t>
            </a:r>
          </a:p>
          <a:p>
            <a:r>
              <a:rPr lang="en-US" altLang="ja-JP" sz="1200" b="1" dirty="0">
                <a:solidFill>
                  <a:srgbClr val="FF0000"/>
                </a:solidFill>
                <a:latin typeface="ＭＳ ゴシック" panose="020B0609070205080204" pitchFamily="49" charset="-128"/>
                <a:ea typeface="ＭＳ ゴシック" panose="020B0609070205080204" pitchFamily="49" charset="-128"/>
              </a:rPr>
              <a:t>        type: </a:t>
            </a:r>
            <a:r>
              <a:rPr lang="en-US" altLang="ja-JP" sz="1200" b="1" dirty="0" err="1">
                <a:solidFill>
                  <a:srgbClr val="FF0000"/>
                </a:solidFill>
                <a:latin typeface="ＭＳ ゴシック" panose="020B0609070205080204" pitchFamily="49" charset="-128"/>
                <a:ea typeface="ＭＳ ゴシック" panose="020B0609070205080204" pitchFamily="49" charset="-128"/>
              </a:rPr>
              <a:t>RangeSensor</a:t>
            </a:r>
            <a:endParaRPr lang="en-US" altLang="ja-JP" sz="1200" b="1" dirty="0">
              <a:solidFill>
                <a:srgbClr val="FF0000"/>
              </a:solidFill>
              <a:latin typeface="ＭＳ ゴシック" panose="020B0609070205080204" pitchFamily="49" charset="-128"/>
              <a:ea typeface="ＭＳ ゴシック" panose="020B0609070205080204" pitchFamily="49" charset="-128"/>
            </a:endParaRPr>
          </a:p>
          <a:p>
            <a:r>
              <a:rPr lang="en-US" altLang="ja-JP" sz="1200" b="1" dirty="0">
                <a:solidFill>
                  <a:srgbClr val="FF0000"/>
                </a:solidFill>
                <a:latin typeface="ＭＳ ゴシック" panose="020B0609070205080204" pitchFamily="49" charset="-128"/>
                <a:ea typeface="ＭＳ ゴシック" panose="020B0609070205080204" pitchFamily="49" charset="-128"/>
              </a:rPr>
              <a:t>        name: LiDAR</a:t>
            </a:r>
          </a:p>
          <a:p>
            <a:r>
              <a:rPr lang="en-US" altLang="ja-JP" sz="1200" b="1" dirty="0">
                <a:solidFill>
                  <a:srgbClr val="FF0000"/>
                </a:solidFill>
                <a:latin typeface="ＭＳ ゴシック" panose="020B0609070205080204" pitchFamily="49" charset="-128"/>
                <a:ea typeface="ＭＳ ゴシック" panose="020B0609070205080204" pitchFamily="49" charset="-128"/>
              </a:rPr>
              <a:t>        translation: [ 0, 0, 0.025 ]</a:t>
            </a:r>
          </a:p>
          <a:p>
            <a:r>
              <a:rPr lang="en-US" altLang="ja-JP" sz="1200" b="1" dirty="0">
                <a:solidFill>
                  <a:srgbClr val="FF0000"/>
                </a:solidFill>
                <a:latin typeface="ＭＳ ゴシック" panose="020B0609070205080204" pitchFamily="49" charset="-128"/>
                <a:ea typeface="ＭＳ ゴシック" panose="020B0609070205080204" pitchFamily="49" charset="-128"/>
              </a:rPr>
              <a:t>        </a:t>
            </a:r>
            <a:r>
              <a:rPr lang="en-US" altLang="ja-JP" sz="1200" b="1" dirty="0" err="1">
                <a:solidFill>
                  <a:srgbClr val="FF0000"/>
                </a:solidFill>
                <a:latin typeface="ＭＳ ゴシック" panose="020B0609070205080204" pitchFamily="49" charset="-128"/>
                <a:ea typeface="ＭＳ ゴシック" panose="020B0609070205080204" pitchFamily="49" charset="-128"/>
              </a:rPr>
              <a:t>optical_frame</a:t>
            </a:r>
            <a:r>
              <a:rPr lang="en-US" altLang="ja-JP" sz="1200" b="1" dirty="0">
                <a:solidFill>
                  <a:srgbClr val="FF0000"/>
                </a:solidFill>
                <a:latin typeface="ＭＳ ゴシック" panose="020B0609070205080204" pitchFamily="49" charset="-128"/>
                <a:ea typeface="ＭＳ ゴシック" panose="020B0609070205080204" pitchFamily="49" charset="-128"/>
              </a:rPr>
              <a:t>: robotics</a:t>
            </a:r>
          </a:p>
          <a:p>
            <a:r>
              <a:rPr lang="en-US" altLang="ja-JP" sz="1200" b="1" dirty="0">
                <a:solidFill>
                  <a:srgbClr val="FF0000"/>
                </a:solidFill>
                <a:latin typeface="ＭＳ ゴシック" panose="020B0609070205080204" pitchFamily="49" charset="-128"/>
                <a:ea typeface="ＭＳ ゴシック" panose="020B0609070205080204" pitchFamily="49" charset="-128"/>
              </a:rPr>
              <a:t>        </a:t>
            </a:r>
            <a:r>
              <a:rPr lang="en-US" altLang="ja-JP" sz="1200" b="1" dirty="0" err="1">
                <a:solidFill>
                  <a:srgbClr val="FF0000"/>
                </a:solidFill>
                <a:latin typeface="ＭＳ ゴシック" panose="020B0609070205080204" pitchFamily="49" charset="-128"/>
                <a:ea typeface="ＭＳ ゴシック" panose="020B0609070205080204" pitchFamily="49" charset="-128"/>
              </a:rPr>
              <a:t>yaw_range</a:t>
            </a:r>
            <a:r>
              <a:rPr lang="en-US" altLang="ja-JP" sz="1200" b="1" dirty="0">
                <a:solidFill>
                  <a:srgbClr val="FF0000"/>
                </a:solidFill>
                <a:latin typeface="ＭＳ ゴシック" panose="020B0609070205080204" pitchFamily="49" charset="-128"/>
                <a:ea typeface="ＭＳ ゴシック" panose="020B0609070205080204" pitchFamily="49" charset="-128"/>
              </a:rPr>
              <a:t>: 270.0</a:t>
            </a:r>
          </a:p>
          <a:p>
            <a:r>
              <a:rPr lang="en-US" altLang="ja-JP" sz="1200" b="1" dirty="0">
                <a:solidFill>
                  <a:srgbClr val="FF0000"/>
                </a:solidFill>
                <a:latin typeface="ＭＳ ゴシック" panose="020B0609070205080204" pitchFamily="49" charset="-128"/>
                <a:ea typeface="ＭＳ ゴシック" panose="020B0609070205080204" pitchFamily="49" charset="-128"/>
              </a:rPr>
              <a:t>        </a:t>
            </a:r>
            <a:r>
              <a:rPr lang="en-US" altLang="ja-JP" sz="1200" b="1" dirty="0" err="1">
                <a:solidFill>
                  <a:srgbClr val="FF0000"/>
                </a:solidFill>
                <a:latin typeface="ＭＳ ゴシック" panose="020B0609070205080204" pitchFamily="49" charset="-128"/>
                <a:ea typeface="ＭＳ ゴシック" panose="020B0609070205080204" pitchFamily="49" charset="-128"/>
              </a:rPr>
              <a:t>yaw_step</a:t>
            </a:r>
            <a:r>
              <a:rPr lang="en-US" altLang="ja-JP" sz="1200" b="1" dirty="0">
                <a:solidFill>
                  <a:srgbClr val="FF0000"/>
                </a:solidFill>
                <a:latin typeface="ＭＳ ゴシック" panose="020B0609070205080204" pitchFamily="49" charset="-128"/>
                <a:ea typeface="ＭＳ ゴシック" panose="020B0609070205080204" pitchFamily="49" charset="-128"/>
              </a:rPr>
              <a:t>:  1.0</a:t>
            </a:r>
          </a:p>
          <a:p>
            <a:r>
              <a:rPr lang="en-US" altLang="ja-JP" sz="1200" b="1" dirty="0">
                <a:solidFill>
                  <a:srgbClr val="FF0000"/>
                </a:solidFill>
                <a:latin typeface="ＭＳ ゴシック" panose="020B0609070205080204" pitchFamily="49" charset="-128"/>
                <a:ea typeface="ＭＳ ゴシック" panose="020B0609070205080204" pitchFamily="49" charset="-128"/>
              </a:rPr>
              <a:t>        </a:t>
            </a:r>
            <a:r>
              <a:rPr lang="en-US" altLang="ja-JP" sz="1200" b="1" dirty="0" err="1">
                <a:solidFill>
                  <a:srgbClr val="FF0000"/>
                </a:solidFill>
                <a:latin typeface="ＭＳ ゴシック" panose="020B0609070205080204" pitchFamily="49" charset="-128"/>
                <a:ea typeface="ＭＳ ゴシック" panose="020B0609070205080204" pitchFamily="49" charset="-128"/>
              </a:rPr>
              <a:t>scan_rate</a:t>
            </a:r>
            <a:r>
              <a:rPr lang="en-US" altLang="ja-JP" sz="1200" b="1" dirty="0">
                <a:solidFill>
                  <a:srgbClr val="FF0000"/>
                </a:solidFill>
                <a:latin typeface="ＭＳ ゴシック" panose="020B0609070205080204" pitchFamily="49" charset="-128"/>
                <a:ea typeface="ＭＳ ゴシック" panose="020B0609070205080204" pitchFamily="49" charset="-128"/>
              </a:rPr>
              <a:t>:  10</a:t>
            </a:r>
          </a:p>
          <a:p>
            <a:r>
              <a:rPr lang="en-US" altLang="ja-JP" sz="1200" b="1" dirty="0">
                <a:solidFill>
                  <a:srgbClr val="FF0000"/>
                </a:solidFill>
                <a:latin typeface="ＭＳ ゴシック" panose="020B0609070205080204" pitchFamily="49" charset="-128"/>
                <a:ea typeface="ＭＳ ゴシック" panose="020B0609070205080204" pitchFamily="49" charset="-128"/>
              </a:rPr>
              <a:t>        </a:t>
            </a:r>
            <a:r>
              <a:rPr lang="en-US" altLang="ja-JP" sz="1200" b="1" dirty="0" err="1">
                <a:solidFill>
                  <a:srgbClr val="FF0000"/>
                </a:solidFill>
                <a:latin typeface="ＭＳ ゴシック" panose="020B0609070205080204" pitchFamily="49" charset="-128"/>
                <a:ea typeface="ＭＳ ゴシック" panose="020B0609070205080204" pitchFamily="49" charset="-128"/>
              </a:rPr>
              <a:t>max_distance</a:t>
            </a:r>
            <a:r>
              <a:rPr lang="en-US" altLang="ja-JP" sz="1200" b="1" dirty="0">
                <a:solidFill>
                  <a:srgbClr val="FF0000"/>
                </a:solidFill>
                <a:latin typeface="ＭＳ ゴシック" panose="020B0609070205080204" pitchFamily="49" charset="-128"/>
                <a:ea typeface="ＭＳ ゴシック" panose="020B0609070205080204" pitchFamily="49" charset="-128"/>
              </a:rPr>
              <a:t>: 10.0</a:t>
            </a:r>
          </a:p>
          <a:p>
            <a:r>
              <a:rPr lang="en-US" altLang="ja-JP" sz="1200" b="1" dirty="0">
                <a:solidFill>
                  <a:srgbClr val="FF0000"/>
                </a:solidFill>
                <a:latin typeface="ＭＳ ゴシック" panose="020B0609070205080204" pitchFamily="49" charset="-128"/>
                <a:ea typeface="ＭＳ ゴシック" panose="020B0609070205080204" pitchFamily="49" charset="-128"/>
              </a:rPr>
              <a:t>        </a:t>
            </a:r>
            <a:r>
              <a:rPr lang="en-US" altLang="ja-JP" sz="1200" b="1" dirty="0" err="1">
                <a:solidFill>
                  <a:srgbClr val="FF0000"/>
                </a:solidFill>
                <a:latin typeface="ＭＳ ゴシック" panose="020B0609070205080204" pitchFamily="49" charset="-128"/>
                <a:ea typeface="ＭＳ ゴシック" panose="020B0609070205080204" pitchFamily="49" charset="-128"/>
              </a:rPr>
              <a:t>detection_rate</a:t>
            </a:r>
            <a:r>
              <a:rPr lang="en-US" altLang="ja-JP" sz="1200" b="1" dirty="0">
                <a:solidFill>
                  <a:srgbClr val="FF0000"/>
                </a:solidFill>
                <a:latin typeface="ＭＳ ゴシック" panose="020B0609070205080204" pitchFamily="49" charset="-128"/>
                <a:ea typeface="ＭＳ ゴシック" panose="020B0609070205080204" pitchFamily="49" charset="-128"/>
              </a:rPr>
              <a:t>: 0.9</a:t>
            </a:r>
          </a:p>
          <a:p>
            <a:r>
              <a:rPr lang="en-US" altLang="ja-JP" sz="1200" b="1" dirty="0">
                <a:solidFill>
                  <a:srgbClr val="FF0000"/>
                </a:solidFill>
                <a:latin typeface="ＭＳ ゴシック" panose="020B0609070205080204" pitchFamily="49" charset="-128"/>
                <a:ea typeface="ＭＳ ゴシック" panose="020B0609070205080204" pitchFamily="49" charset="-128"/>
              </a:rPr>
              <a:t>        </a:t>
            </a:r>
            <a:r>
              <a:rPr lang="en-US" altLang="ja-JP" sz="1200" b="1" dirty="0" err="1">
                <a:solidFill>
                  <a:srgbClr val="FF0000"/>
                </a:solidFill>
                <a:latin typeface="ＭＳ ゴシック" panose="020B0609070205080204" pitchFamily="49" charset="-128"/>
                <a:ea typeface="ＭＳ ゴシック" panose="020B0609070205080204" pitchFamily="49" charset="-128"/>
              </a:rPr>
              <a:t>error_deviation</a:t>
            </a:r>
            <a:r>
              <a:rPr lang="en-US" altLang="ja-JP" sz="1200" b="1" dirty="0">
                <a:solidFill>
                  <a:srgbClr val="FF0000"/>
                </a:solidFill>
                <a:latin typeface="ＭＳ ゴシック" panose="020B0609070205080204" pitchFamily="49" charset="-128"/>
                <a:ea typeface="ＭＳ ゴシック" panose="020B0609070205080204" pitchFamily="49" charset="-128"/>
              </a:rPr>
              <a:t>: 0.005</a:t>
            </a:r>
          </a:p>
          <a:p>
            <a:r>
              <a:rPr lang="en-US" altLang="ja-JP" sz="1200" b="1" dirty="0">
                <a:solidFill>
                  <a:srgbClr val="FF0000"/>
                </a:solidFill>
                <a:latin typeface="ＭＳ ゴシック" panose="020B0609070205080204" pitchFamily="49" charset="-128"/>
                <a:ea typeface="ＭＳ ゴシック" panose="020B0609070205080204" pitchFamily="49" charset="-128"/>
              </a:rPr>
              <a:t>        elements:</a:t>
            </a:r>
          </a:p>
          <a:p>
            <a:r>
              <a:rPr lang="en-US" altLang="ja-JP" sz="1200" b="1" dirty="0">
                <a:solidFill>
                  <a:srgbClr val="FF0000"/>
                </a:solidFill>
                <a:latin typeface="ＭＳ ゴシック" panose="020B0609070205080204" pitchFamily="49" charset="-128"/>
                <a:ea typeface="ＭＳ ゴシック" panose="020B0609070205080204" pitchFamily="49" charset="-128"/>
              </a:rPr>
              <a:t>          -</a:t>
            </a:r>
          </a:p>
          <a:p>
            <a:r>
              <a:rPr lang="en-US" altLang="ja-JP" sz="1200" b="1" dirty="0">
                <a:solidFill>
                  <a:srgbClr val="FF0000"/>
                </a:solidFill>
                <a:latin typeface="ＭＳ ゴシック" panose="020B0609070205080204" pitchFamily="49" charset="-128"/>
                <a:ea typeface="ＭＳ ゴシック" panose="020B0609070205080204" pitchFamily="49" charset="-128"/>
              </a:rPr>
              <a:t>            type: Shape</a:t>
            </a:r>
          </a:p>
          <a:p>
            <a:r>
              <a:rPr lang="en-US" altLang="ja-JP" sz="1200" b="1" dirty="0">
                <a:solidFill>
                  <a:srgbClr val="FF0000"/>
                </a:solidFill>
                <a:latin typeface="ＭＳ ゴシック" panose="020B0609070205080204" pitchFamily="49" charset="-128"/>
                <a:ea typeface="ＭＳ ゴシック" panose="020B0609070205080204" pitchFamily="49" charset="-128"/>
              </a:rPr>
              <a:t>            rotation: [ 1, 0, 0, 90 ]</a:t>
            </a:r>
          </a:p>
          <a:p>
            <a:r>
              <a:rPr lang="en-US" altLang="ja-JP" sz="1200" b="1" dirty="0">
                <a:solidFill>
                  <a:srgbClr val="FF0000"/>
                </a:solidFill>
                <a:latin typeface="ＭＳ ゴシック" panose="020B0609070205080204" pitchFamily="49" charset="-128"/>
                <a:ea typeface="ＭＳ ゴシック" panose="020B0609070205080204" pitchFamily="49" charset="-128"/>
              </a:rPr>
              <a:t>            geometry: { type: Cylinder, radius: 0.05, height: 0.03 }</a:t>
            </a:r>
          </a:p>
          <a:p>
            <a:r>
              <a:rPr lang="en-US" altLang="ja-JP" sz="1200" b="1" dirty="0">
                <a:solidFill>
                  <a:srgbClr val="FF0000"/>
                </a:solidFill>
                <a:latin typeface="ＭＳ ゴシック" panose="020B0609070205080204" pitchFamily="49" charset="-128"/>
                <a:ea typeface="ＭＳ ゴシック" panose="020B0609070205080204" pitchFamily="49" charset="-128"/>
              </a:rPr>
              <a:t>            appearance:</a:t>
            </a:r>
          </a:p>
          <a:p>
            <a:r>
              <a:rPr lang="en-US" altLang="ja-JP" sz="1200" b="1" dirty="0">
                <a:solidFill>
                  <a:srgbClr val="FF0000"/>
                </a:solidFill>
                <a:latin typeface="ＭＳ ゴシック" panose="020B0609070205080204" pitchFamily="49" charset="-128"/>
                <a:ea typeface="ＭＳ ゴシック" panose="020B0609070205080204" pitchFamily="49" charset="-128"/>
              </a:rPr>
              <a:t>              material: { diffuse: [ 0, 0, 1 ], specular: [ 1, 1, 1 ] }</a:t>
            </a:r>
          </a:p>
        </p:txBody>
      </p:sp>
      <p:sp>
        <p:nvSpPr>
          <p:cNvPr id="6" name="円柱 5">
            <a:extLst>
              <a:ext uri="{FF2B5EF4-FFF2-40B4-BE49-F238E27FC236}">
                <a16:creationId xmlns:a16="http://schemas.microsoft.com/office/drawing/2014/main" id="{BE353770-E2F8-AC4B-06BD-5BC6F90E9A73}"/>
              </a:ext>
            </a:extLst>
          </p:cNvPr>
          <p:cNvSpPr/>
          <p:nvPr/>
        </p:nvSpPr>
        <p:spPr>
          <a:xfrm>
            <a:off x="5743980" y="2205989"/>
            <a:ext cx="425003" cy="354169"/>
          </a:xfrm>
          <a:prstGeom prst="ca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
        <p:nvSpPr>
          <p:cNvPr id="7" name="円弧 6">
            <a:extLst>
              <a:ext uri="{FF2B5EF4-FFF2-40B4-BE49-F238E27FC236}">
                <a16:creationId xmlns:a16="http://schemas.microsoft.com/office/drawing/2014/main" id="{0309FB64-68EC-435F-5AB3-17F518F698AD}"/>
              </a:ext>
            </a:extLst>
          </p:cNvPr>
          <p:cNvSpPr/>
          <p:nvPr/>
        </p:nvSpPr>
        <p:spPr>
          <a:xfrm>
            <a:off x="3818587" y="1990269"/>
            <a:ext cx="4269345" cy="855962"/>
          </a:xfrm>
          <a:prstGeom prst="arc">
            <a:avLst>
              <a:gd name="adj1" fmla="val 1136655"/>
              <a:gd name="adj2" fmla="val 20502818"/>
            </a:avLst>
          </a:prstGeom>
          <a:ln w="28575">
            <a:solidFill>
              <a:srgbClr val="00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9" name="直線コネクタ 8">
            <a:extLst>
              <a:ext uri="{FF2B5EF4-FFF2-40B4-BE49-F238E27FC236}">
                <a16:creationId xmlns:a16="http://schemas.microsoft.com/office/drawing/2014/main" id="{8D258F83-6964-EA6D-C9FC-9CF3A1CA612B}"/>
              </a:ext>
            </a:extLst>
          </p:cNvPr>
          <p:cNvCxnSpPr>
            <a:cxnSpLocks/>
          </p:cNvCxnSpPr>
          <p:nvPr/>
        </p:nvCxnSpPr>
        <p:spPr>
          <a:xfrm flipH="1">
            <a:off x="3818587" y="2418250"/>
            <a:ext cx="18674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EA868937-6D2F-EB32-51B8-155334363900}"/>
              </a:ext>
            </a:extLst>
          </p:cNvPr>
          <p:cNvCxnSpPr>
            <a:cxnSpLocks/>
          </p:cNvCxnSpPr>
          <p:nvPr/>
        </p:nvCxnSpPr>
        <p:spPr>
          <a:xfrm flipH="1" flipV="1">
            <a:off x="4179194" y="2205989"/>
            <a:ext cx="1442434" cy="1508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6B19BFA7-01E5-A6ED-1804-C859FD77C9E4}"/>
              </a:ext>
            </a:extLst>
          </p:cNvPr>
          <p:cNvCxnSpPr>
            <a:cxnSpLocks/>
          </p:cNvCxnSpPr>
          <p:nvPr/>
        </p:nvCxnSpPr>
        <p:spPr>
          <a:xfrm flipH="1" flipV="1">
            <a:off x="4913289" y="2099497"/>
            <a:ext cx="772733" cy="1993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D4A39D24-1DEC-ACF0-C1C9-A5BBFAF1419D}"/>
              </a:ext>
            </a:extLst>
          </p:cNvPr>
          <p:cNvCxnSpPr>
            <a:cxnSpLocks/>
            <a:stCxn id="6" idx="1"/>
          </p:cNvCxnSpPr>
          <p:nvPr/>
        </p:nvCxnSpPr>
        <p:spPr>
          <a:xfrm flipV="1">
            <a:off x="5956482" y="1990269"/>
            <a:ext cx="0" cy="2157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384405A9-550C-9C0F-ED0A-CEA04DCF89D7}"/>
              </a:ext>
            </a:extLst>
          </p:cNvPr>
          <p:cNvCxnSpPr>
            <a:cxnSpLocks/>
          </p:cNvCxnSpPr>
          <p:nvPr/>
        </p:nvCxnSpPr>
        <p:spPr>
          <a:xfrm flipV="1">
            <a:off x="6230155" y="2099497"/>
            <a:ext cx="627845" cy="17338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CE1D2552-1845-4746-EA80-A1741825AF59}"/>
              </a:ext>
            </a:extLst>
          </p:cNvPr>
          <p:cNvCxnSpPr>
            <a:cxnSpLocks/>
          </p:cNvCxnSpPr>
          <p:nvPr/>
        </p:nvCxnSpPr>
        <p:spPr>
          <a:xfrm flipH="1">
            <a:off x="4282225" y="2485622"/>
            <a:ext cx="1403797" cy="104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6361DB54-C8FB-3A8A-20A0-B8D5DCBDB148}"/>
              </a:ext>
            </a:extLst>
          </p:cNvPr>
          <p:cNvCxnSpPr>
            <a:cxnSpLocks/>
          </p:cNvCxnSpPr>
          <p:nvPr/>
        </p:nvCxnSpPr>
        <p:spPr>
          <a:xfrm flipH="1">
            <a:off x="5053885" y="2576259"/>
            <a:ext cx="683656" cy="1892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1CEB3F54-FE01-47B2-0459-B7A5268154DB}"/>
              </a:ext>
            </a:extLst>
          </p:cNvPr>
          <p:cNvCxnSpPr>
            <a:cxnSpLocks/>
          </p:cNvCxnSpPr>
          <p:nvPr/>
        </p:nvCxnSpPr>
        <p:spPr>
          <a:xfrm>
            <a:off x="5956481" y="2572554"/>
            <a:ext cx="0" cy="2485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F218992C-AE1A-B33B-D9F3-DA44418DCA58}"/>
              </a:ext>
            </a:extLst>
          </p:cNvPr>
          <p:cNvCxnSpPr>
            <a:cxnSpLocks/>
          </p:cNvCxnSpPr>
          <p:nvPr/>
        </p:nvCxnSpPr>
        <p:spPr>
          <a:xfrm>
            <a:off x="6168983" y="2560158"/>
            <a:ext cx="746972" cy="205339"/>
          </a:xfrm>
          <a:prstGeom prst="line">
            <a:avLst/>
          </a:prstGeom>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F05D02E4-2018-9B63-9903-358FB359001D}"/>
              </a:ext>
            </a:extLst>
          </p:cNvPr>
          <p:cNvSpPr txBox="1"/>
          <p:nvPr/>
        </p:nvSpPr>
        <p:spPr>
          <a:xfrm>
            <a:off x="5662059" y="3012213"/>
            <a:ext cx="814647" cy="369332"/>
          </a:xfrm>
          <a:prstGeom prst="rect">
            <a:avLst/>
          </a:prstGeom>
          <a:noFill/>
        </p:spPr>
        <p:txBody>
          <a:bodyPr wrap="none" rtlCol="0">
            <a:spAutoFit/>
          </a:bodyPr>
          <a:lstStyle/>
          <a:p>
            <a:pPr algn="ctr"/>
            <a:r>
              <a:rPr lang="en-US" altLang="ja-JP" b="1" dirty="0">
                <a:solidFill>
                  <a:srgbClr val="0000FF"/>
                </a:solidFill>
              </a:rPr>
              <a:t>270</a:t>
            </a:r>
            <a:r>
              <a:rPr kumimoji="1" lang="en-US" altLang="ja-JP" b="1" dirty="0">
                <a:solidFill>
                  <a:srgbClr val="0000FF"/>
                </a:solidFill>
              </a:rPr>
              <a:t>°</a:t>
            </a:r>
            <a:endParaRPr kumimoji="1" lang="ja-JP" altLang="en-US" b="1" dirty="0">
              <a:solidFill>
                <a:srgbClr val="0000FF"/>
              </a:solidFill>
            </a:endParaRPr>
          </a:p>
        </p:txBody>
      </p:sp>
      <p:sp>
        <p:nvSpPr>
          <p:cNvPr id="41" name="テキスト ボックス 40">
            <a:extLst>
              <a:ext uri="{FF2B5EF4-FFF2-40B4-BE49-F238E27FC236}">
                <a16:creationId xmlns:a16="http://schemas.microsoft.com/office/drawing/2014/main" id="{5E5E9BC1-C998-7E21-6532-5EFFB8D98C46}"/>
              </a:ext>
            </a:extLst>
          </p:cNvPr>
          <p:cNvSpPr txBox="1"/>
          <p:nvPr/>
        </p:nvSpPr>
        <p:spPr>
          <a:xfrm>
            <a:off x="5128613" y="1492253"/>
            <a:ext cx="1487908" cy="369332"/>
          </a:xfrm>
          <a:prstGeom prst="rect">
            <a:avLst/>
          </a:prstGeom>
          <a:noFill/>
        </p:spPr>
        <p:txBody>
          <a:bodyPr wrap="none" rtlCol="0">
            <a:spAutoFit/>
          </a:bodyPr>
          <a:lstStyle/>
          <a:p>
            <a:pPr algn="ctr"/>
            <a:r>
              <a:rPr kumimoji="1" lang="en-US" altLang="ja-JP" b="1" dirty="0">
                <a:solidFill>
                  <a:srgbClr val="0000FF"/>
                </a:solidFill>
              </a:rPr>
              <a:t>2</a:t>
            </a:r>
            <a:r>
              <a:rPr kumimoji="1" lang="ja-JP" altLang="en-US" b="1" dirty="0">
                <a:solidFill>
                  <a:srgbClr val="0000FF"/>
                </a:solidFill>
              </a:rPr>
              <a:t>次元</a:t>
            </a:r>
            <a:r>
              <a:rPr kumimoji="1" lang="en-US" altLang="ja-JP" b="1" dirty="0">
                <a:solidFill>
                  <a:srgbClr val="0000FF"/>
                </a:solidFill>
              </a:rPr>
              <a:t>LiDAR</a:t>
            </a:r>
            <a:endParaRPr kumimoji="1" lang="ja-JP" altLang="en-US" b="1" dirty="0">
              <a:solidFill>
                <a:srgbClr val="0000FF"/>
              </a:solidFill>
            </a:endParaRPr>
          </a:p>
        </p:txBody>
      </p:sp>
    </p:spTree>
    <p:extLst>
      <p:ext uri="{BB962C8B-B14F-4D97-AF65-F5344CB8AC3E}">
        <p14:creationId xmlns:p14="http://schemas.microsoft.com/office/powerpoint/2010/main" val="405707407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C31158-2C53-CC2D-7415-BBAB5EA5C669}"/>
              </a:ext>
            </a:extLst>
          </p:cNvPr>
          <p:cNvSpPr>
            <a:spLocks noGrp="1"/>
          </p:cNvSpPr>
          <p:nvPr>
            <p:ph type="title"/>
          </p:nvPr>
        </p:nvSpPr>
        <p:spPr>
          <a:xfrm>
            <a:off x="628650" y="101113"/>
            <a:ext cx="7886700" cy="1325563"/>
          </a:xfrm>
        </p:spPr>
        <p:txBody>
          <a:bodyPr/>
          <a:lstStyle/>
          <a:p>
            <a:r>
              <a:rPr kumimoji="1" lang="ja-JP" altLang="en-US" dirty="0"/>
              <a:t>光学フレーム座標系</a:t>
            </a:r>
          </a:p>
        </p:txBody>
      </p:sp>
      <p:sp>
        <p:nvSpPr>
          <p:cNvPr id="3" name="コンテンツ プレースホルダー 2">
            <a:extLst>
              <a:ext uri="{FF2B5EF4-FFF2-40B4-BE49-F238E27FC236}">
                <a16:creationId xmlns:a16="http://schemas.microsoft.com/office/drawing/2014/main" id="{F7BA4327-79C7-45F0-5A7D-66FEFD25F767}"/>
              </a:ext>
            </a:extLst>
          </p:cNvPr>
          <p:cNvSpPr>
            <a:spLocks noGrp="1"/>
          </p:cNvSpPr>
          <p:nvPr>
            <p:ph idx="1"/>
          </p:nvPr>
        </p:nvSpPr>
        <p:spPr>
          <a:xfrm>
            <a:off x="628650" y="1297592"/>
            <a:ext cx="7886700" cy="602042"/>
          </a:xfrm>
        </p:spPr>
        <p:txBody>
          <a:bodyPr/>
          <a:lstStyle/>
          <a:p>
            <a:pPr marL="0" indent="0">
              <a:buNone/>
            </a:pPr>
            <a:r>
              <a:rPr lang="en-US" altLang="ja-JP" dirty="0"/>
              <a:t>“</a:t>
            </a:r>
            <a:r>
              <a:rPr lang="en-US" altLang="ja-JP" dirty="0" err="1"/>
              <a:t>optical_frame</a:t>
            </a:r>
            <a:r>
              <a:rPr lang="en-US" altLang="ja-JP" dirty="0"/>
              <a:t>” </a:t>
            </a:r>
            <a:r>
              <a:rPr lang="ja-JP" altLang="en-US" dirty="0"/>
              <a:t>フィールドで指定</a:t>
            </a:r>
            <a:endParaRPr lang="en-US" altLang="ja-JP" dirty="0"/>
          </a:p>
          <a:p>
            <a:pPr marL="457200" lvl="1" indent="0">
              <a:buNone/>
            </a:pPr>
            <a:endParaRPr lang="en-US" altLang="ja-JP" dirty="0"/>
          </a:p>
        </p:txBody>
      </p:sp>
      <p:graphicFrame>
        <p:nvGraphicFramePr>
          <p:cNvPr id="4" name="表 4">
            <a:extLst>
              <a:ext uri="{FF2B5EF4-FFF2-40B4-BE49-F238E27FC236}">
                <a16:creationId xmlns:a16="http://schemas.microsoft.com/office/drawing/2014/main" id="{E9E7801C-3552-4E14-EB67-2B91624E3C55}"/>
              </a:ext>
            </a:extLst>
          </p:cNvPr>
          <p:cNvGraphicFramePr>
            <a:graphicFrameLocks noGrp="1"/>
          </p:cNvGraphicFramePr>
          <p:nvPr>
            <p:extLst>
              <p:ext uri="{D42A27DB-BD31-4B8C-83A1-F6EECF244321}">
                <p14:modId xmlns:p14="http://schemas.microsoft.com/office/powerpoint/2010/main" val="1765387111"/>
              </p:ext>
            </p:extLst>
          </p:nvPr>
        </p:nvGraphicFramePr>
        <p:xfrm>
          <a:off x="378717" y="1937702"/>
          <a:ext cx="8389600" cy="4670211"/>
        </p:xfrm>
        <a:graphic>
          <a:graphicData uri="http://schemas.openxmlformats.org/drawingml/2006/table">
            <a:tbl>
              <a:tblPr firstRow="1" bandRow="1">
                <a:tableStyleId>{5C22544A-7EE6-4342-B048-85BDC9FD1C3A}</a:tableStyleId>
              </a:tblPr>
              <a:tblGrid>
                <a:gridCol w="1537341">
                  <a:extLst>
                    <a:ext uri="{9D8B030D-6E8A-4147-A177-3AD203B41FA5}">
                      <a16:colId xmlns:a16="http://schemas.microsoft.com/office/drawing/2014/main" val="1362857553"/>
                    </a:ext>
                  </a:extLst>
                </a:gridCol>
                <a:gridCol w="2334907">
                  <a:extLst>
                    <a:ext uri="{9D8B030D-6E8A-4147-A177-3AD203B41FA5}">
                      <a16:colId xmlns:a16="http://schemas.microsoft.com/office/drawing/2014/main" val="1542123550"/>
                    </a:ext>
                  </a:extLst>
                </a:gridCol>
                <a:gridCol w="2300755">
                  <a:extLst>
                    <a:ext uri="{9D8B030D-6E8A-4147-A177-3AD203B41FA5}">
                      <a16:colId xmlns:a16="http://schemas.microsoft.com/office/drawing/2014/main" val="3522017283"/>
                    </a:ext>
                  </a:extLst>
                </a:gridCol>
                <a:gridCol w="2216597">
                  <a:extLst>
                    <a:ext uri="{9D8B030D-6E8A-4147-A177-3AD203B41FA5}">
                      <a16:colId xmlns:a16="http://schemas.microsoft.com/office/drawing/2014/main" val="3322324850"/>
                    </a:ext>
                  </a:extLst>
                </a:gridCol>
              </a:tblGrid>
              <a:tr h="501433">
                <a:tc>
                  <a:txBody>
                    <a:bodyPr/>
                    <a:lstStyle/>
                    <a:p>
                      <a:pPr algn="ctr"/>
                      <a:r>
                        <a:rPr kumimoji="1" lang="ja-JP" altLang="en-US" sz="2000" dirty="0"/>
                        <a:t>シンボル</a:t>
                      </a:r>
                    </a:p>
                  </a:txBody>
                  <a:tcPr anchor="ctr"/>
                </a:tc>
                <a:tc>
                  <a:txBody>
                    <a:bodyPr/>
                    <a:lstStyle/>
                    <a:p>
                      <a:pPr algn="ctr"/>
                      <a:r>
                        <a:rPr kumimoji="1" lang="en-US" altLang="ja-JP" sz="2000" dirty="0"/>
                        <a:t>“</a:t>
                      </a:r>
                      <a:r>
                        <a:rPr kumimoji="1" lang="en-US" altLang="ja-JP" sz="2000" dirty="0" err="1"/>
                        <a:t>gl</a:t>
                      </a:r>
                      <a:r>
                        <a:rPr kumimoji="1" lang="en-US" altLang="ja-JP" sz="2000" dirty="0"/>
                        <a:t>”</a:t>
                      </a:r>
                      <a:endParaRPr kumimoji="1" lang="ja-JP" altLang="en-US" sz="2000" dirty="0"/>
                    </a:p>
                  </a:txBody>
                  <a:tcPr anchor="ctr"/>
                </a:tc>
                <a:tc>
                  <a:txBody>
                    <a:bodyPr/>
                    <a:lstStyle/>
                    <a:p>
                      <a:pPr algn="ctr"/>
                      <a:r>
                        <a:rPr kumimoji="1" lang="en-US" altLang="ja-JP" sz="2000" dirty="0"/>
                        <a:t>“cv”</a:t>
                      </a:r>
                      <a:endParaRPr kumimoji="1" lang="ja-JP" altLang="en-US" sz="2000" dirty="0"/>
                    </a:p>
                  </a:txBody>
                  <a:tcPr anchor="ctr"/>
                </a:tc>
                <a:tc>
                  <a:txBody>
                    <a:bodyPr/>
                    <a:lstStyle/>
                    <a:p>
                      <a:pPr algn="ctr"/>
                      <a:r>
                        <a:rPr kumimoji="1" lang="en-US" altLang="ja-JP" sz="2000" dirty="0"/>
                        <a:t>“robotics”</a:t>
                      </a:r>
                      <a:endParaRPr kumimoji="1" lang="ja-JP" altLang="en-US" sz="2000" dirty="0"/>
                    </a:p>
                  </a:txBody>
                  <a:tcPr anchor="ctr"/>
                </a:tc>
                <a:extLst>
                  <a:ext uri="{0D108BD9-81ED-4DB2-BD59-A6C34878D82A}">
                    <a16:rowId xmlns:a16="http://schemas.microsoft.com/office/drawing/2014/main" val="3263219062"/>
                  </a:ext>
                </a:extLst>
              </a:tr>
              <a:tr h="687110">
                <a:tc>
                  <a:txBody>
                    <a:bodyPr/>
                    <a:lstStyle/>
                    <a:p>
                      <a:pPr algn="ctr"/>
                      <a:r>
                        <a:rPr kumimoji="1" lang="ja-JP" altLang="en-US" sz="2000" dirty="0"/>
                        <a:t>システム</a:t>
                      </a:r>
                    </a:p>
                  </a:txBody>
                  <a:tcPr anchor="ctr"/>
                </a:tc>
                <a:tc>
                  <a:txBody>
                    <a:bodyPr/>
                    <a:lstStyle/>
                    <a:p>
                      <a:pPr algn="ctr"/>
                      <a:r>
                        <a:rPr kumimoji="1" lang="en-US" altLang="ja-JP" sz="2000" dirty="0"/>
                        <a:t>OpenGL</a:t>
                      </a:r>
                      <a:endParaRPr kumimoji="1" lang="ja-JP" altLang="en-US" sz="2000" dirty="0"/>
                    </a:p>
                  </a:txBody>
                  <a:tcPr anchor="ctr"/>
                </a:tc>
                <a:tc>
                  <a:txBody>
                    <a:bodyPr/>
                    <a:lstStyle/>
                    <a:p>
                      <a:pPr algn="ctr"/>
                      <a:r>
                        <a:rPr kumimoji="1" lang="en-US" altLang="ja-JP" sz="2000" dirty="0"/>
                        <a:t>OpenCV</a:t>
                      </a:r>
                    </a:p>
                    <a:p>
                      <a:pPr algn="ctr"/>
                      <a:r>
                        <a:rPr kumimoji="1" lang="en-US" altLang="ja-JP" sz="2000" dirty="0"/>
                        <a:t>ROS (</a:t>
                      </a:r>
                      <a:r>
                        <a:rPr kumimoji="1" lang="ja-JP" altLang="en-US" sz="2000" dirty="0"/>
                        <a:t>カメラ</a:t>
                      </a:r>
                      <a:r>
                        <a:rPr kumimoji="1" lang="en-US" altLang="ja-JP" sz="2000" dirty="0"/>
                        <a:t>)</a:t>
                      </a:r>
                      <a:endParaRPr kumimoji="1" lang="ja-JP" altLang="en-US" sz="2000" dirty="0"/>
                    </a:p>
                  </a:txBody>
                  <a:tcPr anchor="ctr"/>
                </a:tc>
                <a:tc>
                  <a:txBody>
                    <a:bodyPr/>
                    <a:lstStyle/>
                    <a:p>
                      <a:pPr algn="ctr"/>
                      <a:r>
                        <a:rPr kumimoji="1" lang="ja-JP" altLang="en-US" sz="2000" dirty="0"/>
                        <a:t>ロボット工学</a:t>
                      </a:r>
                      <a:endParaRPr kumimoji="1" lang="en-US" altLang="ja-JP" sz="2000" dirty="0"/>
                    </a:p>
                    <a:p>
                      <a:pPr algn="ctr"/>
                      <a:r>
                        <a:rPr kumimoji="1" lang="ja-JP" altLang="en-US" sz="2000" dirty="0"/>
                        <a:t>距離センサ</a:t>
                      </a:r>
                    </a:p>
                  </a:txBody>
                  <a:tcPr anchor="ctr"/>
                </a:tc>
                <a:extLst>
                  <a:ext uri="{0D108BD9-81ED-4DB2-BD59-A6C34878D82A}">
                    <a16:rowId xmlns:a16="http://schemas.microsoft.com/office/drawing/2014/main" val="1279043413"/>
                  </a:ext>
                </a:extLst>
              </a:tr>
              <a:tr h="459143">
                <a:tc>
                  <a:txBody>
                    <a:bodyPr/>
                    <a:lstStyle/>
                    <a:p>
                      <a:pPr algn="ctr"/>
                      <a:r>
                        <a:rPr kumimoji="1" lang="ja-JP" altLang="en-US" sz="2000" dirty="0"/>
                        <a:t>前方</a:t>
                      </a:r>
                    </a:p>
                  </a:txBody>
                  <a:tcPr anchor="ctr"/>
                </a:tc>
                <a:tc>
                  <a:txBody>
                    <a:bodyPr/>
                    <a:lstStyle/>
                    <a:p>
                      <a:pPr algn="ctr"/>
                      <a:r>
                        <a:rPr kumimoji="1" lang="en-US" altLang="ja-JP" sz="2000" dirty="0"/>
                        <a:t>-Z</a:t>
                      </a:r>
                      <a:endParaRPr kumimoji="1" lang="ja-JP" altLang="en-US" sz="2000" dirty="0"/>
                    </a:p>
                  </a:txBody>
                  <a:tcPr anchor="ctr"/>
                </a:tc>
                <a:tc>
                  <a:txBody>
                    <a:bodyPr/>
                    <a:lstStyle/>
                    <a:p>
                      <a:pPr algn="ctr"/>
                      <a:r>
                        <a:rPr kumimoji="1" lang="en-US" altLang="ja-JP" sz="2000" dirty="0"/>
                        <a:t>Z</a:t>
                      </a:r>
                      <a:endParaRPr kumimoji="1" lang="ja-JP" altLang="en-US" sz="2000" dirty="0"/>
                    </a:p>
                  </a:txBody>
                  <a:tcPr anchor="ctr"/>
                </a:tc>
                <a:tc>
                  <a:txBody>
                    <a:bodyPr/>
                    <a:lstStyle/>
                    <a:p>
                      <a:pPr algn="ctr"/>
                      <a:r>
                        <a:rPr kumimoji="1" lang="en-US" altLang="ja-JP" sz="2000" dirty="0"/>
                        <a:t>X</a:t>
                      </a:r>
                      <a:endParaRPr kumimoji="1" lang="ja-JP" altLang="en-US" sz="2000" dirty="0"/>
                    </a:p>
                  </a:txBody>
                  <a:tcPr anchor="ctr"/>
                </a:tc>
                <a:extLst>
                  <a:ext uri="{0D108BD9-81ED-4DB2-BD59-A6C34878D82A}">
                    <a16:rowId xmlns:a16="http://schemas.microsoft.com/office/drawing/2014/main" val="408082715"/>
                  </a:ext>
                </a:extLst>
              </a:tr>
              <a:tr h="513515">
                <a:tc>
                  <a:txBody>
                    <a:bodyPr/>
                    <a:lstStyle/>
                    <a:p>
                      <a:pPr algn="ctr"/>
                      <a:r>
                        <a:rPr kumimoji="1" lang="ja-JP" altLang="en-US" sz="2000" dirty="0"/>
                        <a:t>鉛直上向</a:t>
                      </a:r>
                    </a:p>
                  </a:txBody>
                  <a:tcPr anchor="ctr"/>
                </a:tc>
                <a:tc>
                  <a:txBody>
                    <a:bodyPr/>
                    <a:lstStyle/>
                    <a:p>
                      <a:pPr algn="ctr"/>
                      <a:r>
                        <a:rPr kumimoji="1" lang="en-US" altLang="ja-JP" sz="2000" dirty="0"/>
                        <a:t>Y</a:t>
                      </a:r>
                      <a:endParaRPr kumimoji="1" lang="ja-JP" altLang="en-US" sz="2000" dirty="0"/>
                    </a:p>
                  </a:txBody>
                  <a:tcPr anchor="ctr"/>
                </a:tc>
                <a:tc>
                  <a:txBody>
                    <a:bodyPr/>
                    <a:lstStyle/>
                    <a:p>
                      <a:pPr algn="ctr"/>
                      <a:r>
                        <a:rPr kumimoji="1" lang="en-US" altLang="ja-JP" sz="2000" dirty="0"/>
                        <a:t>-Y</a:t>
                      </a:r>
                      <a:endParaRPr kumimoji="1" lang="ja-JP" altLang="en-US" sz="2000" dirty="0"/>
                    </a:p>
                  </a:txBody>
                  <a:tcPr anchor="ctr"/>
                </a:tc>
                <a:tc>
                  <a:txBody>
                    <a:bodyPr/>
                    <a:lstStyle/>
                    <a:p>
                      <a:pPr algn="ctr"/>
                      <a:r>
                        <a:rPr kumimoji="1" lang="en-US" altLang="ja-JP" sz="2000" dirty="0"/>
                        <a:t>Z</a:t>
                      </a:r>
                      <a:endParaRPr kumimoji="1" lang="ja-JP" altLang="en-US" sz="2000" dirty="0"/>
                    </a:p>
                  </a:txBody>
                  <a:tcPr anchor="ctr"/>
                </a:tc>
                <a:extLst>
                  <a:ext uri="{0D108BD9-81ED-4DB2-BD59-A6C34878D82A}">
                    <a16:rowId xmlns:a16="http://schemas.microsoft.com/office/drawing/2014/main" val="4096373143"/>
                  </a:ext>
                </a:extLst>
              </a:tr>
              <a:tr h="2495080">
                <a:tc>
                  <a:txBody>
                    <a:bodyPr/>
                    <a:lstStyle/>
                    <a:p>
                      <a:pPr algn="ctr"/>
                      <a:r>
                        <a:rPr kumimoji="1" lang="ja-JP" altLang="en-US" sz="2000" dirty="0"/>
                        <a:t>図示</a:t>
                      </a:r>
                    </a:p>
                  </a:txBody>
                  <a:tcPr anchor="ctr"/>
                </a:tc>
                <a:tc>
                  <a:txBody>
                    <a:bodyPr/>
                    <a:lstStyle/>
                    <a:p>
                      <a:pPr algn="ctr"/>
                      <a:endParaRPr kumimoji="1" lang="ja-JP" altLang="en-US" sz="2000" dirty="0"/>
                    </a:p>
                  </a:txBody>
                  <a:tcPr anchor="ctr"/>
                </a:tc>
                <a:tc>
                  <a:txBody>
                    <a:bodyPr/>
                    <a:lstStyle/>
                    <a:p>
                      <a:pPr algn="ctr"/>
                      <a:endParaRPr kumimoji="1" lang="ja-JP" altLang="en-US" sz="2000" dirty="0"/>
                    </a:p>
                  </a:txBody>
                  <a:tcPr anchor="ctr"/>
                </a:tc>
                <a:tc>
                  <a:txBody>
                    <a:bodyPr/>
                    <a:lstStyle/>
                    <a:p>
                      <a:pPr algn="ctr"/>
                      <a:endParaRPr kumimoji="1" lang="ja-JP" altLang="en-US" sz="2000" dirty="0"/>
                    </a:p>
                  </a:txBody>
                  <a:tcPr anchor="ctr"/>
                </a:tc>
                <a:extLst>
                  <a:ext uri="{0D108BD9-81ED-4DB2-BD59-A6C34878D82A}">
                    <a16:rowId xmlns:a16="http://schemas.microsoft.com/office/drawing/2014/main" val="2052622105"/>
                  </a:ext>
                </a:extLst>
              </a:tr>
            </a:tbl>
          </a:graphicData>
        </a:graphic>
      </p:graphicFrame>
      <p:grpSp>
        <p:nvGrpSpPr>
          <p:cNvPr id="5" name="グループ化 4">
            <a:extLst>
              <a:ext uri="{FF2B5EF4-FFF2-40B4-BE49-F238E27FC236}">
                <a16:creationId xmlns:a16="http://schemas.microsoft.com/office/drawing/2014/main" id="{D205AB2C-6BD4-9ABF-7CC9-2B50A9626F08}"/>
              </a:ext>
            </a:extLst>
          </p:cNvPr>
          <p:cNvGrpSpPr/>
          <p:nvPr/>
        </p:nvGrpSpPr>
        <p:grpSpPr>
          <a:xfrm>
            <a:off x="2129421" y="5674729"/>
            <a:ext cx="594129" cy="664524"/>
            <a:chOff x="4333875" y="3280109"/>
            <a:chExt cx="942976" cy="1054705"/>
          </a:xfrm>
        </p:grpSpPr>
        <p:sp>
          <p:nvSpPr>
            <p:cNvPr id="6" name="楕円 5">
              <a:extLst>
                <a:ext uri="{FF2B5EF4-FFF2-40B4-BE49-F238E27FC236}">
                  <a16:creationId xmlns:a16="http://schemas.microsoft.com/office/drawing/2014/main" id="{98F0A66D-5B5F-A7C1-32DD-EB72291B7364}"/>
                </a:ext>
              </a:extLst>
            </p:cNvPr>
            <p:cNvSpPr/>
            <p:nvPr/>
          </p:nvSpPr>
          <p:spPr>
            <a:xfrm>
              <a:off x="4486275" y="3280109"/>
              <a:ext cx="790576" cy="98523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A9BCB0D9-AB02-3F04-BF87-F527C6D8EE01}"/>
                </a:ext>
              </a:extLst>
            </p:cNvPr>
            <p:cNvSpPr/>
            <p:nvPr/>
          </p:nvSpPr>
          <p:spPr>
            <a:xfrm>
              <a:off x="4336960" y="3739166"/>
              <a:ext cx="470079" cy="595648"/>
            </a:xfrm>
            <a:prstGeom prst="rect">
              <a:avLst/>
            </a:prstGeom>
            <a:solidFill>
              <a:schemeClr val="bg1"/>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フリーフォーム: 図形 7">
              <a:extLst>
                <a:ext uri="{FF2B5EF4-FFF2-40B4-BE49-F238E27FC236}">
                  <a16:creationId xmlns:a16="http://schemas.microsoft.com/office/drawing/2014/main" id="{C39BCACF-D168-62C3-3938-E16E163AF9A3}"/>
                </a:ext>
              </a:extLst>
            </p:cNvPr>
            <p:cNvSpPr/>
            <p:nvPr/>
          </p:nvSpPr>
          <p:spPr>
            <a:xfrm>
              <a:off x="4803821" y="3457977"/>
              <a:ext cx="341290" cy="875763"/>
            </a:xfrm>
            <a:custGeom>
              <a:avLst/>
              <a:gdLst>
                <a:gd name="connsiteX0" fmla="*/ 0 w 328411"/>
                <a:gd name="connsiteY0" fmla="*/ 283336 h 862885"/>
                <a:gd name="connsiteX1" fmla="*/ 328411 w 328411"/>
                <a:gd name="connsiteY1" fmla="*/ 0 h 862885"/>
                <a:gd name="connsiteX2" fmla="*/ 321971 w 328411"/>
                <a:gd name="connsiteY2" fmla="*/ 682581 h 862885"/>
                <a:gd name="connsiteX3" fmla="*/ 51515 w 328411"/>
                <a:gd name="connsiteY3" fmla="*/ 862885 h 862885"/>
                <a:gd name="connsiteX4" fmla="*/ 0 w 328411"/>
                <a:gd name="connsiteY4" fmla="*/ 283336 h 862885"/>
                <a:gd name="connsiteX0" fmla="*/ 25758 w 354169"/>
                <a:gd name="connsiteY0" fmla="*/ 283336 h 856445"/>
                <a:gd name="connsiteX1" fmla="*/ 354169 w 354169"/>
                <a:gd name="connsiteY1" fmla="*/ 0 h 856445"/>
                <a:gd name="connsiteX2" fmla="*/ 347729 w 354169"/>
                <a:gd name="connsiteY2" fmla="*/ 682581 h 856445"/>
                <a:gd name="connsiteX3" fmla="*/ 0 w 354169"/>
                <a:gd name="connsiteY3" fmla="*/ 856445 h 856445"/>
                <a:gd name="connsiteX4" fmla="*/ 25758 w 354169"/>
                <a:gd name="connsiteY4" fmla="*/ 283336 h 856445"/>
                <a:gd name="connsiteX0" fmla="*/ 12879 w 341290"/>
                <a:gd name="connsiteY0" fmla="*/ 283336 h 875763"/>
                <a:gd name="connsiteX1" fmla="*/ 341290 w 341290"/>
                <a:gd name="connsiteY1" fmla="*/ 0 h 875763"/>
                <a:gd name="connsiteX2" fmla="*/ 334850 w 341290"/>
                <a:gd name="connsiteY2" fmla="*/ 682581 h 875763"/>
                <a:gd name="connsiteX3" fmla="*/ 0 w 341290"/>
                <a:gd name="connsiteY3" fmla="*/ 875763 h 875763"/>
                <a:gd name="connsiteX4" fmla="*/ 12879 w 341290"/>
                <a:gd name="connsiteY4" fmla="*/ 283336 h 875763"/>
                <a:gd name="connsiteX0" fmla="*/ 12879 w 341290"/>
                <a:gd name="connsiteY0" fmla="*/ 283336 h 875763"/>
                <a:gd name="connsiteX1" fmla="*/ 341290 w 341290"/>
                <a:gd name="connsiteY1" fmla="*/ 0 h 875763"/>
                <a:gd name="connsiteX2" fmla="*/ 334850 w 341290"/>
                <a:gd name="connsiteY2" fmla="*/ 619081 h 875763"/>
                <a:gd name="connsiteX3" fmla="*/ 0 w 341290"/>
                <a:gd name="connsiteY3" fmla="*/ 875763 h 875763"/>
                <a:gd name="connsiteX4" fmla="*/ 12879 w 341290"/>
                <a:gd name="connsiteY4" fmla="*/ 283336 h 875763"/>
                <a:gd name="connsiteX0" fmla="*/ 12879 w 341290"/>
                <a:gd name="connsiteY0" fmla="*/ 283336 h 875763"/>
                <a:gd name="connsiteX1" fmla="*/ 341290 w 341290"/>
                <a:gd name="connsiteY1" fmla="*/ 0 h 875763"/>
                <a:gd name="connsiteX2" fmla="*/ 328500 w 341290"/>
                <a:gd name="connsiteY2" fmla="*/ 571456 h 875763"/>
                <a:gd name="connsiteX3" fmla="*/ 0 w 341290"/>
                <a:gd name="connsiteY3" fmla="*/ 875763 h 875763"/>
                <a:gd name="connsiteX4" fmla="*/ 12879 w 341290"/>
                <a:gd name="connsiteY4" fmla="*/ 283336 h 875763"/>
                <a:gd name="connsiteX0" fmla="*/ 12879 w 341290"/>
                <a:gd name="connsiteY0" fmla="*/ 283336 h 875763"/>
                <a:gd name="connsiteX1" fmla="*/ 341290 w 341290"/>
                <a:gd name="connsiteY1" fmla="*/ 0 h 875763"/>
                <a:gd name="connsiteX2" fmla="*/ 338025 w 341290"/>
                <a:gd name="connsiteY2" fmla="*/ 571456 h 875763"/>
                <a:gd name="connsiteX3" fmla="*/ 0 w 341290"/>
                <a:gd name="connsiteY3" fmla="*/ 875763 h 875763"/>
                <a:gd name="connsiteX4" fmla="*/ 12879 w 341290"/>
                <a:gd name="connsiteY4" fmla="*/ 283336 h 875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290" h="875763">
                  <a:moveTo>
                    <a:pt x="12879" y="283336"/>
                  </a:moveTo>
                  <a:lnTo>
                    <a:pt x="341290" y="0"/>
                  </a:lnTo>
                  <a:cubicBezTo>
                    <a:pt x="339143" y="227527"/>
                    <a:pt x="340172" y="343929"/>
                    <a:pt x="338025" y="571456"/>
                  </a:cubicBezTo>
                  <a:lnTo>
                    <a:pt x="0" y="875763"/>
                  </a:lnTo>
                  <a:lnTo>
                    <a:pt x="12879" y="283336"/>
                  </a:ln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フリーフォーム: 図形 8">
              <a:extLst>
                <a:ext uri="{FF2B5EF4-FFF2-40B4-BE49-F238E27FC236}">
                  <a16:creationId xmlns:a16="http://schemas.microsoft.com/office/drawing/2014/main" id="{BF6AA135-05BA-74BE-0FE5-E4A4EC1A15C3}"/>
                </a:ext>
              </a:extLst>
            </p:cNvPr>
            <p:cNvSpPr/>
            <p:nvPr/>
          </p:nvSpPr>
          <p:spPr>
            <a:xfrm>
              <a:off x="4333875" y="3463925"/>
              <a:ext cx="812800" cy="273050"/>
            </a:xfrm>
            <a:custGeom>
              <a:avLst/>
              <a:gdLst>
                <a:gd name="connsiteX0" fmla="*/ 0 w 819150"/>
                <a:gd name="connsiteY0" fmla="*/ 266700 h 273050"/>
                <a:gd name="connsiteX1" fmla="*/ 298450 w 819150"/>
                <a:gd name="connsiteY1" fmla="*/ 0 h 273050"/>
                <a:gd name="connsiteX2" fmla="*/ 819150 w 819150"/>
                <a:gd name="connsiteY2" fmla="*/ 0 h 273050"/>
                <a:gd name="connsiteX3" fmla="*/ 495300 w 819150"/>
                <a:gd name="connsiteY3" fmla="*/ 273050 h 273050"/>
                <a:gd name="connsiteX4" fmla="*/ 0 w 819150"/>
                <a:gd name="connsiteY4" fmla="*/ 266700 h 273050"/>
                <a:gd name="connsiteX0" fmla="*/ 0 w 812800"/>
                <a:gd name="connsiteY0" fmla="*/ 269875 h 273050"/>
                <a:gd name="connsiteX1" fmla="*/ 292100 w 812800"/>
                <a:gd name="connsiteY1" fmla="*/ 0 h 273050"/>
                <a:gd name="connsiteX2" fmla="*/ 812800 w 812800"/>
                <a:gd name="connsiteY2" fmla="*/ 0 h 273050"/>
                <a:gd name="connsiteX3" fmla="*/ 488950 w 812800"/>
                <a:gd name="connsiteY3" fmla="*/ 273050 h 273050"/>
                <a:gd name="connsiteX4" fmla="*/ 0 w 812800"/>
                <a:gd name="connsiteY4" fmla="*/ 269875 h 27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00" h="273050">
                  <a:moveTo>
                    <a:pt x="0" y="269875"/>
                  </a:moveTo>
                  <a:lnTo>
                    <a:pt x="292100" y="0"/>
                  </a:lnTo>
                  <a:lnTo>
                    <a:pt x="812800" y="0"/>
                  </a:lnTo>
                  <a:lnTo>
                    <a:pt x="488950" y="273050"/>
                  </a:lnTo>
                  <a:lnTo>
                    <a:pt x="0" y="269875"/>
                  </a:ln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1" name="直線矢印コネクタ 10">
            <a:extLst>
              <a:ext uri="{FF2B5EF4-FFF2-40B4-BE49-F238E27FC236}">
                <a16:creationId xmlns:a16="http://schemas.microsoft.com/office/drawing/2014/main" id="{79E0D60F-2259-DFD6-90FE-4BBD3BCFBDFB}"/>
              </a:ext>
            </a:extLst>
          </p:cNvPr>
          <p:cNvCxnSpPr>
            <a:cxnSpLocks/>
          </p:cNvCxnSpPr>
          <p:nvPr/>
        </p:nvCxnSpPr>
        <p:spPr>
          <a:xfrm flipH="1">
            <a:off x="2723550" y="5168099"/>
            <a:ext cx="491924" cy="50663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ACE62205-C15A-0DB2-5A66-57E575335BBE}"/>
              </a:ext>
            </a:extLst>
          </p:cNvPr>
          <p:cNvCxnSpPr>
            <a:cxnSpLocks/>
          </p:cNvCxnSpPr>
          <p:nvPr/>
        </p:nvCxnSpPr>
        <p:spPr>
          <a:xfrm>
            <a:off x="3215474" y="5168099"/>
            <a:ext cx="70605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5C058164-B69B-076F-EA82-973B4420C94C}"/>
              </a:ext>
            </a:extLst>
          </p:cNvPr>
          <p:cNvCxnSpPr>
            <a:cxnSpLocks/>
          </p:cNvCxnSpPr>
          <p:nvPr/>
        </p:nvCxnSpPr>
        <p:spPr>
          <a:xfrm flipV="1">
            <a:off x="3215474" y="4456256"/>
            <a:ext cx="0" cy="7118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F08B917D-ABE7-2A4E-CC25-43E9AE51B4A8}"/>
              </a:ext>
            </a:extLst>
          </p:cNvPr>
          <p:cNvSpPr txBox="1"/>
          <p:nvPr/>
        </p:nvSpPr>
        <p:spPr>
          <a:xfrm>
            <a:off x="3713582" y="5190581"/>
            <a:ext cx="296876" cy="400110"/>
          </a:xfrm>
          <a:prstGeom prst="rect">
            <a:avLst/>
          </a:prstGeom>
          <a:noFill/>
        </p:spPr>
        <p:txBody>
          <a:bodyPr wrap="square" rtlCol="0">
            <a:spAutoFit/>
          </a:bodyPr>
          <a:lstStyle/>
          <a:p>
            <a:r>
              <a:rPr lang="en-US" altLang="ja-JP" sz="2000" dirty="0"/>
              <a:t>X</a:t>
            </a:r>
            <a:endParaRPr kumimoji="1" lang="ja-JP" altLang="en-US" sz="2000" dirty="0"/>
          </a:p>
        </p:txBody>
      </p:sp>
      <p:sp>
        <p:nvSpPr>
          <p:cNvPr id="23" name="テキスト ボックス 22">
            <a:extLst>
              <a:ext uri="{FF2B5EF4-FFF2-40B4-BE49-F238E27FC236}">
                <a16:creationId xmlns:a16="http://schemas.microsoft.com/office/drawing/2014/main" id="{FC57DF32-5479-B927-A321-4B348E766235}"/>
              </a:ext>
            </a:extLst>
          </p:cNvPr>
          <p:cNvSpPr txBox="1"/>
          <p:nvPr/>
        </p:nvSpPr>
        <p:spPr>
          <a:xfrm>
            <a:off x="3020737" y="4056145"/>
            <a:ext cx="296876" cy="400110"/>
          </a:xfrm>
          <a:prstGeom prst="rect">
            <a:avLst/>
          </a:prstGeom>
          <a:noFill/>
        </p:spPr>
        <p:txBody>
          <a:bodyPr wrap="square" rtlCol="0">
            <a:spAutoFit/>
          </a:bodyPr>
          <a:lstStyle/>
          <a:p>
            <a:r>
              <a:rPr lang="en-US" altLang="ja-JP" sz="2000" dirty="0"/>
              <a:t>Y</a:t>
            </a:r>
            <a:endParaRPr kumimoji="1" lang="ja-JP" altLang="en-US" sz="2000" dirty="0"/>
          </a:p>
        </p:txBody>
      </p:sp>
      <p:sp>
        <p:nvSpPr>
          <p:cNvPr id="24" name="テキスト ボックス 23">
            <a:extLst>
              <a:ext uri="{FF2B5EF4-FFF2-40B4-BE49-F238E27FC236}">
                <a16:creationId xmlns:a16="http://schemas.microsoft.com/office/drawing/2014/main" id="{E0D7ECA8-B765-5CD5-6295-B60AEDF83D75}"/>
              </a:ext>
            </a:extLst>
          </p:cNvPr>
          <p:cNvSpPr txBox="1"/>
          <p:nvPr/>
        </p:nvSpPr>
        <p:spPr>
          <a:xfrm>
            <a:off x="2504556" y="5184468"/>
            <a:ext cx="296876" cy="400110"/>
          </a:xfrm>
          <a:prstGeom prst="rect">
            <a:avLst/>
          </a:prstGeom>
          <a:noFill/>
        </p:spPr>
        <p:txBody>
          <a:bodyPr wrap="square" rtlCol="0">
            <a:spAutoFit/>
          </a:bodyPr>
          <a:lstStyle/>
          <a:p>
            <a:r>
              <a:rPr kumimoji="1" lang="en-US" altLang="ja-JP" sz="2000" dirty="0"/>
              <a:t>Z</a:t>
            </a:r>
            <a:endParaRPr kumimoji="1" lang="ja-JP" altLang="en-US" sz="2000" dirty="0"/>
          </a:p>
        </p:txBody>
      </p:sp>
      <p:grpSp>
        <p:nvGrpSpPr>
          <p:cNvPr id="25" name="グループ化 24">
            <a:extLst>
              <a:ext uri="{FF2B5EF4-FFF2-40B4-BE49-F238E27FC236}">
                <a16:creationId xmlns:a16="http://schemas.microsoft.com/office/drawing/2014/main" id="{2E540AC7-5B24-140B-3315-9A911213613A}"/>
              </a:ext>
            </a:extLst>
          </p:cNvPr>
          <p:cNvGrpSpPr/>
          <p:nvPr/>
        </p:nvGrpSpPr>
        <p:grpSpPr>
          <a:xfrm>
            <a:off x="4461830" y="5674729"/>
            <a:ext cx="594129" cy="664524"/>
            <a:chOff x="4333875" y="3280109"/>
            <a:chExt cx="942976" cy="1054705"/>
          </a:xfrm>
        </p:grpSpPr>
        <p:sp>
          <p:nvSpPr>
            <p:cNvPr id="26" name="楕円 25">
              <a:extLst>
                <a:ext uri="{FF2B5EF4-FFF2-40B4-BE49-F238E27FC236}">
                  <a16:creationId xmlns:a16="http://schemas.microsoft.com/office/drawing/2014/main" id="{72FE368B-0CDB-0CA5-441B-9D2FBD14619F}"/>
                </a:ext>
              </a:extLst>
            </p:cNvPr>
            <p:cNvSpPr/>
            <p:nvPr/>
          </p:nvSpPr>
          <p:spPr>
            <a:xfrm>
              <a:off x="4486275" y="3280109"/>
              <a:ext cx="790576" cy="98523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88C74ED6-09A9-8195-0A18-348B1ADA289E}"/>
                </a:ext>
              </a:extLst>
            </p:cNvPr>
            <p:cNvSpPr/>
            <p:nvPr/>
          </p:nvSpPr>
          <p:spPr>
            <a:xfrm>
              <a:off x="4336960" y="3739166"/>
              <a:ext cx="470079" cy="595648"/>
            </a:xfrm>
            <a:prstGeom prst="rect">
              <a:avLst/>
            </a:prstGeom>
            <a:solidFill>
              <a:schemeClr val="bg1"/>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フリーフォーム: 図形 27">
              <a:extLst>
                <a:ext uri="{FF2B5EF4-FFF2-40B4-BE49-F238E27FC236}">
                  <a16:creationId xmlns:a16="http://schemas.microsoft.com/office/drawing/2014/main" id="{C8BAE3A8-D67E-F39D-DBA4-5F2B689DB372}"/>
                </a:ext>
              </a:extLst>
            </p:cNvPr>
            <p:cNvSpPr/>
            <p:nvPr/>
          </p:nvSpPr>
          <p:spPr>
            <a:xfrm>
              <a:off x="4803821" y="3457977"/>
              <a:ext cx="341290" cy="875763"/>
            </a:xfrm>
            <a:custGeom>
              <a:avLst/>
              <a:gdLst>
                <a:gd name="connsiteX0" fmla="*/ 0 w 328411"/>
                <a:gd name="connsiteY0" fmla="*/ 283336 h 862885"/>
                <a:gd name="connsiteX1" fmla="*/ 328411 w 328411"/>
                <a:gd name="connsiteY1" fmla="*/ 0 h 862885"/>
                <a:gd name="connsiteX2" fmla="*/ 321971 w 328411"/>
                <a:gd name="connsiteY2" fmla="*/ 682581 h 862885"/>
                <a:gd name="connsiteX3" fmla="*/ 51515 w 328411"/>
                <a:gd name="connsiteY3" fmla="*/ 862885 h 862885"/>
                <a:gd name="connsiteX4" fmla="*/ 0 w 328411"/>
                <a:gd name="connsiteY4" fmla="*/ 283336 h 862885"/>
                <a:gd name="connsiteX0" fmla="*/ 25758 w 354169"/>
                <a:gd name="connsiteY0" fmla="*/ 283336 h 856445"/>
                <a:gd name="connsiteX1" fmla="*/ 354169 w 354169"/>
                <a:gd name="connsiteY1" fmla="*/ 0 h 856445"/>
                <a:gd name="connsiteX2" fmla="*/ 347729 w 354169"/>
                <a:gd name="connsiteY2" fmla="*/ 682581 h 856445"/>
                <a:gd name="connsiteX3" fmla="*/ 0 w 354169"/>
                <a:gd name="connsiteY3" fmla="*/ 856445 h 856445"/>
                <a:gd name="connsiteX4" fmla="*/ 25758 w 354169"/>
                <a:gd name="connsiteY4" fmla="*/ 283336 h 856445"/>
                <a:gd name="connsiteX0" fmla="*/ 12879 w 341290"/>
                <a:gd name="connsiteY0" fmla="*/ 283336 h 875763"/>
                <a:gd name="connsiteX1" fmla="*/ 341290 w 341290"/>
                <a:gd name="connsiteY1" fmla="*/ 0 h 875763"/>
                <a:gd name="connsiteX2" fmla="*/ 334850 w 341290"/>
                <a:gd name="connsiteY2" fmla="*/ 682581 h 875763"/>
                <a:gd name="connsiteX3" fmla="*/ 0 w 341290"/>
                <a:gd name="connsiteY3" fmla="*/ 875763 h 875763"/>
                <a:gd name="connsiteX4" fmla="*/ 12879 w 341290"/>
                <a:gd name="connsiteY4" fmla="*/ 283336 h 875763"/>
                <a:gd name="connsiteX0" fmla="*/ 12879 w 341290"/>
                <a:gd name="connsiteY0" fmla="*/ 283336 h 875763"/>
                <a:gd name="connsiteX1" fmla="*/ 341290 w 341290"/>
                <a:gd name="connsiteY1" fmla="*/ 0 h 875763"/>
                <a:gd name="connsiteX2" fmla="*/ 334850 w 341290"/>
                <a:gd name="connsiteY2" fmla="*/ 619081 h 875763"/>
                <a:gd name="connsiteX3" fmla="*/ 0 w 341290"/>
                <a:gd name="connsiteY3" fmla="*/ 875763 h 875763"/>
                <a:gd name="connsiteX4" fmla="*/ 12879 w 341290"/>
                <a:gd name="connsiteY4" fmla="*/ 283336 h 875763"/>
                <a:gd name="connsiteX0" fmla="*/ 12879 w 341290"/>
                <a:gd name="connsiteY0" fmla="*/ 283336 h 875763"/>
                <a:gd name="connsiteX1" fmla="*/ 341290 w 341290"/>
                <a:gd name="connsiteY1" fmla="*/ 0 h 875763"/>
                <a:gd name="connsiteX2" fmla="*/ 328500 w 341290"/>
                <a:gd name="connsiteY2" fmla="*/ 571456 h 875763"/>
                <a:gd name="connsiteX3" fmla="*/ 0 w 341290"/>
                <a:gd name="connsiteY3" fmla="*/ 875763 h 875763"/>
                <a:gd name="connsiteX4" fmla="*/ 12879 w 341290"/>
                <a:gd name="connsiteY4" fmla="*/ 283336 h 875763"/>
                <a:gd name="connsiteX0" fmla="*/ 12879 w 341290"/>
                <a:gd name="connsiteY0" fmla="*/ 283336 h 875763"/>
                <a:gd name="connsiteX1" fmla="*/ 341290 w 341290"/>
                <a:gd name="connsiteY1" fmla="*/ 0 h 875763"/>
                <a:gd name="connsiteX2" fmla="*/ 338025 w 341290"/>
                <a:gd name="connsiteY2" fmla="*/ 571456 h 875763"/>
                <a:gd name="connsiteX3" fmla="*/ 0 w 341290"/>
                <a:gd name="connsiteY3" fmla="*/ 875763 h 875763"/>
                <a:gd name="connsiteX4" fmla="*/ 12879 w 341290"/>
                <a:gd name="connsiteY4" fmla="*/ 283336 h 875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290" h="875763">
                  <a:moveTo>
                    <a:pt x="12879" y="283336"/>
                  </a:moveTo>
                  <a:lnTo>
                    <a:pt x="341290" y="0"/>
                  </a:lnTo>
                  <a:cubicBezTo>
                    <a:pt x="339143" y="227527"/>
                    <a:pt x="340172" y="343929"/>
                    <a:pt x="338025" y="571456"/>
                  </a:cubicBezTo>
                  <a:lnTo>
                    <a:pt x="0" y="875763"/>
                  </a:lnTo>
                  <a:lnTo>
                    <a:pt x="12879" y="283336"/>
                  </a:ln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フリーフォーム: 図形 28">
              <a:extLst>
                <a:ext uri="{FF2B5EF4-FFF2-40B4-BE49-F238E27FC236}">
                  <a16:creationId xmlns:a16="http://schemas.microsoft.com/office/drawing/2014/main" id="{519BEEF8-0AE4-0DCD-6212-0C53F63A6B93}"/>
                </a:ext>
              </a:extLst>
            </p:cNvPr>
            <p:cNvSpPr/>
            <p:nvPr/>
          </p:nvSpPr>
          <p:spPr>
            <a:xfrm>
              <a:off x="4333875" y="3463925"/>
              <a:ext cx="812800" cy="273050"/>
            </a:xfrm>
            <a:custGeom>
              <a:avLst/>
              <a:gdLst>
                <a:gd name="connsiteX0" fmla="*/ 0 w 819150"/>
                <a:gd name="connsiteY0" fmla="*/ 266700 h 273050"/>
                <a:gd name="connsiteX1" fmla="*/ 298450 w 819150"/>
                <a:gd name="connsiteY1" fmla="*/ 0 h 273050"/>
                <a:gd name="connsiteX2" fmla="*/ 819150 w 819150"/>
                <a:gd name="connsiteY2" fmla="*/ 0 h 273050"/>
                <a:gd name="connsiteX3" fmla="*/ 495300 w 819150"/>
                <a:gd name="connsiteY3" fmla="*/ 273050 h 273050"/>
                <a:gd name="connsiteX4" fmla="*/ 0 w 819150"/>
                <a:gd name="connsiteY4" fmla="*/ 266700 h 273050"/>
                <a:gd name="connsiteX0" fmla="*/ 0 w 812800"/>
                <a:gd name="connsiteY0" fmla="*/ 269875 h 273050"/>
                <a:gd name="connsiteX1" fmla="*/ 292100 w 812800"/>
                <a:gd name="connsiteY1" fmla="*/ 0 h 273050"/>
                <a:gd name="connsiteX2" fmla="*/ 812800 w 812800"/>
                <a:gd name="connsiteY2" fmla="*/ 0 h 273050"/>
                <a:gd name="connsiteX3" fmla="*/ 488950 w 812800"/>
                <a:gd name="connsiteY3" fmla="*/ 273050 h 273050"/>
                <a:gd name="connsiteX4" fmla="*/ 0 w 812800"/>
                <a:gd name="connsiteY4" fmla="*/ 269875 h 27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00" h="273050">
                  <a:moveTo>
                    <a:pt x="0" y="269875"/>
                  </a:moveTo>
                  <a:lnTo>
                    <a:pt x="292100" y="0"/>
                  </a:lnTo>
                  <a:lnTo>
                    <a:pt x="812800" y="0"/>
                  </a:lnTo>
                  <a:lnTo>
                    <a:pt x="488950" y="273050"/>
                  </a:lnTo>
                  <a:lnTo>
                    <a:pt x="0" y="269875"/>
                  </a:ln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0" name="直線矢印コネクタ 29">
            <a:extLst>
              <a:ext uri="{FF2B5EF4-FFF2-40B4-BE49-F238E27FC236}">
                <a16:creationId xmlns:a16="http://schemas.microsoft.com/office/drawing/2014/main" id="{CE08516B-07C3-8817-4366-F324664955A2}"/>
              </a:ext>
            </a:extLst>
          </p:cNvPr>
          <p:cNvCxnSpPr>
            <a:cxnSpLocks/>
          </p:cNvCxnSpPr>
          <p:nvPr/>
        </p:nvCxnSpPr>
        <p:spPr>
          <a:xfrm flipV="1">
            <a:off x="5276622" y="4426515"/>
            <a:ext cx="600091" cy="60923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62EF0FA8-6E2F-8EDD-3773-852E80354226}"/>
              </a:ext>
            </a:extLst>
          </p:cNvPr>
          <p:cNvCxnSpPr>
            <a:cxnSpLocks/>
          </p:cNvCxnSpPr>
          <p:nvPr/>
        </p:nvCxnSpPr>
        <p:spPr>
          <a:xfrm>
            <a:off x="5276622" y="5035752"/>
            <a:ext cx="70605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5B8B8367-DED6-CB68-341B-AE2B90DAB17E}"/>
              </a:ext>
            </a:extLst>
          </p:cNvPr>
          <p:cNvCxnSpPr>
            <a:cxnSpLocks/>
          </p:cNvCxnSpPr>
          <p:nvPr/>
        </p:nvCxnSpPr>
        <p:spPr>
          <a:xfrm>
            <a:off x="5276622" y="5035752"/>
            <a:ext cx="0" cy="7084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6B9F7A31-7A2D-77A6-D54A-5AB85C122DD3}"/>
              </a:ext>
            </a:extLst>
          </p:cNvPr>
          <p:cNvSpPr txBox="1"/>
          <p:nvPr/>
        </p:nvSpPr>
        <p:spPr>
          <a:xfrm>
            <a:off x="5774730" y="5058234"/>
            <a:ext cx="296876" cy="400110"/>
          </a:xfrm>
          <a:prstGeom prst="rect">
            <a:avLst/>
          </a:prstGeom>
          <a:noFill/>
        </p:spPr>
        <p:txBody>
          <a:bodyPr wrap="square" rtlCol="0">
            <a:spAutoFit/>
          </a:bodyPr>
          <a:lstStyle/>
          <a:p>
            <a:r>
              <a:rPr lang="en-US" altLang="ja-JP" sz="2000" dirty="0"/>
              <a:t>X</a:t>
            </a:r>
            <a:endParaRPr kumimoji="1" lang="ja-JP" altLang="en-US" sz="2000" dirty="0"/>
          </a:p>
        </p:txBody>
      </p:sp>
      <p:sp>
        <p:nvSpPr>
          <p:cNvPr id="34" name="テキスト ボックス 33">
            <a:extLst>
              <a:ext uri="{FF2B5EF4-FFF2-40B4-BE49-F238E27FC236}">
                <a16:creationId xmlns:a16="http://schemas.microsoft.com/office/drawing/2014/main" id="{F80C81D3-56EA-494C-E4BB-4695457E9056}"/>
              </a:ext>
            </a:extLst>
          </p:cNvPr>
          <p:cNvSpPr txBox="1"/>
          <p:nvPr/>
        </p:nvSpPr>
        <p:spPr>
          <a:xfrm>
            <a:off x="5338664" y="5490368"/>
            <a:ext cx="296876" cy="400110"/>
          </a:xfrm>
          <a:prstGeom prst="rect">
            <a:avLst/>
          </a:prstGeom>
          <a:noFill/>
        </p:spPr>
        <p:txBody>
          <a:bodyPr wrap="square" rtlCol="0">
            <a:spAutoFit/>
          </a:bodyPr>
          <a:lstStyle/>
          <a:p>
            <a:r>
              <a:rPr lang="en-US" altLang="ja-JP" sz="2000" dirty="0"/>
              <a:t>Y</a:t>
            </a:r>
            <a:endParaRPr kumimoji="1" lang="ja-JP" altLang="en-US" sz="2000" dirty="0"/>
          </a:p>
        </p:txBody>
      </p:sp>
      <p:sp>
        <p:nvSpPr>
          <p:cNvPr id="35" name="テキスト ボックス 34">
            <a:extLst>
              <a:ext uri="{FF2B5EF4-FFF2-40B4-BE49-F238E27FC236}">
                <a16:creationId xmlns:a16="http://schemas.microsoft.com/office/drawing/2014/main" id="{65C93051-7304-96E7-2A30-49F54A34E8E0}"/>
              </a:ext>
            </a:extLst>
          </p:cNvPr>
          <p:cNvSpPr txBox="1"/>
          <p:nvPr/>
        </p:nvSpPr>
        <p:spPr>
          <a:xfrm>
            <a:off x="5793165" y="4063909"/>
            <a:ext cx="296876" cy="400110"/>
          </a:xfrm>
          <a:prstGeom prst="rect">
            <a:avLst/>
          </a:prstGeom>
          <a:noFill/>
        </p:spPr>
        <p:txBody>
          <a:bodyPr wrap="square" rtlCol="0">
            <a:spAutoFit/>
          </a:bodyPr>
          <a:lstStyle/>
          <a:p>
            <a:r>
              <a:rPr kumimoji="1" lang="en-US" altLang="ja-JP" sz="2000" dirty="0"/>
              <a:t>Z</a:t>
            </a:r>
            <a:endParaRPr kumimoji="1" lang="ja-JP" altLang="en-US" sz="2000" dirty="0"/>
          </a:p>
        </p:txBody>
      </p:sp>
      <p:grpSp>
        <p:nvGrpSpPr>
          <p:cNvPr id="36" name="グループ化 35">
            <a:extLst>
              <a:ext uri="{FF2B5EF4-FFF2-40B4-BE49-F238E27FC236}">
                <a16:creationId xmlns:a16="http://schemas.microsoft.com/office/drawing/2014/main" id="{EA14C129-6667-6000-FEC0-06D6D32C06AD}"/>
              </a:ext>
            </a:extLst>
          </p:cNvPr>
          <p:cNvGrpSpPr/>
          <p:nvPr/>
        </p:nvGrpSpPr>
        <p:grpSpPr>
          <a:xfrm>
            <a:off x="6759587" y="5613174"/>
            <a:ext cx="594129" cy="664524"/>
            <a:chOff x="4333875" y="3280109"/>
            <a:chExt cx="942976" cy="1054705"/>
          </a:xfrm>
        </p:grpSpPr>
        <p:sp>
          <p:nvSpPr>
            <p:cNvPr id="37" name="楕円 36">
              <a:extLst>
                <a:ext uri="{FF2B5EF4-FFF2-40B4-BE49-F238E27FC236}">
                  <a16:creationId xmlns:a16="http://schemas.microsoft.com/office/drawing/2014/main" id="{2085F7A1-954A-0057-A4A1-87656F89165A}"/>
                </a:ext>
              </a:extLst>
            </p:cNvPr>
            <p:cNvSpPr/>
            <p:nvPr/>
          </p:nvSpPr>
          <p:spPr>
            <a:xfrm>
              <a:off x="4486275" y="3280109"/>
              <a:ext cx="790576" cy="98523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11A6660C-61C3-6533-EE07-30AA362DC7B9}"/>
                </a:ext>
              </a:extLst>
            </p:cNvPr>
            <p:cNvSpPr/>
            <p:nvPr/>
          </p:nvSpPr>
          <p:spPr>
            <a:xfrm>
              <a:off x="4336960" y="3739166"/>
              <a:ext cx="470079" cy="595648"/>
            </a:xfrm>
            <a:prstGeom prst="rect">
              <a:avLst/>
            </a:prstGeom>
            <a:solidFill>
              <a:schemeClr val="bg1"/>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フリーフォーム: 図形 38">
              <a:extLst>
                <a:ext uri="{FF2B5EF4-FFF2-40B4-BE49-F238E27FC236}">
                  <a16:creationId xmlns:a16="http://schemas.microsoft.com/office/drawing/2014/main" id="{18E22BA4-F5FB-D38C-4D01-863B8147EEF3}"/>
                </a:ext>
              </a:extLst>
            </p:cNvPr>
            <p:cNvSpPr/>
            <p:nvPr/>
          </p:nvSpPr>
          <p:spPr>
            <a:xfrm>
              <a:off x="4803821" y="3457977"/>
              <a:ext cx="341290" cy="875763"/>
            </a:xfrm>
            <a:custGeom>
              <a:avLst/>
              <a:gdLst>
                <a:gd name="connsiteX0" fmla="*/ 0 w 328411"/>
                <a:gd name="connsiteY0" fmla="*/ 283336 h 862885"/>
                <a:gd name="connsiteX1" fmla="*/ 328411 w 328411"/>
                <a:gd name="connsiteY1" fmla="*/ 0 h 862885"/>
                <a:gd name="connsiteX2" fmla="*/ 321971 w 328411"/>
                <a:gd name="connsiteY2" fmla="*/ 682581 h 862885"/>
                <a:gd name="connsiteX3" fmla="*/ 51515 w 328411"/>
                <a:gd name="connsiteY3" fmla="*/ 862885 h 862885"/>
                <a:gd name="connsiteX4" fmla="*/ 0 w 328411"/>
                <a:gd name="connsiteY4" fmla="*/ 283336 h 862885"/>
                <a:gd name="connsiteX0" fmla="*/ 25758 w 354169"/>
                <a:gd name="connsiteY0" fmla="*/ 283336 h 856445"/>
                <a:gd name="connsiteX1" fmla="*/ 354169 w 354169"/>
                <a:gd name="connsiteY1" fmla="*/ 0 h 856445"/>
                <a:gd name="connsiteX2" fmla="*/ 347729 w 354169"/>
                <a:gd name="connsiteY2" fmla="*/ 682581 h 856445"/>
                <a:gd name="connsiteX3" fmla="*/ 0 w 354169"/>
                <a:gd name="connsiteY3" fmla="*/ 856445 h 856445"/>
                <a:gd name="connsiteX4" fmla="*/ 25758 w 354169"/>
                <a:gd name="connsiteY4" fmla="*/ 283336 h 856445"/>
                <a:gd name="connsiteX0" fmla="*/ 12879 w 341290"/>
                <a:gd name="connsiteY0" fmla="*/ 283336 h 875763"/>
                <a:gd name="connsiteX1" fmla="*/ 341290 w 341290"/>
                <a:gd name="connsiteY1" fmla="*/ 0 h 875763"/>
                <a:gd name="connsiteX2" fmla="*/ 334850 w 341290"/>
                <a:gd name="connsiteY2" fmla="*/ 682581 h 875763"/>
                <a:gd name="connsiteX3" fmla="*/ 0 w 341290"/>
                <a:gd name="connsiteY3" fmla="*/ 875763 h 875763"/>
                <a:gd name="connsiteX4" fmla="*/ 12879 w 341290"/>
                <a:gd name="connsiteY4" fmla="*/ 283336 h 875763"/>
                <a:gd name="connsiteX0" fmla="*/ 12879 w 341290"/>
                <a:gd name="connsiteY0" fmla="*/ 283336 h 875763"/>
                <a:gd name="connsiteX1" fmla="*/ 341290 w 341290"/>
                <a:gd name="connsiteY1" fmla="*/ 0 h 875763"/>
                <a:gd name="connsiteX2" fmla="*/ 334850 w 341290"/>
                <a:gd name="connsiteY2" fmla="*/ 619081 h 875763"/>
                <a:gd name="connsiteX3" fmla="*/ 0 w 341290"/>
                <a:gd name="connsiteY3" fmla="*/ 875763 h 875763"/>
                <a:gd name="connsiteX4" fmla="*/ 12879 w 341290"/>
                <a:gd name="connsiteY4" fmla="*/ 283336 h 875763"/>
                <a:gd name="connsiteX0" fmla="*/ 12879 w 341290"/>
                <a:gd name="connsiteY0" fmla="*/ 283336 h 875763"/>
                <a:gd name="connsiteX1" fmla="*/ 341290 w 341290"/>
                <a:gd name="connsiteY1" fmla="*/ 0 h 875763"/>
                <a:gd name="connsiteX2" fmla="*/ 328500 w 341290"/>
                <a:gd name="connsiteY2" fmla="*/ 571456 h 875763"/>
                <a:gd name="connsiteX3" fmla="*/ 0 w 341290"/>
                <a:gd name="connsiteY3" fmla="*/ 875763 h 875763"/>
                <a:gd name="connsiteX4" fmla="*/ 12879 w 341290"/>
                <a:gd name="connsiteY4" fmla="*/ 283336 h 875763"/>
                <a:gd name="connsiteX0" fmla="*/ 12879 w 341290"/>
                <a:gd name="connsiteY0" fmla="*/ 283336 h 875763"/>
                <a:gd name="connsiteX1" fmla="*/ 341290 w 341290"/>
                <a:gd name="connsiteY1" fmla="*/ 0 h 875763"/>
                <a:gd name="connsiteX2" fmla="*/ 338025 w 341290"/>
                <a:gd name="connsiteY2" fmla="*/ 571456 h 875763"/>
                <a:gd name="connsiteX3" fmla="*/ 0 w 341290"/>
                <a:gd name="connsiteY3" fmla="*/ 875763 h 875763"/>
                <a:gd name="connsiteX4" fmla="*/ 12879 w 341290"/>
                <a:gd name="connsiteY4" fmla="*/ 283336 h 875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290" h="875763">
                  <a:moveTo>
                    <a:pt x="12879" y="283336"/>
                  </a:moveTo>
                  <a:lnTo>
                    <a:pt x="341290" y="0"/>
                  </a:lnTo>
                  <a:cubicBezTo>
                    <a:pt x="339143" y="227527"/>
                    <a:pt x="340172" y="343929"/>
                    <a:pt x="338025" y="571456"/>
                  </a:cubicBezTo>
                  <a:lnTo>
                    <a:pt x="0" y="875763"/>
                  </a:lnTo>
                  <a:lnTo>
                    <a:pt x="12879" y="283336"/>
                  </a:ln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フリーフォーム: 図形 39">
              <a:extLst>
                <a:ext uri="{FF2B5EF4-FFF2-40B4-BE49-F238E27FC236}">
                  <a16:creationId xmlns:a16="http://schemas.microsoft.com/office/drawing/2014/main" id="{9E7B1D2D-8B7C-4423-AC06-5E1A6B253614}"/>
                </a:ext>
              </a:extLst>
            </p:cNvPr>
            <p:cNvSpPr/>
            <p:nvPr/>
          </p:nvSpPr>
          <p:spPr>
            <a:xfrm>
              <a:off x="4333875" y="3463925"/>
              <a:ext cx="812800" cy="273050"/>
            </a:xfrm>
            <a:custGeom>
              <a:avLst/>
              <a:gdLst>
                <a:gd name="connsiteX0" fmla="*/ 0 w 819150"/>
                <a:gd name="connsiteY0" fmla="*/ 266700 h 273050"/>
                <a:gd name="connsiteX1" fmla="*/ 298450 w 819150"/>
                <a:gd name="connsiteY1" fmla="*/ 0 h 273050"/>
                <a:gd name="connsiteX2" fmla="*/ 819150 w 819150"/>
                <a:gd name="connsiteY2" fmla="*/ 0 h 273050"/>
                <a:gd name="connsiteX3" fmla="*/ 495300 w 819150"/>
                <a:gd name="connsiteY3" fmla="*/ 273050 h 273050"/>
                <a:gd name="connsiteX4" fmla="*/ 0 w 819150"/>
                <a:gd name="connsiteY4" fmla="*/ 266700 h 273050"/>
                <a:gd name="connsiteX0" fmla="*/ 0 w 812800"/>
                <a:gd name="connsiteY0" fmla="*/ 269875 h 273050"/>
                <a:gd name="connsiteX1" fmla="*/ 292100 w 812800"/>
                <a:gd name="connsiteY1" fmla="*/ 0 h 273050"/>
                <a:gd name="connsiteX2" fmla="*/ 812800 w 812800"/>
                <a:gd name="connsiteY2" fmla="*/ 0 h 273050"/>
                <a:gd name="connsiteX3" fmla="*/ 488950 w 812800"/>
                <a:gd name="connsiteY3" fmla="*/ 273050 h 273050"/>
                <a:gd name="connsiteX4" fmla="*/ 0 w 812800"/>
                <a:gd name="connsiteY4" fmla="*/ 269875 h 27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00" h="273050">
                  <a:moveTo>
                    <a:pt x="0" y="269875"/>
                  </a:moveTo>
                  <a:lnTo>
                    <a:pt x="292100" y="0"/>
                  </a:lnTo>
                  <a:lnTo>
                    <a:pt x="812800" y="0"/>
                  </a:lnTo>
                  <a:lnTo>
                    <a:pt x="488950" y="273050"/>
                  </a:lnTo>
                  <a:lnTo>
                    <a:pt x="0" y="269875"/>
                  </a:ln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1" name="直線矢印コネクタ 40">
            <a:extLst>
              <a:ext uri="{FF2B5EF4-FFF2-40B4-BE49-F238E27FC236}">
                <a16:creationId xmlns:a16="http://schemas.microsoft.com/office/drawing/2014/main" id="{9B22066A-3E1B-0181-A453-D8FCB402F134}"/>
              </a:ext>
            </a:extLst>
          </p:cNvPr>
          <p:cNvCxnSpPr>
            <a:cxnSpLocks/>
          </p:cNvCxnSpPr>
          <p:nvPr/>
        </p:nvCxnSpPr>
        <p:spPr>
          <a:xfrm flipV="1">
            <a:off x="7631580" y="4823418"/>
            <a:ext cx="548402" cy="51102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AD6FC12B-B155-E2B8-FBC8-A6AAF1973575}"/>
              </a:ext>
            </a:extLst>
          </p:cNvPr>
          <p:cNvCxnSpPr>
            <a:cxnSpLocks/>
          </p:cNvCxnSpPr>
          <p:nvPr/>
        </p:nvCxnSpPr>
        <p:spPr>
          <a:xfrm flipH="1" flipV="1">
            <a:off x="6840975" y="5334023"/>
            <a:ext cx="790605" cy="42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514919D9-B023-5416-E37F-990FAF626E5D}"/>
              </a:ext>
            </a:extLst>
          </p:cNvPr>
          <p:cNvCxnSpPr>
            <a:cxnSpLocks/>
          </p:cNvCxnSpPr>
          <p:nvPr/>
        </p:nvCxnSpPr>
        <p:spPr>
          <a:xfrm flipV="1">
            <a:off x="7631580" y="4622601"/>
            <a:ext cx="0" cy="7118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8D413A23-A3F2-3123-0FA8-F09721B27FE3}"/>
              </a:ext>
            </a:extLst>
          </p:cNvPr>
          <p:cNvSpPr txBox="1"/>
          <p:nvPr/>
        </p:nvSpPr>
        <p:spPr>
          <a:xfrm>
            <a:off x="8057771" y="4422545"/>
            <a:ext cx="296876" cy="400110"/>
          </a:xfrm>
          <a:prstGeom prst="rect">
            <a:avLst/>
          </a:prstGeom>
          <a:noFill/>
        </p:spPr>
        <p:txBody>
          <a:bodyPr wrap="square" rtlCol="0">
            <a:spAutoFit/>
          </a:bodyPr>
          <a:lstStyle/>
          <a:p>
            <a:r>
              <a:rPr lang="en-US" altLang="ja-JP" sz="2000" dirty="0"/>
              <a:t>X</a:t>
            </a:r>
            <a:endParaRPr kumimoji="1" lang="ja-JP" altLang="en-US" sz="2000" dirty="0"/>
          </a:p>
        </p:txBody>
      </p:sp>
      <p:sp>
        <p:nvSpPr>
          <p:cNvPr id="45" name="テキスト ボックス 44">
            <a:extLst>
              <a:ext uri="{FF2B5EF4-FFF2-40B4-BE49-F238E27FC236}">
                <a16:creationId xmlns:a16="http://schemas.microsoft.com/office/drawing/2014/main" id="{24FEE6F5-64AA-8080-FDA2-A73E0AE87B14}"/>
              </a:ext>
            </a:extLst>
          </p:cNvPr>
          <p:cNvSpPr txBox="1"/>
          <p:nvPr/>
        </p:nvSpPr>
        <p:spPr>
          <a:xfrm>
            <a:off x="7436843" y="4222490"/>
            <a:ext cx="296876" cy="400110"/>
          </a:xfrm>
          <a:prstGeom prst="rect">
            <a:avLst/>
          </a:prstGeom>
          <a:noFill/>
        </p:spPr>
        <p:txBody>
          <a:bodyPr wrap="square" rtlCol="0">
            <a:spAutoFit/>
          </a:bodyPr>
          <a:lstStyle/>
          <a:p>
            <a:r>
              <a:rPr kumimoji="1" lang="en-US" altLang="ja-JP" sz="2000" dirty="0"/>
              <a:t>Z</a:t>
            </a:r>
            <a:endParaRPr kumimoji="1" lang="ja-JP" altLang="en-US" sz="2000" dirty="0"/>
          </a:p>
        </p:txBody>
      </p:sp>
      <p:sp>
        <p:nvSpPr>
          <p:cNvPr id="46" name="テキスト ボックス 45">
            <a:extLst>
              <a:ext uri="{FF2B5EF4-FFF2-40B4-BE49-F238E27FC236}">
                <a16:creationId xmlns:a16="http://schemas.microsoft.com/office/drawing/2014/main" id="{99EC28FF-3DE4-F763-B894-BC40B51BB679}"/>
              </a:ext>
            </a:extLst>
          </p:cNvPr>
          <p:cNvSpPr txBox="1"/>
          <p:nvPr/>
        </p:nvSpPr>
        <p:spPr>
          <a:xfrm>
            <a:off x="6908214" y="4941759"/>
            <a:ext cx="296876" cy="400110"/>
          </a:xfrm>
          <a:prstGeom prst="rect">
            <a:avLst/>
          </a:prstGeom>
          <a:noFill/>
        </p:spPr>
        <p:txBody>
          <a:bodyPr wrap="square" rtlCol="0">
            <a:spAutoFit/>
          </a:bodyPr>
          <a:lstStyle/>
          <a:p>
            <a:r>
              <a:rPr lang="en-US" altLang="ja-JP" sz="2000" dirty="0"/>
              <a:t>Y</a:t>
            </a:r>
            <a:endParaRPr kumimoji="1" lang="ja-JP" altLang="en-US" sz="2000" dirty="0"/>
          </a:p>
        </p:txBody>
      </p:sp>
      <p:sp>
        <p:nvSpPr>
          <p:cNvPr id="52" name="テキスト ボックス 51">
            <a:extLst>
              <a:ext uri="{FF2B5EF4-FFF2-40B4-BE49-F238E27FC236}">
                <a16:creationId xmlns:a16="http://schemas.microsoft.com/office/drawing/2014/main" id="{83BA609E-E16E-FC88-08CD-94004021F290}"/>
              </a:ext>
            </a:extLst>
          </p:cNvPr>
          <p:cNvSpPr txBox="1"/>
          <p:nvPr/>
        </p:nvSpPr>
        <p:spPr>
          <a:xfrm>
            <a:off x="2733687" y="6102857"/>
            <a:ext cx="1091338" cy="400110"/>
          </a:xfrm>
          <a:prstGeom prst="rect">
            <a:avLst/>
          </a:prstGeom>
          <a:noFill/>
        </p:spPr>
        <p:txBody>
          <a:bodyPr wrap="square" rtlCol="0">
            <a:spAutoFit/>
          </a:bodyPr>
          <a:lstStyle/>
          <a:p>
            <a:r>
              <a:rPr kumimoji="1" lang="ja-JP" altLang="en-US" sz="2000" dirty="0"/>
              <a:t>カメラ</a:t>
            </a:r>
          </a:p>
        </p:txBody>
      </p:sp>
      <p:sp>
        <p:nvSpPr>
          <p:cNvPr id="53" name="テキスト ボックス 52">
            <a:extLst>
              <a:ext uri="{FF2B5EF4-FFF2-40B4-BE49-F238E27FC236}">
                <a16:creationId xmlns:a16="http://schemas.microsoft.com/office/drawing/2014/main" id="{DC759B17-5058-9FAE-6E26-B2414598A9BC}"/>
              </a:ext>
            </a:extLst>
          </p:cNvPr>
          <p:cNvSpPr txBox="1"/>
          <p:nvPr/>
        </p:nvSpPr>
        <p:spPr>
          <a:xfrm>
            <a:off x="5045093" y="6106104"/>
            <a:ext cx="1091338" cy="400110"/>
          </a:xfrm>
          <a:prstGeom prst="rect">
            <a:avLst/>
          </a:prstGeom>
          <a:noFill/>
        </p:spPr>
        <p:txBody>
          <a:bodyPr wrap="square" rtlCol="0">
            <a:spAutoFit/>
          </a:bodyPr>
          <a:lstStyle/>
          <a:p>
            <a:r>
              <a:rPr kumimoji="1" lang="ja-JP" altLang="en-US" sz="2000" dirty="0"/>
              <a:t>カメラ</a:t>
            </a:r>
          </a:p>
        </p:txBody>
      </p:sp>
      <p:sp>
        <p:nvSpPr>
          <p:cNvPr id="54" name="テキスト ボックス 53">
            <a:extLst>
              <a:ext uri="{FF2B5EF4-FFF2-40B4-BE49-F238E27FC236}">
                <a16:creationId xmlns:a16="http://schemas.microsoft.com/office/drawing/2014/main" id="{94D00D0F-DDED-3856-C042-12C5B0EB334C}"/>
              </a:ext>
            </a:extLst>
          </p:cNvPr>
          <p:cNvSpPr txBox="1"/>
          <p:nvPr/>
        </p:nvSpPr>
        <p:spPr>
          <a:xfrm>
            <a:off x="7452366" y="6102857"/>
            <a:ext cx="1091338" cy="400110"/>
          </a:xfrm>
          <a:prstGeom prst="rect">
            <a:avLst/>
          </a:prstGeom>
          <a:noFill/>
        </p:spPr>
        <p:txBody>
          <a:bodyPr wrap="square" rtlCol="0">
            <a:spAutoFit/>
          </a:bodyPr>
          <a:lstStyle/>
          <a:p>
            <a:r>
              <a:rPr kumimoji="1" lang="ja-JP" altLang="en-US" sz="2000" dirty="0"/>
              <a:t>カメラ</a:t>
            </a:r>
          </a:p>
        </p:txBody>
      </p:sp>
    </p:spTree>
    <p:extLst>
      <p:ext uri="{BB962C8B-B14F-4D97-AF65-F5344CB8AC3E}">
        <p14:creationId xmlns:p14="http://schemas.microsoft.com/office/powerpoint/2010/main" val="151575879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EB2DB5-C890-21D7-8419-B4456FEAE1E0}"/>
              </a:ext>
            </a:extLst>
          </p:cNvPr>
          <p:cNvSpPr>
            <a:spLocks noGrp="1"/>
          </p:cNvSpPr>
          <p:nvPr>
            <p:ph type="title"/>
          </p:nvPr>
        </p:nvSpPr>
        <p:spPr>
          <a:xfrm>
            <a:off x="668216" y="99560"/>
            <a:ext cx="7886700" cy="1325563"/>
          </a:xfrm>
        </p:spPr>
        <p:txBody>
          <a:bodyPr/>
          <a:lstStyle/>
          <a:p>
            <a:r>
              <a:rPr lang="en-US" altLang="ja-JP" dirty="0"/>
              <a:t>LiDAR</a:t>
            </a:r>
            <a:r>
              <a:rPr lang="ja-JP" altLang="en-US" dirty="0"/>
              <a:t>の記述内容</a:t>
            </a:r>
            <a:endParaRPr kumimoji="1" lang="ja-JP" altLang="en-US" dirty="0"/>
          </a:p>
        </p:txBody>
      </p:sp>
      <p:sp>
        <p:nvSpPr>
          <p:cNvPr id="4" name="テキスト ボックス 3">
            <a:extLst>
              <a:ext uri="{FF2B5EF4-FFF2-40B4-BE49-F238E27FC236}">
                <a16:creationId xmlns:a16="http://schemas.microsoft.com/office/drawing/2014/main" id="{47084972-EB1C-6955-DF97-99856F1469BD}"/>
              </a:ext>
            </a:extLst>
          </p:cNvPr>
          <p:cNvSpPr txBox="1"/>
          <p:nvPr/>
        </p:nvSpPr>
        <p:spPr>
          <a:xfrm>
            <a:off x="506242" y="1341017"/>
            <a:ext cx="8116164" cy="4524315"/>
          </a:xfrm>
          <a:prstGeom prst="rect">
            <a:avLst/>
          </a:prstGeom>
          <a:noFill/>
          <a:ln>
            <a:solidFill>
              <a:schemeClr val="tx1"/>
            </a:solidFill>
          </a:ln>
        </p:spPr>
        <p:txBody>
          <a:bodyPr wrap="square" rtlCol="0">
            <a:spAutoFit/>
          </a:bodyPr>
          <a:lstStyle/>
          <a:p>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type: </a:t>
            </a:r>
            <a:r>
              <a:rPr lang="en-US" altLang="ja-JP" sz="1600" dirty="0" err="1">
                <a:latin typeface="ＭＳ ゴシック" panose="020B0609070205080204" pitchFamily="49" charset="-128"/>
                <a:ea typeface="ＭＳ ゴシック" panose="020B0609070205080204" pitchFamily="49" charset="-128"/>
              </a:rPr>
              <a:t>RangeSensor</a:t>
            </a:r>
            <a:endParaRPr lang="en-US" altLang="ja-JP" sz="1600" dirty="0">
              <a:latin typeface="ＭＳ ゴシック" panose="020B0609070205080204" pitchFamily="49" charset="-128"/>
              <a:ea typeface="ＭＳ ゴシック" panose="020B0609070205080204" pitchFamily="49" charset="-128"/>
            </a:endParaRPr>
          </a:p>
          <a:p>
            <a:r>
              <a:rPr lang="en-US" altLang="ja-JP" sz="1600" dirty="0">
                <a:latin typeface="ＭＳ ゴシック" panose="020B0609070205080204" pitchFamily="49" charset="-128"/>
                <a:ea typeface="ＭＳ ゴシック" panose="020B0609070205080204" pitchFamily="49" charset="-128"/>
              </a:rPr>
              <a:t>  name: LiDAR</a:t>
            </a:r>
          </a:p>
          <a:p>
            <a:r>
              <a:rPr lang="en-US" altLang="ja-JP" sz="1600" dirty="0">
                <a:latin typeface="ＭＳ ゴシック" panose="020B0609070205080204" pitchFamily="49" charset="-128"/>
                <a:ea typeface="ＭＳ ゴシック" panose="020B0609070205080204" pitchFamily="49" charset="-128"/>
              </a:rPr>
              <a:t>  translation: [ 0, 0, 0.025 ]</a:t>
            </a:r>
          </a:p>
          <a:p>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optical_frame</a:t>
            </a:r>
            <a:r>
              <a:rPr lang="en-US" altLang="ja-JP" sz="1600" dirty="0">
                <a:latin typeface="ＭＳ ゴシック" panose="020B0609070205080204" pitchFamily="49" charset="-128"/>
                <a:ea typeface="ＭＳ ゴシック" panose="020B0609070205080204" pitchFamily="49" charset="-128"/>
              </a:rPr>
              <a:t>: robotics</a:t>
            </a:r>
          </a:p>
          <a:p>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yaw_range</a:t>
            </a:r>
            <a:r>
              <a:rPr lang="en-US" altLang="ja-JP" sz="1600" dirty="0">
                <a:latin typeface="ＭＳ ゴシック" panose="020B0609070205080204" pitchFamily="49" charset="-128"/>
                <a:ea typeface="ＭＳ ゴシック" panose="020B0609070205080204" pitchFamily="49" charset="-128"/>
              </a:rPr>
              <a:t>: 270.0</a:t>
            </a:r>
          </a:p>
          <a:p>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yaw_step</a:t>
            </a:r>
            <a:r>
              <a:rPr lang="en-US" altLang="ja-JP" sz="1600" dirty="0">
                <a:latin typeface="ＭＳ ゴシック" panose="020B0609070205080204" pitchFamily="49" charset="-128"/>
                <a:ea typeface="ＭＳ ゴシック" panose="020B0609070205080204" pitchFamily="49" charset="-128"/>
              </a:rPr>
              <a:t>:  1.0</a:t>
            </a:r>
          </a:p>
          <a:p>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scan_rate</a:t>
            </a:r>
            <a:r>
              <a:rPr lang="en-US" altLang="ja-JP" sz="1600" dirty="0">
                <a:latin typeface="ＭＳ ゴシック" panose="020B0609070205080204" pitchFamily="49" charset="-128"/>
                <a:ea typeface="ＭＳ ゴシック" panose="020B0609070205080204" pitchFamily="49" charset="-128"/>
              </a:rPr>
              <a:t>:  10</a:t>
            </a:r>
          </a:p>
          <a:p>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max_distance</a:t>
            </a:r>
            <a:r>
              <a:rPr lang="en-US" altLang="ja-JP" sz="1600" dirty="0">
                <a:latin typeface="ＭＳ ゴシック" panose="020B0609070205080204" pitchFamily="49" charset="-128"/>
                <a:ea typeface="ＭＳ ゴシック" panose="020B0609070205080204" pitchFamily="49" charset="-128"/>
              </a:rPr>
              <a:t>: 10.0</a:t>
            </a:r>
          </a:p>
          <a:p>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detection_rate</a:t>
            </a:r>
            <a:r>
              <a:rPr lang="en-US" altLang="ja-JP" sz="1600" dirty="0">
                <a:latin typeface="ＭＳ ゴシック" panose="020B0609070205080204" pitchFamily="49" charset="-128"/>
                <a:ea typeface="ＭＳ ゴシック" panose="020B0609070205080204" pitchFamily="49" charset="-128"/>
              </a:rPr>
              <a:t>: 0.9</a:t>
            </a:r>
          </a:p>
          <a:p>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error_deviation</a:t>
            </a:r>
            <a:r>
              <a:rPr lang="en-US" altLang="ja-JP" sz="1600" dirty="0">
                <a:latin typeface="ＭＳ ゴシック" panose="020B0609070205080204" pitchFamily="49" charset="-128"/>
                <a:ea typeface="ＭＳ ゴシック" panose="020B0609070205080204" pitchFamily="49" charset="-128"/>
              </a:rPr>
              <a:t>: 0.005</a:t>
            </a:r>
          </a:p>
          <a:p>
            <a:r>
              <a:rPr lang="en-US" altLang="ja-JP" sz="1600" dirty="0">
                <a:latin typeface="ＭＳ ゴシック" panose="020B0609070205080204" pitchFamily="49" charset="-128"/>
                <a:ea typeface="ＭＳ ゴシック" panose="020B0609070205080204" pitchFamily="49" charset="-128"/>
              </a:rPr>
              <a:t>  elements:</a:t>
            </a:r>
          </a:p>
          <a:p>
            <a:r>
              <a:rPr lang="en-US" altLang="ja-JP" sz="1600" dirty="0">
                <a:latin typeface="ＭＳ ゴシック" panose="020B0609070205080204" pitchFamily="49" charset="-128"/>
                <a:ea typeface="ＭＳ ゴシック" panose="020B0609070205080204" pitchFamily="49" charset="-128"/>
              </a:rPr>
              <a:t>    -</a:t>
            </a:r>
          </a:p>
          <a:p>
            <a:r>
              <a:rPr lang="en-US" altLang="ja-JP" sz="1600" dirty="0">
                <a:latin typeface="ＭＳ ゴシック" panose="020B0609070205080204" pitchFamily="49" charset="-128"/>
                <a:ea typeface="ＭＳ ゴシック" panose="020B0609070205080204" pitchFamily="49" charset="-128"/>
              </a:rPr>
              <a:t>      type: Shape</a:t>
            </a:r>
          </a:p>
          <a:p>
            <a:r>
              <a:rPr lang="en-US" altLang="ja-JP" sz="1600" dirty="0">
                <a:latin typeface="ＭＳ ゴシック" panose="020B0609070205080204" pitchFamily="49" charset="-128"/>
                <a:ea typeface="ＭＳ ゴシック" panose="020B0609070205080204" pitchFamily="49" charset="-128"/>
              </a:rPr>
              <a:t>      rotation: [ 1, 0, 0, 90 ]</a:t>
            </a:r>
          </a:p>
          <a:p>
            <a:r>
              <a:rPr lang="en-US" altLang="ja-JP" sz="1600" dirty="0">
                <a:latin typeface="ＭＳ ゴシック" panose="020B0609070205080204" pitchFamily="49" charset="-128"/>
                <a:ea typeface="ＭＳ ゴシック" panose="020B0609070205080204" pitchFamily="49" charset="-128"/>
              </a:rPr>
              <a:t>      geometry: { type: Cylinder, radius: 0.05, height: 0.03 }</a:t>
            </a:r>
          </a:p>
          <a:p>
            <a:r>
              <a:rPr lang="en-US" altLang="ja-JP" sz="1600" dirty="0">
                <a:latin typeface="ＭＳ ゴシック" panose="020B0609070205080204" pitchFamily="49" charset="-128"/>
                <a:ea typeface="ＭＳ ゴシック" panose="020B0609070205080204" pitchFamily="49" charset="-128"/>
              </a:rPr>
              <a:t>      appearance:</a:t>
            </a:r>
          </a:p>
          <a:p>
            <a:r>
              <a:rPr lang="en-US" altLang="ja-JP" sz="1600" dirty="0">
                <a:latin typeface="ＭＳ ゴシック" panose="020B0609070205080204" pitchFamily="49" charset="-128"/>
                <a:ea typeface="ＭＳ ゴシック" panose="020B0609070205080204" pitchFamily="49" charset="-128"/>
              </a:rPr>
              <a:t>        material: { diffuse: [ 0, 0, 1 ], specular: [ 1, 1, 1 ] }</a:t>
            </a:r>
          </a:p>
        </p:txBody>
      </p:sp>
      <p:sp>
        <p:nvSpPr>
          <p:cNvPr id="3" name="テキスト ボックス 2">
            <a:extLst>
              <a:ext uri="{FF2B5EF4-FFF2-40B4-BE49-F238E27FC236}">
                <a16:creationId xmlns:a16="http://schemas.microsoft.com/office/drawing/2014/main" id="{9BB45A1A-E700-67FE-3178-A67122823FC9}"/>
              </a:ext>
            </a:extLst>
          </p:cNvPr>
          <p:cNvSpPr txBox="1"/>
          <p:nvPr/>
        </p:nvSpPr>
        <p:spPr>
          <a:xfrm>
            <a:off x="3780636" y="2109161"/>
            <a:ext cx="3775393" cy="307777"/>
          </a:xfrm>
          <a:prstGeom prst="rect">
            <a:avLst/>
          </a:prstGeom>
          <a:noFill/>
        </p:spPr>
        <p:txBody>
          <a:bodyPr wrap="none" rtlCol="0">
            <a:spAutoFit/>
          </a:bodyPr>
          <a:lstStyle/>
          <a:p>
            <a:r>
              <a:rPr lang="ja-JP" altLang="en-US" sz="1400" b="1" dirty="0">
                <a:solidFill>
                  <a:srgbClr val="FF0000"/>
                </a:solidFill>
              </a:rPr>
              <a:t>チルトリンクにおけるセンサのローカル座標</a:t>
            </a:r>
            <a:endParaRPr lang="en-US" altLang="ja-JP" sz="1400" b="1" dirty="0">
              <a:solidFill>
                <a:srgbClr val="FF0000"/>
              </a:solidFill>
            </a:endParaRPr>
          </a:p>
        </p:txBody>
      </p:sp>
      <p:sp>
        <p:nvSpPr>
          <p:cNvPr id="5" name="テキスト ボックス 4">
            <a:extLst>
              <a:ext uri="{FF2B5EF4-FFF2-40B4-BE49-F238E27FC236}">
                <a16:creationId xmlns:a16="http://schemas.microsoft.com/office/drawing/2014/main" id="{240899A9-A62E-48A0-E624-88BCB3BAA9D2}"/>
              </a:ext>
            </a:extLst>
          </p:cNvPr>
          <p:cNvSpPr txBox="1"/>
          <p:nvPr/>
        </p:nvSpPr>
        <p:spPr>
          <a:xfrm>
            <a:off x="3768043" y="1587473"/>
            <a:ext cx="1620957" cy="307777"/>
          </a:xfrm>
          <a:prstGeom prst="rect">
            <a:avLst/>
          </a:prstGeom>
          <a:noFill/>
        </p:spPr>
        <p:txBody>
          <a:bodyPr wrap="none" rtlCol="0">
            <a:spAutoFit/>
          </a:bodyPr>
          <a:lstStyle/>
          <a:p>
            <a:r>
              <a:rPr lang="ja-JP" altLang="en-US" sz="1400" b="1" dirty="0">
                <a:solidFill>
                  <a:srgbClr val="FF0000"/>
                </a:solidFill>
              </a:rPr>
              <a:t>センサの型を指定</a:t>
            </a:r>
            <a:endParaRPr lang="en-US" altLang="ja-JP" sz="1400" b="1" dirty="0">
              <a:solidFill>
                <a:srgbClr val="FF0000"/>
              </a:solidFill>
            </a:endParaRPr>
          </a:p>
        </p:txBody>
      </p:sp>
      <p:sp>
        <p:nvSpPr>
          <p:cNvPr id="8" name="テキスト ボックス 7">
            <a:extLst>
              <a:ext uri="{FF2B5EF4-FFF2-40B4-BE49-F238E27FC236}">
                <a16:creationId xmlns:a16="http://schemas.microsoft.com/office/drawing/2014/main" id="{29650305-5EB7-42AB-15F5-A5316BF5ED11}"/>
              </a:ext>
            </a:extLst>
          </p:cNvPr>
          <p:cNvSpPr txBox="1"/>
          <p:nvPr/>
        </p:nvSpPr>
        <p:spPr>
          <a:xfrm>
            <a:off x="3768043" y="1843298"/>
            <a:ext cx="5054589" cy="307777"/>
          </a:xfrm>
          <a:prstGeom prst="rect">
            <a:avLst/>
          </a:prstGeom>
          <a:noFill/>
        </p:spPr>
        <p:txBody>
          <a:bodyPr wrap="none" rtlCol="0">
            <a:spAutoFit/>
          </a:bodyPr>
          <a:lstStyle/>
          <a:p>
            <a:r>
              <a:rPr lang="ja-JP" altLang="en-US" sz="1400" b="1" dirty="0">
                <a:solidFill>
                  <a:srgbClr val="FF0000"/>
                </a:solidFill>
              </a:rPr>
              <a:t>センサの名前を指定（</a:t>
            </a:r>
            <a:r>
              <a:rPr lang="en-US" altLang="ja-JP" sz="1400" b="1" dirty="0">
                <a:solidFill>
                  <a:srgbClr val="FF0000"/>
                </a:solidFill>
              </a:rPr>
              <a:t>ROS</a:t>
            </a:r>
            <a:r>
              <a:rPr lang="ja-JP" altLang="en-US" sz="1400" b="1" dirty="0">
                <a:solidFill>
                  <a:srgbClr val="FF0000"/>
                </a:solidFill>
              </a:rPr>
              <a:t>トピック名などにも反映される）</a:t>
            </a:r>
            <a:endParaRPr lang="en-US" altLang="ja-JP" sz="1400" b="1" dirty="0">
              <a:solidFill>
                <a:srgbClr val="FF0000"/>
              </a:solidFill>
            </a:endParaRPr>
          </a:p>
        </p:txBody>
      </p:sp>
      <p:sp>
        <p:nvSpPr>
          <p:cNvPr id="10" name="テキスト ボックス 9">
            <a:extLst>
              <a:ext uri="{FF2B5EF4-FFF2-40B4-BE49-F238E27FC236}">
                <a16:creationId xmlns:a16="http://schemas.microsoft.com/office/drawing/2014/main" id="{47301550-D448-A9BA-2319-6D9E0222BD45}"/>
              </a:ext>
            </a:extLst>
          </p:cNvPr>
          <p:cNvSpPr txBox="1"/>
          <p:nvPr/>
        </p:nvSpPr>
        <p:spPr>
          <a:xfrm>
            <a:off x="3791715" y="2365350"/>
            <a:ext cx="1800493" cy="307777"/>
          </a:xfrm>
          <a:prstGeom prst="rect">
            <a:avLst/>
          </a:prstGeom>
          <a:noFill/>
        </p:spPr>
        <p:txBody>
          <a:bodyPr wrap="none" rtlCol="0">
            <a:spAutoFit/>
          </a:bodyPr>
          <a:lstStyle/>
          <a:p>
            <a:r>
              <a:rPr lang="ja-JP" altLang="en-US" sz="1400" b="1" dirty="0">
                <a:solidFill>
                  <a:srgbClr val="FF0000"/>
                </a:solidFill>
              </a:rPr>
              <a:t>光学フレームを指定</a:t>
            </a:r>
            <a:endParaRPr lang="en-US" altLang="ja-JP" sz="1400" b="1" dirty="0">
              <a:solidFill>
                <a:srgbClr val="FF0000"/>
              </a:solidFill>
            </a:endParaRPr>
          </a:p>
        </p:txBody>
      </p:sp>
      <p:sp>
        <p:nvSpPr>
          <p:cNvPr id="12" name="テキスト ボックス 11">
            <a:extLst>
              <a:ext uri="{FF2B5EF4-FFF2-40B4-BE49-F238E27FC236}">
                <a16:creationId xmlns:a16="http://schemas.microsoft.com/office/drawing/2014/main" id="{1FA86687-B8B4-5144-8129-F77DC6EA131E}"/>
              </a:ext>
            </a:extLst>
          </p:cNvPr>
          <p:cNvSpPr txBox="1"/>
          <p:nvPr/>
        </p:nvSpPr>
        <p:spPr>
          <a:xfrm>
            <a:off x="3785276" y="2597221"/>
            <a:ext cx="3185487" cy="307777"/>
          </a:xfrm>
          <a:prstGeom prst="rect">
            <a:avLst/>
          </a:prstGeom>
          <a:noFill/>
        </p:spPr>
        <p:txBody>
          <a:bodyPr wrap="none" rtlCol="0">
            <a:spAutoFit/>
          </a:bodyPr>
          <a:lstStyle/>
          <a:p>
            <a:r>
              <a:rPr lang="ja-JP" altLang="en-US" sz="1400" b="1" dirty="0">
                <a:solidFill>
                  <a:srgbClr val="FF0000"/>
                </a:solidFill>
              </a:rPr>
              <a:t>センサの水平計測範囲を</a:t>
            </a:r>
            <a:r>
              <a:rPr lang="en-US" altLang="ja-JP" sz="1400" b="1" dirty="0">
                <a:solidFill>
                  <a:srgbClr val="FF0000"/>
                </a:solidFill>
              </a:rPr>
              <a:t>270°</a:t>
            </a:r>
            <a:r>
              <a:rPr lang="ja-JP" altLang="en-US" sz="1400" b="1" dirty="0">
                <a:solidFill>
                  <a:srgbClr val="FF0000"/>
                </a:solidFill>
              </a:rPr>
              <a:t>に設定</a:t>
            </a:r>
            <a:endParaRPr lang="en-US" altLang="ja-JP" sz="1400" b="1" dirty="0">
              <a:solidFill>
                <a:srgbClr val="FF0000"/>
              </a:solidFill>
            </a:endParaRPr>
          </a:p>
        </p:txBody>
      </p:sp>
      <p:sp>
        <p:nvSpPr>
          <p:cNvPr id="13" name="テキスト ボックス 12">
            <a:extLst>
              <a:ext uri="{FF2B5EF4-FFF2-40B4-BE49-F238E27FC236}">
                <a16:creationId xmlns:a16="http://schemas.microsoft.com/office/drawing/2014/main" id="{C9025E08-6062-9D4E-A23D-D74B82DD1EEA}"/>
              </a:ext>
            </a:extLst>
          </p:cNvPr>
          <p:cNvSpPr txBox="1"/>
          <p:nvPr/>
        </p:nvSpPr>
        <p:spPr>
          <a:xfrm>
            <a:off x="3798154" y="2842721"/>
            <a:ext cx="2262158" cy="307777"/>
          </a:xfrm>
          <a:prstGeom prst="rect">
            <a:avLst/>
          </a:prstGeom>
          <a:noFill/>
        </p:spPr>
        <p:txBody>
          <a:bodyPr wrap="none" rtlCol="0">
            <a:spAutoFit/>
          </a:bodyPr>
          <a:lstStyle/>
          <a:p>
            <a:r>
              <a:rPr lang="ja-JP" altLang="en-US" sz="1400" b="1" dirty="0">
                <a:solidFill>
                  <a:srgbClr val="FF0000"/>
                </a:solidFill>
              </a:rPr>
              <a:t>計測の解像度を</a:t>
            </a:r>
            <a:r>
              <a:rPr lang="en-US" altLang="ja-JP" sz="1400" b="1" dirty="0">
                <a:solidFill>
                  <a:srgbClr val="FF0000"/>
                </a:solidFill>
              </a:rPr>
              <a:t>1°</a:t>
            </a:r>
            <a:r>
              <a:rPr lang="ja-JP" altLang="en-US" sz="1400" b="1" dirty="0">
                <a:solidFill>
                  <a:srgbClr val="FF0000"/>
                </a:solidFill>
              </a:rPr>
              <a:t>に設定</a:t>
            </a:r>
            <a:endParaRPr lang="en-US" altLang="ja-JP" sz="1400" b="1" dirty="0">
              <a:solidFill>
                <a:srgbClr val="FF0000"/>
              </a:solidFill>
            </a:endParaRPr>
          </a:p>
        </p:txBody>
      </p:sp>
      <p:sp>
        <p:nvSpPr>
          <p:cNvPr id="15" name="テキスト ボックス 14">
            <a:extLst>
              <a:ext uri="{FF2B5EF4-FFF2-40B4-BE49-F238E27FC236}">
                <a16:creationId xmlns:a16="http://schemas.microsoft.com/office/drawing/2014/main" id="{D5C1CA57-450E-5A73-1025-E4FE34BA9E72}"/>
              </a:ext>
            </a:extLst>
          </p:cNvPr>
          <p:cNvSpPr txBox="1"/>
          <p:nvPr/>
        </p:nvSpPr>
        <p:spPr>
          <a:xfrm>
            <a:off x="3795096" y="3090201"/>
            <a:ext cx="3611886" cy="307777"/>
          </a:xfrm>
          <a:prstGeom prst="rect">
            <a:avLst/>
          </a:prstGeom>
          <a:noFill/>
        </p:spPr>
        <p:txBody>
          <a:bodyPr wrap="none" rtlCol="0">
            <a:spAutoFit/>
          </a:bodyPr>
          <a:lstStyle/>
          <a:p>
            <a:r>
              <a:rPr lang="ja-JP" altLang="en-US" sz="1400" b="1" dirty="0">
                <a:solidFill>
                  <a:srgbClr val="FF0000"/>
                </a:solidFill>
              </a:rPr>
              <a:t>計測レート </a:t>
            </a:r>
            <a:r>
              <a:rPr lang="en-US" altLang="ja-JP" sz="1400" b="1" dirty="0">
                <a:solidFill>
                  <a:srgbClr val="FF0000"/>
                </a:solidFill>
              </a:rPr>
              <a:t>(1</a:t>
            </a:r>
            <a:r>
              <a:rPr lang="ja-JP" altLang="en-US" sz="1400" b="1" dirty="0">
                <a:solidFill>
                  <a:srgbClr val="FF0000"/>
                </a:solidFill>
              </a:rPr>
              <a:t>秒間の計測回数</a:t>
            </a:r>
            <a:r>
              <a:rPr lang="en-US" altLang="ja-JP" sz="1400" b="1" dirty="0">
                <a:solidFill>
                  <a:srgbClr val="FF0000"/>
                </a:solidFill>
              </a:rPr>
              <a:t>) </a:t>
            </a:r>
            <a:r>
              <a:rPr lang="ja-JP" altLang="en-US" sz="1400" b="1" dirty="0">
                <a:solidFill>
                  <a:srgbClr val="FF0000"/>
                </a:solidFill>
              </a:rPr>
              <a:t>を</a:t>
            </a:r>
            <a:r>
              <a:rPr lang="en-US" altLang="ja-JP" sz="1400" b="1" dirty="0">
                <a:solidFill>
                  <a:srgbClr val="FF0000"/>
                </a:solidFill>
              </a:rPr>
              <a:t>10</a:t>
            </a:r>
            <a:r>
              <a:rPr lang="ja-JP" altLang="en-US" sz="1400" b="1" dirty="0">
                <a:solidFill>
                  <a:srgbClr val="FF0000"/>
                </a:solidFill>
              </a:rPr>
              <a:t>に設定</a:t>
            </a:r>
            <a:endParaRPr lang="en-US" altLang="ja-JP" sz="1400" b="1" dirty="0">
              <a:solidFill>
                <a:srgbClr val="FF0000"/>
              </a:solidFill>
            </a:endParaRPr>
          </a:p>
        </p:txBody>
      </p:sp>
      <p:sp>
        <p:nvSpPr>
          <p:cNvPr id="16" name="テキスト ボックス 15">
            <a:extLst>
              <a:ext uri="{FF2B5EF4-FFF2-40B4-BE49-F238E27FC236}">
                <a16:creationId xmlns:a16="http://schemas.microsoft.com/office/drawing/2014/main" id="{9242FFCA-912A-62F9-0750-84D4D4314EB7}"/>
              </a:ext>
            </a:extLst>
          </p:cNvPr>
          <p:cNvSpPr txBox="1"/>
          <p:nvPr/>
        </p:nvSpPr>
        <p:spPr>
          <a:xfrm>
            <a:off x="3798154" y="3332670"/>
            <a:ext cx="2348720" cy="307777"/>
          </a:xfrm>
          <a:prstGeom prst="rect">
            <a:avLst/>
          </a:prstGeom>
          <a:noFill/>
        </p:spPr>
        <p:txBody>
          <a:bodyPr wrap="none" rtlCol="0">
            <a:spAutoFit/>
          </a:bodyPr>
          <a:lstStyle/>
          <a:p>
            <a:r>
              <a:rPr lang="ja-JP" altLang="en-US" sz="1400" b="1" dirty="0">
                <a:solidFill>
                  <a:srgbClr val="FF0000"/>
                </a:solidFill>
              </a:rPr>
              <a:t>最大計測距離を</a:t>
            </a:r>
            <a:r>
              <a:rPr lang="en-US" altLang="ja-JP" sz="1400" b="1" dirty="0">
                <a:solidFill>
                  <a:srgbClr val="FF0000"/>
                </a:solidFill>
              </a:rPr>
              <a:t>10m</a:t>
            </a:r>
            <a:r>
              <a:rPr lang="ja-JP" altLang="en-US" sz="1400" b="1" dirty="0">
                <a:solidFill>
                  <a:srgbClr val="FF0000"/>
                </a:solidFill>
              </a:rPr>
              <a:t>に設定</a:t>
            </a:r>
            <a:endParaRPr lang="en-US" altLang="ja-JP" sz="1400" b="1" dirty="0">
              <a:solidFill>
                <a:srgbClr val="FF0000"/>
              </a:solidFill>
            </a:endParaRPr>
          </a:p>
        </p:txBody>
      </p:sp>
      <p:sp>
        <p:nvSpPr>
          <p:cNvPr id="17" name="テキスト ボックス 16">
            <a:extLst>
              <a:ext uri="{FF2B5EF4-FFF2-40B4-BE49-F238E27FC236}">
                <a16:creationId xmlns:a16="http://schemas.microsoft.com/office/drawing/2014/main" id="{D563EA62-8E78-56F5-F1CA-FD2B0C53217B}"/>
              </a:ext>
            </a:extLst>
          </p:cNvPr>
          <p:cNvSpPr txBox="1"/>
          <p:nvPr/>
        </p:nvSpPr>
        <p:spPr>
          <a:xfrm>
            <a:off x="3803193" y="3574890"/>
            <a:ext cx="2299027" cy="307777"/>
          </a:xfrm>
          <a:prstGeom prst="rect">
            <a:avLst/>
          </a:prstGeom>
          <a:noFill/>
        </p:spPr>
        <p:txBody>
          <a:bodyPr wrap="none" rtlCol="0">
            <a:spAutoFit/>
          </a:bodyPr>
          <a:lstStyle/>
          <a:p>
            <a:r>
              <a:rPr lang="ja-JP" altLang="en-US" sz="1400" b="1" dirty="0">
                <a:solidFill>
                  <a:srgbClr val="FF0000"/>
                </a:solidFill>
              </a:rPr>
              <a:t>検出率を</a:t>
            </a:r>
            <a:r>
              <a:rPr lang="en-US" altLang="ja-JP" sz="1400" b="1" dirty="0">
                <a:solidFill>
                  <a:srgbClr val="FF0000"/>
                </a:solidFill>
              </a:rPr>
              <a:t>0.9 (90%) </a:t>
            </a:r>
            <a:r>
              <a:rPr lang="ja-JP" altLang="en-US" sz="1400" b="1" dirty="0">
                <a:solidFill>
                  <a:srgbClr val="FF0000"/>
                </a:solidFill>
              </a:rPr>
              <a:t>に設定</a:t>
            </a:r>
            <a:endParaRPr lang="en-US" altLang="ja-JP" sz="1400" b="1" dirty="0">
              <a:solidFill>
                <a:srgbClr val="FF0000"/>
              </a:solidFill>
            </a:endParaRPr>
          </a:p>
        </p:txBody>
      </p:sp>
      <p:sp>
        <p:nvSpPr>
          <p:cNvPr id="19" name="テキスト ボックス 18">
            <a:extLst>
              <a:ext uri="{FF2B5EF4-FFF2-40B4-BE49-F238E27FC236}">
                <a16:creationId xmlns:a16="http://schemas.microsoft.com/office/drawing/2014/main" id="{16044EDD-AE3A-BF86-F814-7834A75FAB92}"/>
              </a:ext>
            </a:extLst>
          </p:cNvPr>
          <p:cNvSpPr txBox="1"/>
          <p:nvPr/>
        </p:nvSpPr>
        <p:spPr>
          <a:xfrm>
            <a:off x="3811392" y="3828997"/>
            <a:ext cx="2561920" cy="307777"/>
          </a:xfrm>
          <a:prstGeom prst="rect">
            <a:avLst/>
          </a:prstGeom>
          <a:noFill/>
        </p:spPr>
        <p:txBody>
          <a:bodyPr wrap="none" rtlCol="0">
            <a:spAutoFit/>
          </a:bodyPr>
          <a:lstStyle/>
          <a:p>
            <a:r>
              <a:rPr lang="ja-JP" altLang="en-US" sz="1400" b="1" dirty="0">
                <a:solidFill>
                  <a:srgbClr val="FF0000"/>
                </a:solidFill>
              </a:rPr>
              <a:t>誤差を</a:t>
            </a:r>
            <a:r>
              <a:rPr lang="en-US" altLang="ja-JP" sz="1400" b="1" dirty="0">
                <a:solidFill>
                  <a:srgbClr val="FF0000"/>
                </a:solidFill>
              </a:rPr>
              <a:t>0.005m (5mm) </a:t>
            </a:r>
            <a:r>
              <a:rPr lang="ja-JP" altLang="en-US" sz="1400" b="1" dirty="0">
                <a:solidFill>
                  <a:srgbClr val="FF0000"/>
                </a:solidFill>
              </a:rPr>
              <a:t>に設定</a:t>
            </a:r>
            <a:endParaRPr lang="en-US" altLang="ja-JP" sz="1400" b="1" dirty="0">
              <a:solidFill>
                <a:srgbClr val="FF0000"/>
              </a:solidFill>
            </a:endParaRPr>
          </a:p>
        </p:txBody>
      </p:sp>
      <p:sp>
        <p:nvSpPr>
          <p:cNvPr id="20" name="テキスト ボックス 19">
            <a:extLst>
              <a:ext uri="{FF2B5EF4-FFF2-40B4-BE49-F238E27FC236}">
                <a16:creationId xmlns:a16="http://schemas.microsoft.com/office/drawing/2014/main" id="{96485EE4-1E56-C6C4-BC9F-C02054C1BC68}"/>
              </a:ext>
            </a:extLst>
          </p:cNvPr>
          <p:cNvSpPr txBox="1"/>
          <p:nvPr/>
        </p:nvSpPr>
        <p:spPr>
          <a:xfrm>
            <a:off x="3811392" y="4323824"/>
            <a:ext cx="1800493" cy="307777"/>
          </a:xfrm>
          <a:prstGeom prst="rect">
            <a:avLst/>
          </a:prstGeom>
          <a:noFill/>
        </p:spPr>
        <p:txBody>
          <a:bodyPr wrap="none" rtlCol="0">
            <a:spAutoFit/>
          </a:bodyPr>
          <a:lstStyle/>
          <a:p>
            <a:r>
              <a:rPr lang="ja-JP" altLang="en-US" sz="1400" b="1" dirty="0">
                <a:solidFill>
                  <a:srgbClr val="FF0000"/>
                </a:solidFill>
              </a:rPr>
              <a:t>センサの形状を記述</a:t>
            </a:r>
            <a:endParaRPr lang="en-US" altLang="ja-JP" sz="1400" b="1" dirty="0">
              <a:solidFill>
                <a:srgbClr val="FF0000"/>
              </a:solidFill>
            </a:endParaRPr>
          </a:p>
        </p:txBody>
      </p:sp>
    </p:spTree>
    <p:extLst>
      <p:ext uri="{BB962C8B-B14F-4D97-AF65-F5344CB8AC3E}">
        <p14:creationId xmlns:p14="http://schemas.microsoft.com/office/powerpoint/2010/main" val="21014335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EB2DB5-C890-21D7-8419-B4456FEAE1E0}"/>
              </a:ext>
            </a:extLst>
          </p:cNvPr>
          <p:cNvSpPr>
            <a:spLocks noGrp="1"/>
          </p:cNvSpPr>
          <p:nvPr>
            <p:ph type="title"/>
          </p:nvPr>
        </p:nvSpPr>
        <p:spPr>
          <a:xfrm>
            <a:off x="668216" y="35170"/>
            <a:ext cx="7886700" cy="1325563"/>
          </a:xfrm>
        </p:spPr>
        <p:txBody>
          <a:bodyPr/>
          <a:lstStyle/>
          <a:p>
            <a:r>
              <a:rPr lang="en-US" altLang="ja-JP" dirty="0"/>
              <a:t>RGB-D</a:t>
            </a:r>
            <a:r>
              <a:rPr lang="ja-JP" altLang="en-US" dirty="0"/>
              <a:t>カメラ</a:t>
            </a:r>
            <a:r>
              <a:rPr kumimoji="1" lang="ja-JP" altLang="en-US" dirty="0"/>
              <a:t>の追加（</a:t>
            </a:r>
            <a:r>
              <a:rPr kumimoji="1" lang="en-US" altLang="ja-JP" dirty="0"/>
              <a:t>1/2</a:t>
            </a:r>
            <a:r>
              <a:rPr kumimoji="1" lang="ja-JP" altLang="en-US" dirty="0"/>
              <a:t>）</a:t>
            </a:r>
          </a:p>
        </p:txBody>
      </p:sp>
      <p:sp>
        <p:nvSpPr>
          <p:cNvPr id="4" name="テキスト ボックス 3">
            <a:extLst>
              <a:ext uri="{FF2B5EF4-FFF2-40B4-BE49-F238E27FC236}">
                <a16:creationId xmlns:a16="http://schemas.microsoft.com/office/drawing/2014/main" id="{47084972-EB1C-6955-DF97-99856F1469BD}"/>
              </a:ext>
            </a:extLst>
          </p:cNvPr>
          <p:cNvSpPr txBox="1"/>
          <p:nvPr/>
        </p:nvSpPr>
        <p:spPr>
          <a:xfrm>
            <a:off x="721217" y="1250014"/>
            <a:ext cx="7754567" cy="4401205"/>
          </a:xfrm>
          <a:prstGeom prst="rect">
            <a:avLst/>
          </a:prstGeom>
          <a:noFill/>
          <a:ln>
            <a:solidFill>
              <a:schemeClr val="tx1"/>
            </a:solidFill>
          </a:ln>
        </p:spPr>
        <p:txBody>
          <a:bodyPr wrap="square" rtlCol="0">
            <a:spAutoFit/>
          </a:bodyPr>
          <a:lstStyle/>
          <a:p>
            <a:r>
              <a:rPr lang="en-US" altLang="ja-JP" sz="1400" dirty="0">
                <a:latin typeface="ＭＳ ゴシック" panose="020B0609070205080204" pitchFamily="49" charset="-128"/>
                <a:ea typeface="ＭＳ ゴシック" panose="020B0609070205080204" pitchFamily="49" charset="-128"/>
              </a:rPr>
              <a:t> </a:t>
            </a:r>
            <a:r>
              <a:rPr lang="ja-JP" altLang="en-US" sz="1400" dirty="0">
                <a:latin typeface="ＭＳ ゴシック" panose="020B0609070205080204" pitchFamily="49" charset="-128"/>
                <a:ea typeface="ＭＳ ゴシック" panose="020B0609070205080204" pitchFamily="49" charset="-128"/>
              </a:rPr>
              <a:t> </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name: </a:t>
            </a:r>
            <a:r>
              <a:rPr lang="en-US" altLang="ja-JP" sz="1400" dirty="0" err="1">
                <a:latin typeface="ＭＳ ゴシック" panose="020B0609070205080204" pitchFamily="49" charset="-128"/>
                <a:ea typeface="ＭＳ ゴシック" panose="020B0609070205080204" pitchFamily="49" charset="-128"/>
              </a:rPr>
              <a:t>TiltLink</a:t>
            </a:r>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elements:</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p>
          <a:p>
            <a:r>
              <a:rPr lang="en-US" altLang="ja-JP" sz="1400" b="1" dirty="0">
                <a:solidFill>
                  <a:srgbClr val="FF0000"/>
                </a:solidFill>
                <a:latin typeface="ＭＳ ゴシック" panose="020B0609070205080204" pitchFamily="49" charset="-128"/>
                <a:ea typeface="ＭＳ ゴシック" panose="020B0609070205080204" pitchFamily="49" charset="-128"/>
              </a:rPr>
              <a:t>        type: Camera</a:t>
            </a:r>
          </a:p>
          <a:p>
            <a:r>
              <a:rPr lang="en-US" altLang="ja-JP" sz="1400" b="1" dirty="0">
                <a:solidFill>
                  <a:srgbClr val="FF0000"/>
                </a:solidFill>
                <a:latin typeface="ＭＳ ゴシック" panose="020B0609070205080204" pitchFamily="49" charset="-128"/>
                <a:ea typeface="ＭＳ ゴシック" panose="020B0609070205080204" pitchFamily="49" charset="-128"/>
              </a:rPr>
              <a:t>        name: RealSense</a:t>
            </a:r>
          </a:p>
          <a:p>
            <a:r>
              <a:rPr lang="en-US" altLang="ja-JP" sz="1400" b="1" dirty="0">
                <a:solidFill>
                  <a:srgbClr val="FF0000"/>
                </a:solidFill>
                <a:latin typeface="ＭＳ ゴシック" panose="020B0609070205080204" pitchFamily="49" charset="-128"/>
                <a:ea typeface="ＭＳ ゴシック" panose="020B0609070205080204" pitchFamily="49" charset="-128"/>
              </a:rPr>
              <a:t>        translation: [ 0.06, 0, -0.02 ]</a:t>
            </a:r>
          </a:p>
          <a:p>
            <a:r>
              <a:rPr lang="en-US" altLang="ja-JP" sz="1400" b="1" dirty="0">
                <a:solidFill>
                  <a:srgbClr val="FF0000"/>
                </a:solidFill>
                <a:latin typeface="ＭＳ ゴシック" panose="020B0609070205080204" pitchFamily="49" charset="-128"/>
                <a:ea typeface="ＭＳ ゴシック" panose="020B0609070205080204" pitchFamily="49" charset="-128"/>
              </a:rPr>
              <a:t>        rotation: [ [ 0, 1, 0, 90 ], [ 0, 0, 1, -90 ] ]</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optical_frame</a:t>
            </a:r>
            <a:r>
              <a:rPr lang="en-US" altLang="ja-JP" sz="1400" b="1" dirty="0">
                <a:solidFill>
                  <a:srgbClr val="FF0000"/>
                </a:solidFill>
                <a:latin typeface="ＭＳ ゴシック" panose="020B0609070205080204" pitchFamily="49" charset="-128"/>
                <a:ea typeface="ＭＳ ゴシック" panose="020B0609070205080204" pitchFamily="49" charset="-128"/>
              </a:rPr>
              <a:t>: cv</a:t>
            </a:r>
          </a:p>
          <a:p>
            <a:r>
              <a:rPr lang="en-US" altLang="ja-JP" sz="1400" b="1" dirty="0">
                <a:solidFill>
                  <a:srgbClr val="FF0000"/>
                </a:solidFill>
                <a:latin typeface="ＭＳ ゴシック" panose="020B0609070205080204" pitchFamily="49" charset="-128"/>
                <a:ea typeface="ＭＳ ゴシック" panose="020B0609070205080204" pitchFamily="49" charset="-128"/>
              </a:rPr>
              <a:t>        format: COLOR_DEPTH</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field_of_view</a:t>
            </a:r>
            <a:r>
              <a:rPr lang="en-US" altLang="ja-JP" sz="1400" b="1" dirty="0">
                <a:solidFill>
                  <a:srgbClr val="FF0000"/>
                </a:solidFill>
                <a:latin typeface="ＭＳ ゴシック" panose="020B0609070205080204" pitchFamily="49" charset="-128"/>
                <a:ea typeface="ＭＳ ゴシック" panose="020B0609070205080204" pitchFamily="49" charset="-128"/>
              </a:rPr>
              <a:t>: 62</a:t>
            </a:r>
          </a:p>
          <a:p>
            <a:r>
              <a:rPr lang="en-US" altLang="ja-JP" sz="1400" b="1" dirty="0">
                <a:solidFill>
                  <a:srgbClr val="FF0000"/>
                </a:solidFill>
                <a:latin typeface="ＭＳ ゴシック" panose="020B0609070205080204" pitchFamily="49" charset="-128"/>
                <a:ea typeface="ＭＳ ゴシック" panose="020B0609070205080204" pitchFamily="49" charset="-128"/>
              </a:rPr>
              <a:t>        width: 320</a:t>
            </a:r>
          </a:p>
          <a:p>
            <a:r>
              <a:rPr lang="en-US" altLang="ja-JP" sz="1400" b="1" dirty="0">
                <a:solidFill>
                  <a:srgbClr val="FF0000"/>
                </a:solidFill>
                <a:latin typeface="ＭＳ ゴシック" panose="020B0609070205080204" pitchFamily="49" charset="-128"/>
                <a:ea typeface="ＭＳ ゴシック" panose="020B0609070205080204" pitchFamily="49" charset="-128"/>
              </a:rPr>
              <a:t>        height: 240</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frame_rate</a:t>
            </a:r>
            <a:r>
              <a:rPr lang="en-US" altLang="ja-JP" sz="1400" b="1" dirty="0">
                <a:solidFill>
                  <a:srgbClr val="FF0000"/>
                </a:solidFill>
                <a:latin typeface="ＭＳ ゴシック" panose="020B0609070205080204" pitchFamily="49" charset="-128"/>
                <a:ea typeface="ＭＳ ゴシック" panose="020B0609070205080204" pitchFamily="49" charset="-128"/>
              </a:rPr>
              <a:t>: 30</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detection_rate</a:t>
            </a:r>
            <a:r>
              <a:rPr lang="en-US" altLang="ja-JP" sz="1400" b="1" dirty="0">
                <a:solidFill>
                  <a:srgbClr val="FF0000"/>
                </a:solidFill>
                <a:latin typeface="ＭＳ ゴシック" panose="020B0609070205080204" pitchFamily="49" charset="-128"/>
                <a:ea typeface="ＭＳ ゴシック" panose="020B0609070205080204" pitchFamily="49" charset="-128"/>
              </a:rPr>
              <a:t>: 0.9</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error_deviation</a:t>
            </a:r>
            <a:r>
              <a:rPr lang="en-US" altLang="ja-JP" sz="1400" b="1" dirty="0">
                <a:solidFill>
                  <a:srgbClr val="FF0000"/>
                </a:solidFill>
                <a:latin typeface="ＭＳ ゴシック" panose="020B0609070205080204" pitchFamily="49" charset="-128"/>
                <a:ea typeface="ＭＳ ゴシック" panose="020B0609070205080204" pitchFamily="49" charset="-128"/>
              </a:rPr>
              <a:t>: 0.005</a:t>
            </a:r>
          </a:p>
          <a:p>
            <a:r>
              <a:rPr lang="en-US" altLang="ja-JP" sz="1400" b="1" dirty="0">
                <a:solidFill>
                  <a:srgbClr val="FF0000"/>
                </a:solidFill>
                <a:latin typeface="ＭＳ ゴシック" panose="020B0609070205080204" pitchFamily="49" charset="-128"/>
                <a:ea typeface="ＭＳ ゴシック" panose="020B0609070205080204" pitchFamily="49" charset="-128"/>
              </a:rPr>
              <a:t>        elements:</a:t>
            </a:r>
          </a:p>
          <a:p>
            <a:r>
              <a:rPr lang="ja-JP" altLang="en-US"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dirty="0">
                <a:latin typeface="ＭＳ ゴシック" panose="020B0609070205080204" pitchFamily="49" charset="-128"/>
                <a:ea typeface="ＭＳ ゴシック" panose="020B0609070205080204" pitchFamily="49" charset="-128"/>
              </a:rPr>
              <a:t>形状の記述</a:t>
            </a:r>
            <a:r>
              <a:rPr lang="en-US" altLang="ja-JP" sz="1400" dirty="0">
                <a:latin typeface="ＭＳ ゴシック" panose="020B0609070205080204" pitchFamily="49" charset="-128"/>
                <a:ea typeface="ＭＳ ゴシック" panose="020B0609070205080204" pitchFamily="49" charset="-128"/>
              </a:rPr>
              <a:t>…          </a:t>
            </a:r>
            <a:endParaRPr lang="en-US" altLang="ja-JP" sz="1400" dirty="0">
              <a:solidFill>
                <a:srgbClr val="FF0000"/>
              </a:solidFill>
              <a:latin typeface="ＭＳ ゴシック" panose="020B0609070205080204" pitchFamily="49" charset="-128"/>
              <a:ea typeface="ＭＳ ゴシック" panose="020B0609070205080204" pitchFamily="49" charset="-128"/>
            </a:endParaRPr>
          </a:p>
        </p:txBody>
      </p:sp>
      <p:sp>
        <p:nvSpPr>
          <p:cNvPr id="7" name="テキスト ボックス 6">
            <a:extLst>
              <a:ext uri="{FF2B5EF4-FFF2-40B4-BE49-F238E27FC236}">
                <a16:creationId xmlns:a16="http://schemas.microsoft.com/office/drawing/2014/main" id="{F958D433-1E5C-5A52-9FC9-3FF62DA97FE3}"/>
              </a:ext>
            </a:extLst>
          </p:cNvPr>
          <p:cNvSpPr txBox="1"/>
          <p:nvPr/>
        </p:nvSpPr>
        <p:spPr>
          <a:xfrm>
            <a:off x="5246638" y="1478491"/>
            <a:ext cx="2810385" cy="646331"/>
          </a:xfrm>
          <a:prstGeom prst="rect">
            <a:avLst/>
          </a:prstGeom>
          <a:noFill/>
        </p:spPr>
        <p:txBody>
          <a:bodyPr wrap="none" rtlCol="0">
            <a:spAutoFit/>
          </a:bodyPr>
          <a:lstStyle/>
          <a:p>
            <a:r>
              <a:rPr kumimoji="1" lang="ja-JP" altLang="en-US" b="1" dirty="0">
                <a:solidFill>
                  <a:srgbClr val="FF0000"/>
                </a:solidFill>
              </a:rPr>
              <a:t>インテル</a:t>
            </a:r>
            <a:r>
              <a:rPr kumimoji="1" lang="en-US" altLang="ja-JP" b="1" dirty="0">
                <a:solidFill>
                  <a:srgbClr val="FF0000"/>
                </a:solidFill>
              </a:rPr>
              <a:t>RealSense</a:t>
            </a:r>
            <a:r>
              <a:rPr kumimoji="1" lang="ja-JP" altLang="en-US" b="1" dirty="0">
                <a:solidFill>
                  <a:srgbClr val="FF0000"/>
                </a:solidFill>
              </a:rPr>
              <a:t>風の</a:t>
            </a:r>
            <a:endParaRPr kumimoji="1" lang="en-US" altLang="ja-JP" b="1" dirty="0">
              <a:solidFill>
                <a:srgbClr val="FF0000"/>
              </a:solidFill>
            </a:endParaRPr>
          </a:p>
          <a:p>
            <a:r>
              <a:rPr kumimoji="1" lang="en-US" altLang="ja-JP" b="1" dirty="0">
                <a:solidFill>
                  <a:srgbClr val="FF0000"/>
                </a:solidFill>
              </a:rPr>
              <a:t>RGB-D</a:t>
            </a:r>
            <a:r>
              <a:rPr kumimoji="1" lang="ja-JP" altLang="en-US" b="1" dirty="0">
                <a:solidFill>
                  <a:srgbClr val="FF0000"/>
                </a:solidFill>
              </a:rPr>
              <a:t>カメラを追加する</a:t>
            </a:r>
          </a:p>
        </p:txBody>
      </p:sp>
      <p:sp>
        <p:nvSpPr>
          <p:cNvPr id="9" name="テキスト ボックス 8">
            <a:extLst>
              <a:ext uri="{FF2B5EF4-FFF2-40B4-BE49-F238E27FC236}">
                <a16:creationId xmlns:a16="http://schemas.microsoft.com/office/drawing/2014/main" id="{435079ED-2005-A11D-4024-122B6947AD05}"/>
              </a:ext>
            </a:extLst>
          </p:cNvPr>
          <p:cNvSpPr txBox="1"/>
          <p:nvPr/>
        </p:nvSpPr>
        <p:spPr>
          <a:xfrm>
            <a:off x="3654982" y="3611969"/>
            <a:ext cx="3841116" cy="307777"/>
          </a:xfrm>
          <a:prstGeom prst="rect">
            <a:avLst/>
          </a:prstGeom>
          <a:noFill/>
        </p:spPr>
        <p:txBody>
          <a:bodyPr wrap="none" rtlCol="0">
            <a:spAutoFit/>
          </a:bodyPr>
          <a:lstStyle/>
          <a:p>
            <a:r>
              <a:rPr lang="ja-JP" altLang="en-US" sz="1400" b="1" dirty="0">
                <a:solidFill>
                  <a:srgbClr val="FF0000"/>
                </a:solidFill>
              </a:rPr>
              <a:t>この記述によりカメラが</a:t>
            </a:r>
            <a:r>
              <a:rPr lang="en-US" altLang="ja-JP" sz="1400" b="1" dirty="0">
                <a:solidFill>
                  <a:srgbClr val="FF0000"/>
                </a:solidFill>
              </a:rPr>
              <a:t>RGB-D</a:t>
            </a:r>
            <a:r>
              <a:rPr lang="ja-JP" altLang="en-US" sz="1400" b="1" dirty="0">
                <a:solidFill>
                  <a:srgbClr val="FF0000"/>
                </a:solidFill>
              </a:rPr>
              <a:t>カメラになる</a:t>
            </a:r>
            <a:endParaRPr lang="en-US" altLang="ja-JP" sz="1400" b="1" dirty="0">
              <a:solidFill>
                <a:srgbClr val="FF0000"/>
              </a:solidFill>
            </a:endParaRPr>
          </a:p>
        </p:txBody>
      </p:sp>
      <p:sp>
        <p:nvSpPr>
          <p:cNvPr id="10" name="テキスト ボックス 9">
            <a:extLst>
              <a:ext uri="{FF2B5EF4-FFF2-40B4-BE49-F238E27FC236}">
                <a16:creationId xmlns:a16="http://schemas.microsoft.com/office/drawing/2014/main" id="{ABC32BA7-6B9E-3268-4A49-7423920AAF2B}"/>
              </a:ext>
            </a:extLst>
          </p:cNvPr>
          <p:cNvSpPr txBox="1"/>
          <p:nvPr/>
        </p:nvSpPr>
        <p:spPr>
          <a:xfrm>
            <a:off x="3663072" y="3833983"/>
            <a:ext cx="723275" cy="307777"/>
          </a:xfrm>
          <a:prstGeom prst="rect">
            <a:avLst/>
          </a:prstGeom>
          <a:noFill/>
        </p:spPr>
        <p:txBody>
          <a:bodyPr wrap="none" rtlCol="0">
            <a:spAutoFit/>
          </a:bodyPr>
          <a:lstStyle/>
          <a:p>
            <a:r>
              <a:rPr lang="ja-JP" altLang="en-US" sz="1400" b="1" dirty="0">
                <a:solidFill>
                  <a:srgbClr val="FF0000"/>
                </a:solidFill>
              </a:rPr>
              <a:t>視野角</a:t>
            </a:r>
            <a:endParaRPr lang="en-US" altLang="ja-JP" sz="1400" b="1" dirty="0">
              <a:solidFill>
                <a:srgbClr val="FF0000"/>
              </a:solidFill>
            </a:endParaRPr>
          </a:p>
        </p:txBody>
      </p:sp>
      <p:sp>
        <p:nvSpPr>
          <p:cNvPr id="11" name="テキスト ボックス 10">
            <a:extLst>
              <a:ext uri="{FF2B5EF4-FFF2-40B4-BE49-F238E27FC236}">
                <a16:creationId xmlns:a16="http://schemas.microsoft.com/office/drawing/2014/main" id="{8A6D0878-7531-FD80-FC10-86B3A71F4533}"/>
              </a:ext>
            </a:extLst>
          </p:cNvPr>
          <p:cNvSpPr txBox="1"/>
          <p:nvPr/>
        </p:nvSpPr>
        <p:spPr>
          <a:xfrm>
            <a:off x="3654982" y="4068281"/>
            <a:ext cx="3153427" cy="307777"/>
          </a:xfrm>
          <a:prstGeom prst="rect">
            <a:avLst/>
          </a:prstGeom>
          <a:noFill/>
        </p:spPr>
        <p:txBody>
          <a:bodyPr wrap="none" rtlCol="0">
            <a:spAutoFit/>
          </a:bodyPr>
          <a:lstStyle/>
          <a:p>
            <a:r>
              <a:rPr lang="ja-JP" altLang="en-US" sz="1400" b="1" dirty="0">
                <a:solidFill>
                  <a:srgbClr val="FF0000"/>
                </a:solidFill>
              </a:rPr>
              <a:t>カメラ画像解像度を</a:t>
            </a:r>
            <a:r>
              <a:rPr lang="en-US" altLang="ja-JP" sz="1400" b="1" dirty="0">
                <a:solidFill>
                  <a:srgbClr val="FF0000"/>
                </a:solidFill>
              </a:rPr>
              <a:t>320 x 240</a:t>
            </a:r>
            <a:r>
              <a:rPr lang="ja-JP" altLang="en-US" sz="1400" b="1" dirty="0">
                <a:solidFill>
                  <a:srgbClr val="FF0000"/>
                </a:solidFill>
              </a:rPr>
              <a:t>に設定</a:t>
            </a:r>
            <a:endParaRPr lang="en-US" altLang="ja-JP" sz="1400" b="1" dirty="0">
              <a:solidFill>
                <a:srgbClr val="FF0000"/>
              </a:solidFill>
            </a:endParaRPr>
          </a:p>
        </p:txBody>
      </p:sp>
      <p:sp>
        <p:nvSpPr>
          <p:cNvPr id="12" name="テキスト ボックス 11">
            <a:extLst>
              <a:ext uri="{FF2B5EF4-FFF2-40B4-BE49-F238E27FC236}">
                <a16:creationId xmlns:a16="http://schemas.microsoft.com/office/drawing/2014/main" id="{F0C02C85-C521-842B-5939-8BD7A82050AF}"/>
              </a:ext>
            </a:extLst>
          </p:cNvPr>
          <p:cNvSpPr txBox="1"/>
          <p:nvPr/>
        </p:nvSpPr>
        <p:spPr>
          <a:xfrm>
            <a:off x="3663072" y="4454733"/>
            <a:ext cx="2364750" cy="307777"/>
          </a:xfrm>
          <a:prstGeom prst="rect">
            <a:avLst/>
          </a:prstGeom>
          <a:noFill/>
        </p:spPr>
        <p:txBody>
          <a:bodyPr wrap="none" rtlCol="0">
            <a:spAutoFit/>
          </a:bodyPr>
          <a:lstStyle/>
          <a:p>
            <a:r>
              <a:rPr lang="ja-JP" altLang="en-US" sz="1400" b="1" dirty="0">
                <a:solidFill>
                  <a:srgbClr val="FF0000"/>
                </a:solidFill>
              </a:rPr>
              <a:t>フレームレートを</a:t>
            </a:r>
            <a:r>
              <a:rPr lang="en-US" altLang="ja-JP" sz="1400" b="1" dirty="0">
                <a:solidFill>
                  <a:srgbClr val="FF0000"/>
                </a:solidFill>
              </a:rPr>
              <a:t>30</a:t>
            </a:r>
            <a:r>
              <a:rPr lang="ja-JP" altLang="en-US" sz="1400" b="1" dirty="0">
                <a:solidFill>
                  <a:srgbClr val="FF0000"/>
                </a:solidFill>
              </a:rPr>
              <a:t>に設定</a:t>
            </a:r>
            <a:endParaRPr lang="en-US" altLang="ja-JP" sz="1400" b="1" dirty="0">
              <a:solidFill>
                <a:srgbClr val="FF0000"/>
              </a:solidFill>
            </a:endParaRPr>
          </a:p>
        </p:txBody>
      </p:sp>
      <p:sp>
        <p:nvSpPr>
          <p:cNvPr id="3" name="テキスト ボックス 2">
            <a:extLst>
              <a:ext uri="{FF2B5EF4-FFF2-40B4-BE49-F238E27FC236}">
                <a16:creationId xmlns:a16="http://schemas.microsoft.com/office/drawing/2014/main" id="{8340F0F6-F62A-E319-A255-DE1AE30AB9F5}"/>
              </a:ext>
            </a:extLst>
          </p:cNvPr>
          <p:cNvSpPr txBox="1"/>
          <p:nvPr/>
        </p:nvSpPr>
        <p:spPr>
          <a:xfrm>
            <a:off x="3663072" y="3402239"/>
            <a:ext cx="1800493" cy="307777"/>
          </a:xfrm>
          <a:prstGeom prst="rect">
            <a:avLst/>
          </a:prstGeom>
          <a:noFill/>
        </p:spPr>
        <p:txBody>
          <a:bodyPr wrap="none" rtlCol="0">
            <a:spAutoFit/>
          </a:bodyPr>
          <a:lstStyle/>
          <a:p>
            <a:r>
              <a:rPr lang="ja-JP" altLang="en-US" sz="1400" b="1" dirty="0">
                <a:solidFill>
                  <a:srgbClr val="FF0000"/>
                </a:solidFill>
              </a:rPr>
              <a:t>光学フレームを指定</a:t>
            </a:r>
            <a:endParaRPr lang="en-US" altLang="ja-JP" sz="1400" b="1" dirty="0">
              <a:solidFill>
                <a:srgbClr val="FF0000"/>
              </a:solidFill>
            </a:endParaRPr>
          </a:p>
        </p:txBody>
      </p:sp>
      <p:sp>
        <p:nvSpPr>
          <p:cNvPr id="5" name="テキスト ボックス 4">
            <a:extLst>
              <a:ext uri="{FF2B5EF4-FFF2-40B4-BE49-F238E27FC236}">
                <a16:creationId xmlns:a16="http://schemas.microsoft.com/office/drawing/2014/main" id="{F74F42BC-EE2D-1B23-533C-D6F5B565B041}"/>
              </a:ext>
            </a:extLst>
          </p:cNvPr>
          <p:cNvSpPr txBox="1"/>
          <p:nvPr/>
        </p:nvSpPr>
        <p:spPr>
          <a:xfrm>
            <a:off x="5878577" y="2961873"/>
            <a:ext cx="2411238" cy="523220"/>
          </a:xfrm>
          <a:prstGeom prst="rect">
            <a:avLst/>
          </a:prstGeom>
          <a:noFill/>
        </p:spPr>
        <p:txBody>
          <a:bodyPr wrap="none" rtlCol="0">
            <a:spAutoFit/>
          </a:bodyPr>
          <a:lstStyle/>
          <a:p>
            <a:r>
              <a:rPr lang="ja-JP" altLang="en-US" sz="1400" b="1" dirty="0">
                <a:solidFill>
                  <a:srgbClr val="FF0000"/>
                </a:solidFill>
              </a:rPr>
              <a:t>光学フレーム</a:t>
            </a:r>
            <a:r>
              <a:rPr lang="en-US" altLang="ja-JP" sz="1400" b="1" dirty="0">
                <a:solidFill>
                  <a:srgbClr val="FF0000"/>
                </a:solidFill>
              </a:rPr>
              <a:t>CV</a:t>
            </a:r>
            <a:r>
              <a:rPr lang="ja-JP" altLang="en-US" sz="1400" b="1" dirty="0">
                <a:solidFill>
                  <a:srgbClr val="FF0000"/>
                </a:solidFill>
              </a:rPr>
              <a:t>のカメラを</a:t>
            </a:r>
            <a:endParaRPr lang="en-US" altLang="ja-JP" sz="1400" b="1" dirty="0">
              <a:solidFill>
                <a:srgbClr val="FF0000"/>
              </a:solidFill>
            </a:endParaRPr>
          </a:p>
          <a:p>
            <a:r>
              <a:rPr lang="ja-JP" altLang="en-US" sz="1400" b="1" dirty="0">
                <a:solidFill>
                  <a:srgbClr val="FF0000"/>
                </a:solidFill>
              </a:rPr>
              <a:t>前方に向かせるための回転</a:t>
            </a:r>
            <a:endParaRPr lang="en-US" altLang="ja-JP" sz="1400" b="1" dirty="0">
              <a:solidFill>
                <a:srgbClr val="FF0000"/>
              </a:solidFill>
            </a:endParaRPr>
          </a:p>
        </p:txBody>
      </p:sp>
    </p:spTree>
    <p:extLst>
      <p:ext uri="{BB962C8B-B14F-4D97-AF65-F5344CB8AC3E}">
        <p14:creationId xmlns:p14="http://schemas.microsoft.com/office/powerpoint/2010/main" val="159356200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EB2DB5-C890-21D7-8419-B4456FEAE1E0}"/>
              </a:ext>
            </a:extLst>
          </p:cNvPr>
          <p:cNvSpPr>
            <a:spLocks noGrp="1"/>
          </p:cNvSpPr>
          <p:nvPr>
            <p:ph type="title"/>
          </p:nvPr>
        </p:nvSpPr>
        <p:spPr>
          <a:xfrm>
            <a:off x="668216" y="35170"/>
            <a:ext cx="7886700" cy="1325563"/>
          </a:xfrm>
        </p:spPr>
        <p:txBody>
          <a:bodyPr/>
          <a:lstStyle/>
          <a:p>
            <a:r>
              <a:rPr lang="en-US" altLang="ja-JP" dirty="0"/>
              <a:t>RGB-D</a:t>
            </a:r>
            <a:r>
              <a:rPr lang="ja-JP" altLang="en-US" dirty="0"/>
              <a:t>カメラ</a:t>
            </a:r>
            <a:r>
              <a:rPr kumimoji="1" lang="ja-JP" altLang="en-US" dirty="0"/>
              <a:t>の追加（</a:t>
            </a:r>
            <a:r>
              <a:rPr lang="en-US" altLang="ja-JP" dirty="0"/>
              <a:t>2</a:t>
            </a:r>
            <a:r>
              <a:rPr kumimoji="1" lang="en-US" altLang="ja-JP" dirty="0"/>
              <a:t>/2</a:t>
            </a:r>
            <a:r>
              <a:rPr kumimoji="1" lang="ja-JP" altLang="en-US" dirty="0"/>
              <a:t>）</a:t>
            </a:r>
          </a:p>
        </p:txBody>
      </p:sp>
      <p:sp>
        <p:nvSpPr>
          <p:cNvPr id="4" name="テキスト ボックス 3">
            <a:extLst>
              <a:ext uri="{FF2B5EF4-FFF2-40B4-BE49-F238E27FC236}">
                <a16:creationId xmlns:a16="http://schemas.microsoft.com/office/drawing/2014/main" id="{47084972-EB1C-6955-DF97-99856F1469BD}"/>
              </a:ext>
            </a:extLst>
          </p:cNvPr>
          <p:cNvSpPr txBox="1"/>
          <p:nvPr/>
        </p:nvSpPr>
        <p:spPr>
          <a:xfrm>
            <a:off x="808892" y="1139269"/>
            <a:ext cx="7526216" cy="5047536"/>
          </a:xfrm>
          <a:prstGeom prst="rect">
            <a:avLst/>
          </a:prstGeom>
          <a:noFill/>
          <a:ln>
            <a:solidFill>
              <a:schemeClr val="tx1"/>
            </a:solidFill>
          </a:ln>
        </p:spPr>
        <p:txBody>
          <a:bodyPr wrap="square" rtlCol="0">
            <a:spAutoFit/>
          </a:bodyPr>
          <a:lstStyle/>
          <a:p>
            <a:r>
              <a:rPr lang="ja-JP" altLang="en-US"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elements:</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p>
          <a:p>
            <a:r>
              <a:rPr lang="en-US" altLang="ja-JP" sz="1400" b="1" dirty="0">
                <a:solidFill>
                  <a:srgbClr val="FF0000"/>
                </a:solidFill>
                <a:latin typeface="ＭＳ ゴシック" panose="020B0609070205080204" pitchFamily="49" charset="-128"/>
                <a:ea typeface="ＭＳ ゴシック" panose="020B0609070205080204" pitchFamily="49" charset="-128"/>
              </a:rPr>
              <a:t>            type: Transform</a:t>
            </a:r>
          </a:p>
          <a:p>
            <a:r>
              <a:rPr lang="en-US" altLang="ja-JP" sz="1400" b="1" dirty="0">
                <a:solidFill>
                  <a:srgbClr val="FF0000"/>
                </a:solidFill>
                <a:latin typeface="ＭＳ ゴシック" panose="020B0609070205080204" pitchFamily="49" charset="-128"/>
                <a:ea typeface="ＭＳ ゴシック" panose="020B0609070205080204" pitchFamily="49" charset="-128"/>
              </a:rPr>
              <a:t>            translation: [ 0, 0, -0.012 ]</a:t>
            </a:r>
          </a:p>
          <a:p>
            <a:r>
              <a:rPr lang="en-US" altLang="ja-JP" sz="1400" b="1" dirty="0">
                <a:solidFill>
                  <a:srgbClr val="FF0000"/>
                </a:solidFill>
                <a:latin typeface="ＭＳ ゴシック" panose="020B0609070205080204" pitchFamily="49" charset="-128"/>
                <a:ea typeface="ＭＳ ゴシック" panose="020B0609070205080204" pitchFamily="49" charset="-128"/>
              </a:rPr>
              <a:t>            elements:</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p>
          <a:p>
            <a:r>
              <a:rPr lang="en-US" altLang="ja-JP" sz="1400" b="1" dirty="0">
                <a:solidFill>
                  <a:srgbClr val="FF0000"/>
                </a:solidFill>
                <a:latin typeface="ＭＳ ゴシック" panose="020B0609070205080204" pitchFamily="49" charset="-128"/>
                <a:ea typeface="ＭＳ ゴシック" panose="020B0609070205080204" pitchFamily="49" charset="-128"/>
              </a:rPr>
              <a:t>                type: Shape</a:t>
            </a:r>
          </a:p>
          <a:p>
            <a:r>
              <a:rPr lang="en-US" altLang="ja-JP" sz="1400" b="1" dirty="0">
                <a:solidFill>
                  <a:srgbClr val="FF0000"/>
                </a:solidFill>
                <a:latin typeface="ＭＳ ゴシック" panose="020B0609070205080204" pitchFamily="49" charset="-128"/>
                <a:ea typeface="ＭＳ ゴシック" panose="020B0609070205080204" pitchFamily="49" charset="-128"/>
              </a:rPr>
              <a:t>                geometry: { type: Box, size: [ 0.064, 0.022, 0.024 ] }</a:t>
            </a:r>
          </a:p>
          <a:p>
            <a:r>
              <a:rPr lang="en-US" altLang="ja-JP" sz="1400" b="1" dirty="0">
                <a:solidFill>
                  <a:srgbClr val="FF0000"/>
                </a:solidFill>
                <a:latin typeface="ＭＳ ゴシック" panose="020B0609070205080204" pitchFamily="49" charset="-128"/>
                <a:ea typeface="ＭＳ ゴシック" panose="020B0609070205080204" pitchFamily="49" charset="-128"/>
              </a:rPr>
              <a:t>                appearance: &amp;SILVER</a:t>
            </a:r>
          </a:p>
          <a:p>
            <a:r>
              <a:rPr lang="en-US" altLang="ja-JP" sz="1400" b="1" dirty="0">
                <a:solidFill>
                  <a:srgbClr val="FF0000"/>
                </a:solidFill>
                <a:latin typeface="ＭＳ ゴシック" panose="020B0609070205080204" pitchFamily="49" charset="-128"/>
                <a:ea typeface="ＭＳ ゴシック" panose="020B0609070205080204" pitchFamily="49" charset="-128"/>
              </a:rPr>
              <a:t>                  material: { diffuse: [ 0.8, 0.8, 0.8 ], specular: [ 1, 1, 1 ] }</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p>
          <a:p>
            <a:r>
              <a:rPr lang="en-US" altLang="ja-JP" sz="1400" b="1" dirty="0">
                <a:solidFill>
                  <a:srgbClr val="FF0000"/>
                </a:solidFill>
                <a:latin typeface="ＭＳ ゴシック" panose="020B0609070205080204" pitchFamily="49" charset="-128"/>
                <a:ea typeface="ＭＳ ゴシック" panose="020B0609070205080204" pitchFamily="49" charset="-128"/>
              </a:rPr>
              <a:t>                type: Transform</a:t>
            </a:r>
          </a:p>
          <a:p>
            <a:r>
              <a:rPr lang="en-US" altLang="ja-JP" sz="1400" b="1" dirty="0">
                <a:solidFill>
                  <a:srgbClr val="FF0000"/>
                </a:solidFill>
                <a:latin typeface="ＭＳ ゴシック" panose="020B0609070205080204" pitchFamily="49" charset="-128"/>
                <a:ea typeface="ＭＳ ゴシック" panose="020B0609070205080204" pitchFamily="49" charset="-128"/>
              </a:rPr>
              <a:t>                translation: [ 0.032, 0, 0 ]</a:t>
            </a:r>
          </a:p>
          <a:p>
            <a:r>
              <a:rPr lang="en-US" altLang="ja-JP" sz="1400" b="1" dirty="0">
                <a:solidFill>
                  <a:srgbClr val="FF0000"/>
                </a:solidFill>
                <a:latin typeface="ＭＳ ゴシック" panose="020B0609070205080204" pitchFamily="49" charset="-128"/>
                <a:ea typeface="ＭＳ ゴシック" panose="020B0609070205080204" pitchFamily="49" charset="-128"/>
              </a:rPr>
              <a:t>                elements:</a:t>
            </a:r>
          </a:p>
          <a:p>
            <a:r>
              <a:rPr lang="en-US" altLang="ja-JP" sz="1400" b="1" dirty="0">
                <a:solidFill>
                  <a:srgbClr val="FF0000"/>
                </a:solidFill>
                <a:latin typeface="ＭＳ ゴシック" panose="020B0609070205080204" pitchFamily="49" charset="-128"/>
                <a:ea typeface="ＭＳ ゴシック" panose="020B0609070205080204" pitchFamily="49" charset="-128"/>
              </a:rPr>
              <a:t>                  - &amp;REAL_SENSE_SIDE</a:t>
            </a:r>
          </a:p>
          <a:p>
            <a:r>
              <a:rPr lang="en-US" altLang="ja-JP" sz="1400" b="1" dirty="0">
                <a:solidFill>
                  <a:srgbClr val="FF0000"/>
                </a:solidFill>
                <a:latin typeface="ＭＳ ゴシック" panose="020B0609070205080204" pitchFamily="49" charset="-128"/>
                <a:ea typeface="ＭＳ ゴシック" panose="020B0609070205080204" pitchFamily="49" charset="-128"/>
              </a:rPr>
              <a:t>                    type: Shape</a:t>
            </a:r>
          </a:p>
          <a:p>
            <a:r>
              <a:rPr lang="en-US" altLang="ja-JP" sz="1400" b="1" dirty="0">
                <a:solidFill>
                  <a:srgbClr val="FF0000"/>
                </a:solidFill>
                <a:latin typeface="ＭＳ ゴシック" panose="020B0609070205080204" pitchFamily="49" charset="-128"/>
                <a:ea typeface="ＭＳ ゴシック" panose="020B0609070205080204" pitchFamily="49" charset="-128"/>
              </a:rPr>
              <a:t>                    rotation: [ 1, 0, 0, 90 ]</a:t>
            </a:r>
          </a:p>
          <a:p>
            <a:r>
              <a:rPr lang="en-US" altLang="ja-JP" sz="1400" b="1" dirty="0">
                <a:solidFill>
                  <a:srgbClr val="FF0000"/>
                </a:solidFill>
                <a:latin typeface="ＭＳ ゴシック" panose="020B0609070205080204" pitchFamily="49" charset="-128"/>
                <a:ea typeface="ＭＳ ゴシック" panose="020B0609070205080204" pitchFamily="49" charset="-128"/>
              </a:rPr>
              <a:t>                    geometry: { type: Cylinder, radius: 0.011, height: 0.024 }</a:t>
            </a:r>
          </a:p>
          <a:p>
            <a:r>
              <a:rPr lang="en-US" altLang="ja-JP" sz="1400" b="1" dirty="0">
                <a:solidFill>
                  <a:srgbClr val="FF0000"/>
                </a:solidFill>
                <a:latin typeface="ＭＳ ゴシック" panose="020B0609070205080204" pitchFamily="49" charset="-128"/>
                <a:ea typeface="ＭＳ ゴシック" panose="020B0609070205080204" pitchFamily="49" charset="-128"/>
              </a:rPr>
              <a:t>                    appearance: *SILVER</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p>
          <a:p>
            <a:r>
              <a:rPr lang="en-US" altLang="ja-JP" sz="1400" b="1" dirty="0">
                <a:solidFill>
                  <a:srgbClr val="FF0000"/>
                </a:solidFill>
                <a:latin typeface="ＭＳ ゴシック" panose="020B0609070205080204" pitchFamily="49" charset="-128"/>
                <a:ea typeface="ＭＳ ゴシック" panose="020B0609070205080204" pitchFamily="49" charset="-128"/>
              </a:rPr>
              <a:t>                type: Transform</a:t>
            </a:r>
          </a:p>
          <a:p>
            <a:r>
              <a:rPr lang="en-US" altLang="ja-JP" sz="1400" b="1" dirty="0">
                <a:solidFill>
                  <a:srgbClr val="FF0000"/>
                </a:solidFill>
                <a:latin typeface="ＭＳ ゴシック" panose="020B0609070205080204" pitchFamily="49" charset="-128"/>
                <a:ea typeface="ＭＳ ゴシック" panose="020B0609070205080204" pitchFamily="49" charset="-128"/>
              </a:rPr>
              <a:t>                translation: [ -0.032 ,0, 0 ]</a:t>
            </a:r>
          </a:p>
          <a:p>
            <a:r>
              <a:rPr lang="en-US" altLang="ja-JP" sz="1400" b="1" dirty="0">
                <a:solidFill>
                  <a:srgbClr val="FF0000"/>
                </a:solidFill>
                <a:latin typeface="ＭＳ ゴシック" panose="020B0609070205080204" pitchFamily="49" charset="-128"/>
                <a:ea typeface="ＭＳ ゴシック" panose="020B0609070205080204" pitchFamily="49" charset="-128"/>
              </a:rPr>
              <a:t>                elements: *REAL_SENSE_SIDE</a:t>
            </a:r>
          </a:p>
        </p:txBody>
      </p:sp>
      <p:sp>
        <p:nvSpPr>
          <p:cNvPr id="8" name="テキスト ボックス 7">
            <a:extLst>
              <a:ext uri="{FF2B5EF4-FFF2-40B4-BE49-F238E27FC236}">
                <a16:creationId xmlns:a16="http://schemas.microsoft.com/office/drawing/2014/main" id="{DEB8F76A-2647-E5F3-17EC-45BB721E3CEE}"/>
              </a:ext>
            </a:extLst>
          </p:cNvPr>
          <p:cNvSpPr txBox="1"/>
          <p:nvPr/>
        </p:nvSpPr>
        <p:spPr>
          <a:xfrm>
            <a:off x="5533219" y="1226121"/>
            <a:ext cx="2528256" cy="646331"/>
          </a:xfrm>
          <a:prstGeom prst="rect">
            <a:avLst/>
          </a:prstGeom>
          <a:noFill/>
        </p:spPr>
        <p:txBody>
          <a:bodyPr wrap="none" rtlCol="0">
            <a:spAutoFit/>
          </a:bodyPr>
          <a:lstStyle/>
          <a:p>
            <a:r>
              <a:rPr kumimoji="1" lang="en-US" altLang="ja-JP" b="1" dirty="0">
                <a:solidFill>
                  <a:srgbClr val="FF0000"/>
                </a:solidFill>
              </a:rPr>
              <a:t>RealSense</a:t>
            </a:r>
            <a:r>
              <a:rPr kumimoji="1" lang="ja-JP" altLang="en-US" b="1" dirty="0">
                <a:solidFill>
                  <a:srgbClr val="FF0000"/>
                </a:solidFill>
              </a:rPr>
              <a:t>風の形状を</a:t>
            </a:r>
            <a:endParaRPr kumimoji="1" lang="en-US" altLang="ja-JP" b="1" dirty="0">
              <a:solidFill>
                <a:srgbClr val="FF0000"/>
              </a:solidFill>
            </a:endParaRPr>
          </a:p>
          <a:p>
            <a:r>
              <a:rPr lang="ja-JP" altLang="en-US" b="1" dirty="0">
                <a:solidFill>
                  <a:srgbClr val="FF0000"/>
                </a:solidFill>
              </a:rPr>
              <a:t>プリミティブで記述</a:t>
            </a:r>
            <a:endParaRPr kumimoji="1" lang="ja-JP" altLang="en-US" b="1" dirty="0">
              <a:solidFill>
                <a:srgbClr val="FF0000"/>
              </a:solidFill>
            </a:endParaRPr>
          </a:p>
        </p:txBody>
      </p:sp>
      <p:sp>
        <p:nvSpPr>
          <p:cNvPr id="3" name="テキスト ボックス 2">
            <a:extLst>
              <a:ext uri="{FF2B5EF4-FFF2-40B4-BE49-F238E27FC236}">
                <a16:creationId xmlns:a16="http://schemas.microsoft.com/office/drawing/2014/main" id="{CD03CBD9-4F5E-ED25-B251-FB7DF08E9DD0}"/>
              </a:ext>
            </a:extLst>
          </p:cNvPr>
          <p:cNvSpPr txBox="1"/>
          <p:nvPr/>
        </p:nvSpPr>
        <p:spPr>
          <a:xfrm>
            <a:off x="574715" y="6315437"/>
            <a:ext cx="8207696" cy="400110"/>
          </a:xfrm>
          <a:prstGeom prst="rect">
            <a:avLst/>
          </a:prstGeom>
          <a:noFill/>
        </p:spPr>
        <p:txBody>
          <a:bodyPr wrap="none" rtlCol="0">
            <a:spAutoFit/>
          </a:bodyPr>
          <a:lstStyle/>
          <a:p>
            <a:r>
              <a:rPr kumimoji="1" lang="en-US" altLang="ja-JP" sz="2000" dirty="0"/>
              <a:t>※ </a:t>
            </a:r>
            <a:r>
              <a:rPr kumimoji="1" lang="ja-JP" altLang="en-US" sz="2000" dirty="0"/>
              <a:t>お手本パッケージの完成版は </a:t>
            </a:r>
            <a:r>
              <a:rPr kumimoji="1" lang="en-US" altLang="ja-JP" sz="2000" dirty="0"/>
              <a:t>“model/</a:t>
            </a:r>
            <a:r>
              <a:rPr kumimoji="1" lang="en-US" altLang="ja-JP" sz="2000" dirty="0" err="1"/>
              <a:t>mobile_robot_sensors.body</a:t>
            </a:r>
            <a:r>
              <a:rPr kumimoji="1" lang="en-US" altLang="ja-JP" sz="2000" dirty="0"/>
              <a:t>”</a:t>
            </a:r>
            <a:endParaRPr kumimoji="1" lang="ja-JP" altLang="en-US" sz="2000" dirty="0"/>
          </a:p>
        </p:txBody>
      </p:sp>
    </p:spTree>
    <p:extLst>
      <p:ext uri="{BB962C8B-B14F-4D97-AF65-F5344CB8AC3E}">
        <p14:creationId xmlns:p14="http://schemas.microsoft.com/office/powerpoint/2010/main" val="107648716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95A3C1-84DD-C069-99AE-CCB6CBB12457}"/>
              </a:ext>
            </a:extLst>
          </p:cNvPr>
          <p:cNvSpPr>
            <a:spLocks noGrp="1"/>
          </p:cNvSpPr>
          <p:nvPr>
            <p:ph type="title"/>
          </p:nvPr>
        </p:nvSpPr>
        <p:spPr/>
        <p:txBody>
          <a:bodyPr/>
          <a:lstStyle/>
          <a:p>
            <a:r>
              <a:rPr kumimoji="1" lang="ja-JP" altLang="en-US" dirty="0"/>
              <a:t>視覚センサ情報の可視化</a:t>
            </a:r>
          </a:p>
        </p:txBody>
      </p:sp>
      <p:sp>
        <p:nvSpPr>
          <p:cNvPr id="3" name="コンテンツ プレースホルダー 2">
            <a:extLst>
              <a:ext uri="{FF2B5EF4-FFF2-40B4-BE49-F238E27FC236}">
                <a16:creationId xmlns:a16="http://schemas.microsoft.com/office/drawing/2014/main" id="{FF68014D-E5EC-D915-91B9-703C90AD4727}"/>
              </a:ext>
            </a:extLst>
          </p:cNvPr>
          <p:cNvSpPr>
            <a:spLocks noGrp="1"/>
          </p:cNvSpPr>
          <p:nvPr>
            <p:ph idx="1"/>
          </p:nvPr>
        </p:nvSpPr>
        <p:spPr/>
        <p:txBody>
          <a:bodyPr/>
          <a:lstStyle/>
          <a:p>
            <a:r>
              <a:rPr kumimoji="1" lang="ja-JP" altLang="en-US" dirty="0"/>
              <a:t>カメラ</a:t>
            </a:r>
            <a:endParaRPr kumimoji="1" lang="en-US" altLang="ja-JP" dirty="0"/>
          </a:p>
          <a:p>
            <a:pPr lvl="1"/>
            <a:r>
              <a:rPr lang="ja-JP" altLang="en-US" dirty="0"/>
              <a:t>シーンビューのカメラを切り替える</a:t>
            </a:r>
            <a:endParaRPr lang="en-US" altLang="ja-JP" dirty="0"/>
          </a:p>
          <a:p>
            <a:pPr lvl="1"/>
            <a:r>
              <a:rPr kumimoji="1" lang="ja-JP" altLang="en-US" dirty="0"/>
              <a:t>センサ可視化アイテムと</a:t>
            </a:r>
            <a:r>
              <a:rPr kumimoji="1" lang="en-US" altLang="ja-JP" dirty="0"/>
              <a:t>Image</a:t>
            </a:r>
            <a:r>
              <a:rPr kumimoji="1" lang="ja-JP" altLang="en-US" dirty="0"/>
              <a:t>ビューを使用</a:t>
            </a:r>
            <a:endParaRPr kumimoji="1" lang="en-US" altLang="ja-JP" dirty="0"/>
          </a:p>
          <a:p>
            <a:pPr lvl="1"/>
            <a:endParaRPr kumimoji="1" lang="en-US" altLang="ja-JP" dirty="0"/>
          </a:p>
          <a:p>
            <a:r>
              <a:rPr lang="ja-JP" altLang="en-US" dirty="0"/>
              <a:t>デプスセンサ／</a:t>
            </a:r>
            <a:r>
              <a:rPr lang="en-US" altLang="ja-JP" dirty="0"/>
              <a:t>LiDAR</a:t>
            </a:r>
          </a:p>
          <a:p>
            <a:pPr lvl="1"/>
            <a:r>
              <a:rPr kumimoji="1" lang="ja-JP" altLang="en-US" dirty="0"/>
              <a:t>センサ可視化アイテムとシーンビュー</a:t>
            </a:r>
          </a:p>
        </p:txBody>
      </p:sp>
    </p:spTree>
    <p:extLst>
      <p:ext uri="{BB962C8B-B14F-4D97-AF65-F5344CB8AC3E}">
        <p14:creationId xmlns:p14="http://schemas.microsoft.com/office/powerpoint/2010/main" val="24970885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CD9A85-175C-BA8B-28B7-DBA59A66F32D}"/>
              </a:ext>
            </a:extLst>
          </p:cNvPr>
          <p:cNvSpPr>
            <a:spLocks noGrp="1"/>
          </p:cNvSpPr>
          <p:nvPr>
            <p:ph type="title"/>
          </p:nvPr>
        </p:nvSpPr>
        <p:spPr/>
        <p:txBody>
          <a:bodyPr/>
          <a:lstStyle/>
          <a:p>
            <a:r>
              <a:rPr kumimoji="1" lang="ja-JP" altLang="en-US" dirty="0"/>
              <a:t>カメラの切り替え</a:t>
            </a:r>
          </a:p>
        </p:txBody>
      </p:sp>
      <p:sp>
        <p:nvSpPr>
          <p:cNvPr id="3" name="コンテンツ プレースホルダー 2">
            <a:extLst>
              <a:ext uri="{FF2B5EF4-FFF2-40B4-BE49-F238E27FC236}">
                <a16:creationId xmlns:a16="http://schemas.microsoft.com/office/drawing/2014/main" id="{0C6A9C82-EAFA-8874-2342-5EC2D8507603}"/>
              </a:ext>
            </a:extLst>
          </p:cNvPr>
          <p:cNvSpPr>
            <a:spLocks noGrp="1"/>
          </p:cNvSpPr>
          <p:nvPr>
            <p:ph idx="1"/>
          </p:nvPr>
        </p:nvSpPr>
        <p:spPr>
          <a:xfrm>
            <a:off x="628650" y="1509993"/>
            <a:ext cx="7886700" cy="1001124"/>
          </a:xfrm>
        </p:spPr>
        <p:txBody>
          <a:bodyPr>
            <a:normAutofit/>
          </a:bodyPr>
          <a:lstStyle/>
          <a:p>
            <a:r>
              <a:rPr kumimoji="1" lang="ja-JP" altLang="en-US" sz="2400" dirty="0"/>
              <a:t>シーンバーのカメラ選択コンボで切り替える</a:t>
            </a:r>
            <a:endParaRPr kumimoji="1" lang="en-US" altLang="ja-JP" sz="2400" dirty="0"/>
          </a:p>
          <a:p>
            <a:r>
              <a:rPr lang="ja-JP" altLang="en-US" sz="2400" dirty="0"/>
              <a:t>あくまで</a:t>
            </a:r>
            <a:r>
              <a:rPr lang="en-US" altLang="ja-JP" sz="2400" dirty="0"/>
              <a:t>GUI</a:t>
            </a:r>
            <a:r>
              <a:rPr lang="ja-JP" altLang="en-US" sz="2400" dirty="0"/>
              <a:t>上で表示する視点を切り替えるもの</a:t>
            </a:r>
            <a:endParaRPr kumimoji="1" lang="ja-JP" altLang="en-US" sz="2400" dirty="0"/>
          </a:p>
        </p:txBody>
      </p:sp>
      <p:pic>
        <p:nvPicPr>
          <p:cNvPr id="5" name="図 4" descr="グラフィカル ユーザー インターフェイス, アプリケーション&#10;&#10;自動的に生成された説明">
            <a:extLst>
              <a:ext uri="{FF2B5EF4-FFF2-40B4-BE49-F238E27FC236}">
                <a16:creationId xmlns:a16="http://schemas.microsoft.com/office/drawing/2014/main" id="{859741EC-D03E-FDD4-C13C-2BBCC83399CB}"/>
              </a:ext>
            </a:extLst>
          </p:cNvPr>
          <p:cNvPicPr>
            <a:picLocks noChangeAspect="1"/>
          </p:cNvPicPr>
          <p:nvPr/>
        </p:nvPicPr>
        <p:blipFill>
          <a:blip r:embed="rId2">
            <a:extLst>
              <a:ext uri="{28A0092B-C50C-407E-A947-70E740481C1C}">
                <a14:useLocalDpi xmlns:a14="http://schemas.microsoft.com/office/drawing/2010/main" val="0"/>
              </a:ext>
            </a:extLst>
          </a:blip>
          <a:srcRect l="19868" r="23620" b="23298"/>
          <a:stretch/>
        </p:blipFill>
        <p:spPr>
          <a:xfrm>
            <a:off x="2331077" y="2718088"/>
            <a:ext cx="4111525" cy="3864759"/>
          </a:xfrm>
          <a:prstGeom prst="rect">
            <a:avLst/>
          </a:prstGeom>
        </p:spPr>
      </p:pic>
      <p:sp>
        <p:nvSpPr>
          <p:cNvPr id="6" name="正方形/長方形 5">
            <a:extLst>
              <a:ext uri="{FF2B5EF4-FFF2-40B4-BE49-F238E27FC236}">
                <a16:creationId xmlns:a16="http://schemas.microsoft.com/office/drawing/2014/main" id="{0C6E5F5F-7C3E-EF7A-1B0A-31DFC4734892}"/>
              </a:ext>
            </a:extLst>
          </p:cNvPr>
          <p:cNvSpPr/>
          <p:nvPr/>
        </p:nvSpPr>
        <p:spPr>
          <a:xfrm>
            <a:off x="4523357" y="2956755"/>
            <a:ext cx="1442407" cy="62052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a:extLst>
              <a:ext uri="{FF2B5EF4-FFF2-40B4-BE49-F238E27FC236}">
                <a16:creationId xmlns:a16="http://schemas.microsoft.com/office/drawing/2014/main" id="{0808F2FD-BAA4-6879-FB01-7959980CED9E}"/>
              </a:ext>
            </a:extLst>
          </p:cNvPr>
          <p:cNvCxnSpPr>
            <a:cxnSpLocks/>
            <a:stCxn id="8" idx="1"/>
            <a:endCxn id="6" idx="3"/>
          </p:cNvCxnSpPr>
          <p:nvPr/>
        </p:nvCxnSpPr>
        <p:spPr>
          <a:xfrm flipH="1">
            <a:off x="5965764" y="3267019"/>
            <a:ext cx="623916" cy="0"/>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テキスト ボックス 7">
            <a:extLst>
              <a:ext uri="{FF2B5EF4-FFF2-40B4-BE49-F238E27FC236}">
                <a16:creationId xmlns:a16="http://schemas.microsoft.com/office/drawing/2014/main" id="{CAC24D44-A08F-BFDE-73AE-A7118548C171}"/>
              </a:ext>
            </a:extLst>
          </p:cNvPr>
          <p:cNvSpPr txBox="1"/>
          <p:nvPr/>
        </p:nvSpPr>
        <p:spPr>
          <a:xfrm>
            <a:off x="6589680" y="3097742"/>
            <a:ext cx="1820224" cy="338554"/>
          </a:xfrm>
          <a:prstGeom prst="rect">
            <a:avLst/>
          </a:prstGeom>
          <a:noFill/>
        </p:spPr>
        <p:txBody>
          <a:bodyPr wrap="square" rtlCol="0">
            <a:spAutoFit/>
          </a:bodyPr>
          <a:lstStyle/>
          <a:p>
            <a:pPr algn="ctr"/>
            <a:r>
              <a:rPr lang="ja-JP" altLang="en-US" sz="1600" b="1" dirty="0">
                <a:solidFill>
                  <a:srgbClr val="FF0000"/>
                </a:solidFill>
              </a:rPr>
              <a:t>カメラ選択コンボ</a:t>
            </a:r>
            <a:endParaRPr kumimoji="1" lang="ja-JP" altLang="en-US" sz="1600" b="1" dirty="0">
              <a:solidFill>
                <a:srgbClr val="FF0000"/>
              </a:solidFill>
            </a:endParaRPr>
          </a:p>
        </p:txBody>
      </p:sp>
    </p:spTree>
    <p:extLst>
      <p:ext uri="{BB962C8B-B14F-4D97-AF65-F5344CB8AC3E}">
        <p14:creationId xmlns:p14="http://schemas.microsoft.com/office/powerpoint/2010/main" val="4116276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FAD90C-DFC4-2E23-3C3F-8A2E85645E27}"/>
              </a:ext>
            </a:extLst>
          </p:cNvPr>
          <p:cNvSpPr>
            <a:spLocks noGrp="1"/>
          </p:cNvSpPr>
          <p:nvPr>
            <p:ph type="title"/>
          </p:nvPr>
        </p:nvSpPr>
        <p:spPr/>
        <p:txBody>
          <a:bodyPr>
            <a:normAutofit/>
          </a:bodyPr>
          <a:lstStyle/>
          <a:p>
            <a:r>
              <a:rPr kumimoji="1" lang="en-US" altLang="ja-JP" sz="4000" dirty="0" err="1"/>
              <a:t>Choreonoid</a:t>
            </a:r>
            <a:r>
              <a:rPr lang="ja-JP" altLang="en-US" sz="4000" dirty="0"/>
              <a:t>関連</a:t>
            </a:r>
            <a:r>
              <a:rPr kumimoji="1" lang="ja-JP" altLang="en-US" sz="4000" dirty="0"/>
              <a:t>パッケージの追加</a:t>
            </a:r>
          </a:p>
        </p:txBody>
      </p:sp>
      <p:sp>
        <p:nvSpPr>
          <p:cNvPr id="4" name="テキスト ボックス 3">
            <a:extLst>
              <a:ext uri="{FF2B5EF4-FFF2-40B4-BE49-F238E27FC236}">
                <a16:creationId xmlns:a16="http://schemas.microsoft.com/office/drawing/2014/main" id="{1279D2E2-6B60-3A9A-B507-496B6D991322}"/>
              </a:ext>
            </a:extLst>
          </p:cNvPr>
          <p:cNvSpPr txBox="1"/>
          <p:nvPr/>
        </p:nvSpPr>
        <p:spPr>
          <a:xfrm>
            <a:off x="232710" y="2105561"/>
            <a:ext cx="8558526" cy="1323439"/>
          </a:xfrm>
          <a:prstGeom prst="rect">
            <a:avLst/>
          </a:prstGeom>
          <a:noFill/>
          <a:ln>
            <a:solidFill>
              <a:schemeClr val="tx1"/>
            </a:solidFill>
          </a:ln>
        </p:spPr>
        <p:txBody>
          <a:bodyPr wrap="square" rtlCol="0">
            <a:spAutoFit/>
          </a:bodyPr>
          <a:lstStyle/>
          <a:p>
            <a:r>
              <a:rPr lang="en-US" altLang="ja-JP" sz="1600" dirty="0">
                <a:latin typeface="ＭＳ ゴシック" panose="020B0609070205080204" pitchFamily="49" charset="-128"/>
                <a:ea typeface="ＭＳ ゴシック" panose="020B0609070205080204" pitchFamily="49" charset="-128"/>
              </a:rPr>
              <a:t>cd </a:t>
            </a:r>
            <a:r>
              <a:rPr lang="en-US" altLang="ja-JP" sz="1600" dirty="0" err="1">
                <a:latin typeface="ＭＳ ゴシック" panose="020B0609070205080204" pitchFamily="49" charset="-128"/>
                <a:ea typeface="ＭＳ ゴシック" panose="020B0609070205080204" pitchFamily="49" charset="-128"/>
              </a:rPr>
              <a:t>src</a:t>
            </a:r>
            <a:endParaRPr lang="en-US" altLang="ja-JP" sz="1600" dirty="0">
              <a:latin typeface="ＭＳ ゴシック" panose="020B0609070205080204" pitchFamily="49" charset="-128"/>
              <a:ea typeface="ＭＳ ゴシック" panose="020B0609070205080204" pitchFamily="49" charset="-128"/>
            </a:endParaRPr>
          </a:p>
          <a:p>
            <a:r>
              <a:rPr lang="en-US" altLang="ja-JP" sz="1600" dirty="0">
                <a:latin typeface="ＭＳ ゴシック" panose="020B0609070205080204" pitchFamily="49" charset="-128"/>
                <a:ea typeface="ＭＳ ゴシック" panose="020B0609070205080204" pitchFamily="49" charset="-128"/>
              </a:rPr>
              <a:t>git clone https://github.com/choreonoid/choreonoid.git</a:t>
            </a:r>
          </a:p>
          <a:p>
            <a:r>
              <a:rPr lang="en-US" altLang="ja-JP" sz="1600" dirty="0">
                <a:latin typeface="ＭＳ ゴシック" panose="020B0609070205080204" pitchFamily="49" charset="-128"/>
                <a:ea typeface="ＭＳ ゴシック" panose="020B0609070205080204" pitchFamily="49" charset="-128"/>
              </a:rPr>
              <a:t>git clone https://github.com/choreonoid/choreonoid_ros.git</a:t>
            </a:r>
          </a:p>
          <a:p>
            <a:r>
              <a:rPr lang="en-US" altLang="ja-JP" sz="1600" dirty="0">
                <a:latin typeface="ＭＳ ゴシック" panose="020B0609070205080204" pitchFamily="49" charset="-128"/>
                <a:ea typeface="ＭＳ ゴシック" panose="020B0609070205080204" pitchFamily="49" charset="-128"/>
              </a:rPr>
              <a:t>git clone</a:t>
            </a:r>
            <a:r>
              <a:rPr lang="ja-JP" altLang="en-US" sz="1600" dirty="0">
                <a:latin typeface="ＭＳ ゴシック" panose="020B0609070205080204" pitchFamily="49" charset="-128"/>
                <a:ea typeface="ＭＳ ゴシック" panose="020B0609070205080204" pitchFamily="49" charset="-128"/>
              </a:rPr>
              <a:t> </a:t>
            </a:r>
            <a:r>
              <a:rPr lang="en-US" altLang="ja-JP" sz="1600" dirty="0">
                <a:latin typeface="ＭＳ ゴシック" panose="020B0609070205080204" pitchFamily="49" charset="-128"/>
                <a:ea typeface="ＭＳ ゴシック" panose="020B0609070205080204" pitchFamily="49" charset="-128"/>
              </a:rPr>
              <a:t>https://github.com/choreonoid/choreonoid_ros2_mobile_robot_tutorial.git</a:t>
            </a:r>
          </a:p>
          <a:p>
            <a:r>
              <a:rPr lang="en-US" altLang="ja-JP" sz="1600" dirty="0">
                <a:latin typeface="ＭＳ ゴシック" panose="020B0609070205080204" pitchFamily="49" charset="-128"/>
                <a:ea typeface="ＭＳ ゴシック" panose="020B0609070205080204" pitchFamily="49" charset="-128"/>
              </a:rPr>
              <a:t>./choreonoid/misc/script/install-requisites-ubuntu-22.04.sh</a:t>
            </a:r>
          </a:p>
        </p:txBody>
      </p:sp>
    </p:spTree>
    <p:extLst>
      <p:ext uri="{BB962C8B-B14F-4D97-AF65-F5344CB8AC3E}">
        <p14:creationId xmlns:p14="http://schemas.microsoft.com/office/powerpoint/2010/main" val="369711233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38E807-AED3-9F4D-C780-8CBC49FD136E}"/>
              </a:ext>
            </a:extLst>
          </p:cNvPr>
          <p:cNvSpPr>
            <a:spLocks noGrp="1"/>
          </p:cNvSpPr>
          <p:nvPr>
            <p:ph type="title"/>
          </p:nvPr>
        </p:nvSpPr>
        <p:spPr/>
        <p:txBody>
          <a:bodyPr/>
          <a:lstStyle/>
          <a:p>
            <a:r>
              <a:rPr kumimoji="1" lang="ja-JP" altLang="en-US" dirty="0"/>
              <a:t>シーンビューの追加</a:t>
            </a:r>
          </a:p>
        </p:txBody>
      </p:sp>
      <p:sp>
        <p:nvSpPr>
          <p:cNvPr id="3" name="コンテンツ プレースホルダー 2">
            <a:extLst>
              <a:ext uri="{FF2B5EF4-FFF2-40B4-BE49-F238E27FC236}">
                <a16:creationId xmlns:a16="http://schemas.microsoft.com/office/drawing/2014/main" id="{7E434F71-498B-2B54-5BD0-B3B640A7CB4D}"/>
              </a:ext>
            </a:extLst>
          </p:cNvPr>
          <p:cNvSpPr>
            <a:spLocks noGrp="1"/>
          </p:cNvSpPr>
          <p:nvPr>
            <p:ph idx="1"/>
          </p:nvPr>
        </p:nvSpPr>
        <p:spPr>
          <a:xfrm>
            <a:off x="628649" y="1825625"/>
            <a:ext cx="8167621" cy="4351338"/>
          </a:xfrm>
        </p:spPr>
        <p:txBody>
          <a:bodyPr/>
          <a:lstStyle/>
          <a:p>
            <a:r>
              <a:rPr kumimoji="1" lang="ja-JP" altLang="en-US" dirty="0"/>
              <a:t>メインメニューの「表示」－「ビューの生成」ー「シーン」で追加できる</a:t>
            </a:r>
            <a:endParaRPr kumimoji="1" lang="en-US" altLang="ja-JP" dirty="0"/>
          </a:p>
          <a:p>
            <a:r>
              <a:rPr lang="ja-JP" altLang="en-US" dirty="0"/>
              <a:t>追加したらビューのタブをドラッグして好きな位置に配置する</a:t>
            </a:r>
            <a:endParaRPr lang="en-US" altLang="ja-JP" dirty="0"/>
          </a:p>
          <a:p>
            <a:r>
              <a:rPr kumimoji="1" lang="ja-JP" altLang="en-US" dirty="0"/>
              <a:t>各シーンビューをマウスでクリックしてフォーカスを入れて、その後シーンバーのカメラ選択コンボで視点を選択する</a:t>
            </a:r>
            <a:endParaRPr kumimoji="1" lang="en-US" altLang="ja-JP" dirty="0"/>
          </a:p>
          <a:p>
            <a:r>
              <a:rPr lang="ja-JP" altLang="en-US" dirty="0"/>
              <a:t>同時に複数視点の画像を確認できる</a:t>
            </a:r>
            <a:endParaRPr kumimoji="1" lang="ja-JP" altLang="en-US" dirty="0"/>
          </a:p>
        </p:txBody>
      </p:sp>
    </p:spTree>
    <p:extLst>
      <p:ext uri="{BB962C8B-B14F-4D97-AF65-F5344CB8AC3E}">
        <p14:creationId xmlns:p14="http://schemas.microsoft.com/office/powerpoint/2010/main" val="213003823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6B5BB8-F23C-2723-5CA2-CA6C48B23991}"/>
              </a:ext>
            </a:extLst>
          </p:cNvPr>
          <p:cNvSpPr>
            <a:spLocks noGrp="1"/>
          </p:cNvSpPr>
          <p:nvPr>
            <p:ph type="title"/>
          </p:nvPr>
        </p:nvSpPr>
        <p:spPr/>
        <p:txBody>
          <a:bodyPr>
            <a:normAutofit/>
          </a:bodyPr>
          <a:lstStyle/>
          <a:p>
            <a:r>
              <a:rPr kumimoji="1" lang="ja-JP" altLang="en-US" sz="4000" dirty="0"/>
              <a:t>視覚センサのシミュレーション</a:t>
            </a:r>
          </a:p>
        </p:txBody>
      </p:sp>
      <p:sp>
        <p:nvSpPr>
          <p:cNvPr id="6" name="コンテンツ プレースホルダー 2">
            <a:extLst>
              <a:ext uri="{FF2B5EF4-FFF2-40B4-BE49-F238E27FC236}">
                <a16:creationId xmlns:a16="http://schemas.microsoft.com/office/drawing/2014/main" id="{E8F9381C-488F-EE6E-EFCD-655289DCEDB4}"/>
              </a:ext>
            </a:extLst>
          </p:cNvPr>
          <p:cNvSpPr>
            <a:spLocks noGrp="1"/>
          </p:cNvSpPr>
          <p:nvPr>
            <p:ph idx="1"/>
          </p:nvPr>
        </p:nvSpPr>
        <p:spPr>
          <a:xfrm>
            <a:off x="628650" y="1825625"/>
            <a:ext cx="7886700" cy="4351338"/>
          </a:xfrm>
        </p:spPr>
        <p:txBody>
          <a:bodyPr/>
          <a:lstStyle/>
          <a:p>
            <a:r>
              <a:rPr kumimoji="1" lang="en-US" altLang="ja-JP" dirty="0"/>
              <a:t>GL</a:t>
            </a:r>
            <a:r>
              <a:rPr kumimoji="1" lang="ja-JP" altLang="en-US" dirty="0"/>
              <a:t>ビジョンシミュレータアイテムを追加</a:t>
            </a:r>
            <a:endParaRPr kumimoji="1" lang="en-US" altLang="ja-JP" dirty="0"/>
          </a:p>
          <a:p>
            <a:endParaRPr lang="en-US" altLang="ja-JP" dirty="0"/>
          </a:p>
          <a:p>
            <a:endParaRPr lang="en-US" altLang="ja-JP" dirty="0"/>
          </a:p>
          <a:p>
            <a:pPr lvl="1"/>
            <a:endParaRPr lang="en-US" altLang="ja-JP" dirty="0"/>
          </a:p>
          <a:p>
            <a:pPr lvl="1"/>
            <a:endParaRPr lang="en-US" altLang="ja-JP" dirty="0"/>
          </a:p>
          <a:p>
            <a:pPr lvl="1"/>
            <a:endParaRPr lang="en-US" altLang="ja-JP" dirty="0"/>
          </a:p>
          <a:p>
            <a:pPr lvl="1"/>
            <a:endParaRPr lang="en-US" altLang="ja-JP" dirty="0"/>
          </a:p>
        </p:txBody>
      </p:sp>
      <p:sp>
        <p:nvSpPr>
          <p:cNvPr id="7" name="テキスト ボックス 6">
            <a:extLst>
              <a:ext uri="{FF2B5EF4-FFF2-40B4-BE49-F238E27FC236}">
                <a16:creationId xmlns:a16="http://schemas.microsoft.com/office/drawing/2014/main" id="{D3C9230F-A263-5C49-7922-5D327AEDE41D}"/>
              </a:ext>
            </a:extLst>
          </p:cNvPr>
          <p:cNvSpPr txBox="1"/>
          <p:nvPr/>
        </p:nvSpPr>
        <p:spPr>
          <a:xfrm>
            <a:off x="1072662" y="2662466"/>
            <a:ext cx="3934558" cy="2677656"/>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 World</a:t>
            </a:r>
          </a:p>
          <a:p>
            <a:r>
              <a:rPr lang="en-US" altLang="ja-JP" sz="2400" dirty="0">
                <a:latin typeface="ＭＳ ゴシック" panose="020B0609070205080204" pitchFamily="49" charset="-128"/>
                <a:ea typeface="ＭＳ ゴシック" panose="020B0609070205080204" pitchFamily="49" charset="-128"/>
              </a:rPr>
              <a:t>  + </a:t>
            </a:r>
            <a:r>
              <a:rPr lang="en-US" altLang="ja-JP" sz="2400" dirty="0" err="1">
                <a:latin typeface="ＭＳ ゴシック" panose="020B0609070205080204" pitchFamily="49" charset="-128"/>
                <a:ea typeface="ＭＳ ゴシック" panose="020B0609070205080204" pitchFamily="49" charset="-128"/>
              </a:rPr>
              <a:t>MobileRobot</a:t>
            </a:r>
            <a:endParaRPr lang="en-US" altLang="ja-JP" sz="2400" dirty="0">
              <a:latin typeface="ＭＳ ゴシック" panose="020B0609070205080204" pitchFamily="49" charset="-128"/>
              <a:ea typeface="ＭＳ ゴシック" panose="020B0609070205080204" pitchFamily="49" charset="-128"/>
            </a:endParaRPr>
          </a:p>
          <a:p>
            <a:r>
              <a:rPr lang="en-US" altLang="ja-JP"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DriveController</a:t>
            </a:r>
            <a:endParaRPr lang="en-US" altLang="ja-JP" sz="2400" dirty="0">
              <a:latin typeface="ＭＳ ゴシック" panose="020B0609070205080204" pitchFamily="49" charset="-128"/>
              <a:ea typeface="ＭＳ ゴシック" panose="020B0609070205080204" pitchFamily="49" charset="-128"/>
            </a:endParaRPr>
          </a:p>
          <a:p>
            <a:r>
              <a:rPr lang="ja-JP" altLang="en-US" sz="2400" dirty="0">
                <a:latin typeface="ＭＳ ゴシック" panose="020B0609070205080204" pitchFamily="49" charset="-128"/>
                <a:ea typeface="ＭＳ ゴシック" panose="020B0609070205080204" pitchFamily="49" charset="-128"/>
              </a:rPr>
              <a:t>    </a:t>
            </a:r>
            <a:r>
              <a:rPr lang="en-US" altLang="ja-JP"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PanTiltController</a:t>
            </a:r>
            <a:endParaRPr lang="en-US" altLang="ja-JP" sz="2400" dirty="0">
              <a:latin typeface="ＭＳ ゴシック" panose="020B0609070205080204" pitchFamily="49" charset="-128"/>
              <a:ea typeface="ＭＳ ゴシック" panose="020B0609070205080204" pitchFamily="49" charset="-128"/>
            </a:endParaRPr>
          </a:p>
          <a:p>
            <a:r>
              <a:rPr lang="en-US" altLang="ja-JP" sz="2400" dirty="0">
                <a:latin typeface="ＭＳ ゴシック" panose="020B0609070205080204" pitchFamily="49" charset="-128"/>
                <a:ea typeface="ＭＳ ゴシック" panose="020B0609070205080204" pitchFamily="49" charset="-128"/>
              </a:rPr>
              <a:t>    Floor</a:t>
            </a:r>
          </a:p>
          <a:p>
            <a:r>
              <a:rPr lang="en-US" altLang="ja-JP" sz="2400" dirty="0">
                <a:latin typeface="ＭＳ ゴシック" panose="020B0609070205080204" pitchFamily="49" charset="-128"/>
                <a:ea typeface="ＭＳ ゴシック" panose="020B0609070205080204" pitchFamily="49" charset="-128"/>
              </a:rPr>
              <a:t>  + </a:t>
            </a:r>
            <a:r>
              <a:rPr lang="en-US" altLang="ja-JP" sz="2400" dirty="0" err="1">
                <a:latin typeface="ＭＳ ゴシック" panose="020B0609070205080204" pitchFamily="49" charset="-128"/>
                <a:ea typeface="ＭＳ ゴシック" panose="020B0609070205080204" pitchFamily="49" charset="-128"/>
              </a:rPr>
              <a:t>AISTSimulator</a:t>
            </a:r>
            <a:endParaRPr lang="en-US" altLang="ja-JP" sz="2400" dirty="0">
              <a:latin typeface="ＭＳ ゴシック" panose="020B0609070205080204" pitchFamily="49" charset="-128"/>
              <a:ea typeface="ＭＳ ゴシック" panose="020B0609070205080204" pitchFamily="49" charset="-128"/>
            </a:endParaRPr>
          </a:p>
          <a:p>
            <a:r>
              <a:rPr lang="ja-JP" altLang="en-US" sz="2400" dirty="0">
                <a:latin typeface="ＭＳ ゴシック" panose="020B0609070205080204" pitchFamily="49" charset="-128"/>
                <a:ea typeface="ＭＳ ゴシック" panose="020B0609070205080204" pitchFamily="49" charset="-128"/>
              </a:rPr>
              <a:t>    </a:t>
            </a:r>
            <a:r>
              <a:rPr lang="en-US" altLang="ja-JP" sz="2400" dirty="0">
                <a:latin typeface="ＭＳ ゴシック" panose="020B0609070205080204" pitchFamily="49" charset="-128"/>
                <a:ea typeface="ＭＳ ゴシック" panose="020B0609070205080204" pitchFamily="49" charset="-128"/>
              </a:rPr>
              <a:t> </a:t>
            </a:r>
            <a:r>
              <a:rPr lang="ja-JP" altLang="en-US" sz="2400" dirty="0">
                <a:latin typeface="ＭＳ ゴシック" panose="020B0609070205080204" pitchFamily="49" charset="-128"/>
                <a:ea typeface="ＭＳ ゴシック" panose="020B0609070205080204" pitchFamily="49" charset="-128"/>
              </a:rPr>
              <a:t> </a:t>
            </a:r>
            <a:r>
              <a:rPr lang="en-US" altLang="ja-JP" sz="2400" b="1" dirty="0" err="1">
                <a:solidFill>
                  <a:srgbClr val="FF0000"/>
                </a:solidFill>
                <a:latin typeface="ＭＳ ゴシック" panose="020B0609070205080204" pitchFamily="49" charset="-128"/>
                <a:ea typeface="ＭＳ ゴシック" panose="020B0609070205080204" pitchFamily="49" charset="-128"/>
              </a:rPr>
              <a:t>GLVisionSimulator</a:t>
            </a:r>
            <a:endParaRPr lang="en-US" altLang="ja-JP" sz="2400" b="1" dirty="0">
              <a:solidFill>
                <a:srgbClr val="FF0000"/>
              </a:solidFill>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205037384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EF6959-2BAB-DFBF-86C5-27E48A81F2BD}"/>
              </a:ext>
            </a:extLst>
          </p:cNvPr>
          <p:cNvSpPr>
            <a:spLocks noGrp="1"/>
          </p:cNvSpPr>
          <p:nvPr>
            <p:ph type="title"/>
          </p:nvPr>
        </p:nvSpPr>
        <p:spPr/>
        <p:txBody>
          <a:bodyPr/>
          <a:lstStyle/>
          <a:p>
            <a:r>
              <a:rPr kumimoji="1" lang="ja-JP" altLang="en-US" dirty="0"/>
              <a:t>センサデータの</a:t>
            </a:r>
            <a:r>
              <a:rPr lang="ja-JP" altLang="en-US" dirty="0"/>
              <a:t>出力と表示</a:t>
            </a:r>
            <a:endParaRPr kumimoji="1" lang="ja-JP" altLang="en-US" dirty="0"/>
          </a:p>
        </p:txBody>
      </p:sp>
      <p:sp>
        <p:nvSpPr>
          <p:cNvPr id="3" name="コンテンツ プレースホルダー 2">
            <a:extLst>
              <a:ext uri="{FF2B5EF4-FFF2-40B4-BE49-F238E27FC236}">
                <a16:creationId xmlns:a16="http://schemas.microsoft.com/office/drawing/2014/main" id="{4684BC08-5F57-A67A-2B1A-1814E7F29BFE}"/>
              </a:ext>
            </a:extLst>
          </p:cNvPr>
          <p:cNvSpPr>
            <a:spLocks noGrp="1"/>
          </p:cNvSpPr>
          <p:nvPr>
            <p:ph idx="1"/>
          </p:nvPr>
        </p:nvSpPr>
        <p:spPr/>
        <p:txBody>
          <a:bodyPr/>
          <a:lstStyle/>
          <a:p>
            <a:r>
              <a:rPr kumimoji="1" lang="en-US" altLang="ja-JP" dirty="0" err="1"/>
              <a:t>Choreonoid</a:t>
            </a:r>
            <a:r>
              <a:rPr kumimoji="1" lang="ja-JP" altLang="en-US" dirty="0"/>
              <a:t>上で表示</a:t>
            </a:r>
            <a:endParaRPr kumimoji="1" lang="en-US" altLang="ja-JP" dirty="0"/>
          </a:p>
          <a:p>
            <a:endParaRPr lang="en-US" altLang="ja-JP" dirty="0"/>
          </a:p>
          <a:p>
            <a:r>
              <a:rPr kumimoji="1" lang="en-US" altLang="ja-JP" dirty="0" err="1"/>
              <a:t>Choreonoid</a:t>
            </a:r>
            <a:r>
              <a:rPr kumimoji="1" lang="ja-JP" altLang="en-US" dirty="0"/>
              <a:t>外部で表示</a:t>
            </a:r>
            <a:endParaRPr kumimoji="1" lang="en-US" altLang="ja-JP" dirty="0"/>
          </a:p>
          <a:p>
            <a:pPr lvl="1"/>
            <a:r>
              <a:rPr lang="ja-JP" altLang="en-US" dirty="0"/>
              <a:t>後ほど</a:t>
            </a:r>
            <a:r>
              <a:rPr lang="en-US" altLang="ja-JP" dirty="0"/>
              <a:t>ROS</a:t>
            </a:r>
            <a:r>
              <a:rPr lang="ja-JP" altLang="en-US" dirty="0"/>
              <a:t>通信、</a:t>
            </a:r>
            <a:r>
              <a:rPr lang="en-US" altLang="ja-JP" dirty="0"/>
              <a:t>ROS</a:t>
            </a:r>
            <a:r>
              <a:rPr lang="ja-JP" altLang="en-US" dirty="0"/>
              <a:t>ツールを用いて実現する</a:t>
            </a:r>
            <a:endParaRPr kumimoji="1" lang="en-US" altLang="ja-JP" dirty="0"/>
          </a:p>
          <a:p>
            <a:endParaRPr lang="en-US" altLang="ja-JP" dirty="0"/>
          </a:p>
        </p:txBody>
      </p:sp>
    </p:spTree>
    <p:extLst>
      <p:ext uri="{BB962C8B-B14F-4D97-AF65-F5344CB8AC3E}">
        <p14:creationId xmlns:p14="http://schemas.microsoft.com/office/powerpoint/2010/main" val="384253554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F4B5AF-6417-82A6-1C21-95F97E73837F}"/>
              </a:ext>
            </a:extLst>
          </p:cNvPr>
          <p:cNvSpPr>
            <a:spLocks noGrp="1"/>
          </p:cNvSpPr>
          <p:nvPr>
            <p:ph type="title"/>
          </p:nvPr>
        </p:nvSpPr>
        <p:spPr/>
        <p:txBody>
          <a:bodyPr/>
          <a:lstStyle/>
          <a:p>
            <a:r>
              <a:rPr lang="en-US" altLang="ja-JP" dirty="0" err="1"/>
              <a:t>Choreonoid</a:t>
            </a:r>
            <a:r>
              <a:rPr lang="ja-JP" altLang="en-US" dirty="0"/>
              <a:t>上で表示（</a:t>
            </a:r>
            <a:r>
              <a:rPr lang="en-US" altLang="ja-JP" dirty="0"/>
              <a:t>1/3</a:t>
            </a:r>
            <a:r>
              <a:rPr lang="ja-JP" altLang="en-US" dirty="0"/>
              <a:t>）</a:t>
            </a:r>
            <a:endParaRPr kumimoji="1" lang="ja-JP" altLang="en-US" dirty="0"/>
          </a:p>
        </p:txBody>
      </p:sp>
      <p:sp>
        <p:nvSpPr>
          <p:cNvPr id="3" name="コンテンツ プレースホルダー 2">
            <a:extLst>
              <a:ext uri="{FF2B5EF4-FFF2-40B4-BE49-F238E27FC236}">
                <a16:creationId xmlns:a16="http://schemas.microsoft.com/office/drawing/2014/main" id="{2704CBFE-3A14-BEC3-B7A0-BA753AB989A5}"/>
              </a:ext>
            </a:extLst>
          </p:cNvPr>
          <p:cNvSpPr>
            <a:spLocks noGrp="1"/>
          </p:cNvSpPr>
          <p:nvPr>
            <p:ph idx="1"/>
          </p:nvPr>
        </p:nvSpPr>
        <p:spPr/>
        <p:txBody>
          <a:bodyPr/>
          <a:lstStyle/>
          <a:p>
            <a:r>
              <a:rPr kumimoji="1" lang="en-US" altLang="ja-JP" dirty="0" err="1"/>
              <a:t>GLVisionSimulator</a:t>
            </a:r>
            <a:r>
              <a:rPr kumimoji="1" lang="ja-JP" altLang="en-US" dirty="0"/>
              <a:t>の</a:t>
            </a:r>
            <a:r>
              <a:rPr lang="ja-JP" altLang="en-US" dirty="0"/>
              <a:t>「ビジョンデータの記録」</a:t>
            </a:r>
            <a:r>
              <a:rPr kumimoji="1" lang="ja-JP" altLang="en-US" dirty="0"/>
              <a:t>プロパティを</a:t>
            </a:r>
            <a:r>
              <a:rPr kumimoji="1" lang="en-US" altLang="ja-JP" dirty="0"/>
              <a:t>true</a:t>
            </a:r>
            <a:r>
              <a:rPr kumimoji="1" lang="ja-JP" altLang="en-US" dirty="0"/>
              <a:t>にする</a:t>
            </a:r>
            <a:endParaRPr kumimoji="1" lang="en-US" altLang="ja-JP" dirty="0"/>
          </a:p>
          <a:p>
            <a:r>
              <a:rPr lang="en-US" altLang="ja-JP" dirty="0" err="1"/>
              <a:t>AISTSimulator</a:t>
            </a:r>
            <a:r>
              <a:rPr lang="ja-JP" altLang="en-US" dirty="0"/>
              <a:t>の「記録モード」を「オフ」にする</a:t>
            </a:r>
            <a:endParaRPr lang="en-US" altLang="ja-JP" dirty="0"/>
          </a:p>
          <a:p>
            <a:pPr lvl="1"/>
            <a:r>
              <a:rPr lang="ja-JP" altLang="en-US" dirty="0"/>
              <a:t>「オン」にすると全フレームの画像データ、距離データがログとして記録される</a:t>
            </a:r>
            <a:endParaRPr lang="en-US" altLang="ja-JP" dirty="0"/>
          </a:p>
          <a:p>
            <a:pPr lvl="2"/>
            <a:r>
              <a:rPr lang="ja-JP" altLang="en-US" dirty="0"/>
              <a:t>現状ではメモリが尽きるとクラッシュする</a:t>
            </a:r>
            <a:endParaRPr lang="en-US" altLang="ja-JP" dirty="0"/>
          </a:p>
          <a:p>
            <a:r>
              <a:rPr lang="ja-JP" altLang="en-US" dirty="0"/>
              <a:t>以上の設定により、センサデータが</a:t>
            </a:r>
            <a:r>
              <a:rPr lang="en-US" altLang="ja-JP" dirty="0" err="1"/>
              <a:t>Choreooid</a:t>
            </a:r>
            <a:r>
              <a:rPr lang="ja-JP" altLang="en-US" dirty="0"/>
              <a:t>上の表示用モデルに出力される</a:t>
            </a:r>
            <a:endParaRPr kumimoji="1" lang="en-US" altLang="ja-JP" dirty="0"/>
          </a:p>
        </p:txBody>
      </p:sp>
    </p:spTree>
    <p:extLst>
      <p:ext uri="{BB962C8B-B14F-4D97-AF65-F5344CB8AC3E}">
        <p14:creationId xmlns:p14="http://schemas.microsoft.com/office/powerpoint/2010/main" val="163689098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F4B5AF-6417-82A6-1C21-95F97E73837F}"/>
              </a:ext>
            </a:extLst>
          </p:cNvPr>
          <p:cNvSpPr>
            <a:spLocks noGrp="1"/>
          </p:cNvSpPr>
          <p:nvPr>
            <p:ph type="title"/>
          </p:nvPr>
        </p:nvSpPr>
        <p:spPr>
          <a:xfrm>
            <a:off x="628650" y="139750"/>
            <a:ext cx="7886700" cy="1325563"/>
          </a:xfrm>
        </p:spPr>
        <p:txBody>
          <a:bodyPr/>
          <a:lstStyle/>
          <a:p>
            <a:r>
              <a:rPr lang="en-US" altLang="ja-JP" dirty="0" err="1"/>
              <a:t>Choreonoid</a:t>
            </a:r>
            <a:r>
              <a:rPr lang="ja-JP" altLang="en-US" dirty="0"/>
              <a:t>上で表示（</a:t>
            </a:r>
            <a:r>
              <a:rPr lang="en-US" altLang="ja-JP" dirty="0"/>
              <a:t>2/3</a:t>
            </a:r>
            <a:r>
              <a:rPr lang="ja-JP" altLang="en-US" dirty="0"/>
              <a:t>）</a:t>
            </a:r>
            <a:endParaRPr kumimoji="1" lang="ja-JP" altLang="en-US" dirty="0"/>
          </a:p>
        </p:txBody>
      </p:sp>
      <p:sp>
        <p:nvSpPr>
          <p:cNvPr id="3" name="コンテンツ プレースホルダー 2">
            <a:extLst>
              <a:ext uri="{FF2B5EF4-FFF2-40B4-BE49-F238E27FC236}">
                <a16:creationId xmlns:a16="http://schemas.microsoft.com/office/drawing/2014/main" id="{2704CBFE-3A14-BEC3-B7A0-BA753AB989A5}"/>
              </a:ext>
            </a:extLst>
          </p:cNvPr>
          <p:cNvSpPr>
            <a:spLocks noGrp="1"/>
          </p:cNvSpPr>
          <p:nvPr>
            <p:ph idx="1"/>
          </p:nvPr>
        </p:nvSpPr>
        <p:spPr>
          <a:xfrm>
            <a:off x="628650" y="1400624"/>
            <a:ext cx="7886700" cy="4351338"/>
          </a:xfrm>
        </p:spPr>
        <p:txBody>
          <a:bodyPr/>
          <a:lstStyle/>
          <a:p>
            <a:r>
              <a:rPr lang="en-US" altLang="ja-JP" dirty="0" err="1"/>
              <a:t>SensorVisualizer</a:t>
            </a:r>
            <a:r>
              <a:rPr lang="ja-JP" altLang="en-US" dirty="0"/>
              <a:t>アイテムを導入する</a:t>
            </a:r>
            <a:endParaRPr lang="en-US" altLang="ja-JP" dirty="0"/>
          </a:p>
          <a:p>
            <a:r>
              <a:rPr kumimoji="1" lang="ja-JP" altLang="en-US" dirty="0"/>
              <a:t>該当するセンサのチェックを入れる</a:t>
            </a:r>
            <a:endParaRPr kumimoji="1" lang="en-US" altLang="ja-JP" dirty="0"/>
          </a:p>
          <a:p>
            <a:r>
              <a:rPr kumimoji="1" lang="ja-JP" altLang="en-US" dirty="0"/>
              <a:t>環境モデルを非表示にするとセンサデータを確認しやすくなる</a:t>
            </a:r>
            <a:endParaRPr kumimoji="1" lang="en-US" altLang="ja-JP" dirty="0"/>
          </a:p>
        </p:txBody>
      </p:sp>
      <p:sp>
        <p:nvSpPr>
          <p:cNvPr id="5" name="テキスト ボックス 4">
            <a:extLst>
              <a:ext uri="{FF2B5EF4-FFF2-40B4-BE49-F238E27FC236}">
                <a16:creationId xmlns:a16="http://schemas.microsoft.com/office/drawing/2014/main" id="{721DBC21-593C-270C-3B8B-DBF13F267E7D}"/>
              </a:ext>
            </a:extLst>
          </p:cNvPr>
          <p:cNvSpPr txBox="1"/>
          <p:nvPr/>
        </p:nvSpPr>
        <p:spPr>
          <a:xfrm>
            <a:off x="420532" y="3511475"/>
            <a:ext cx="3934558" cy="3046988"/>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 World</a:t>
            </a:r>
          </a:p>
          <a:p>
            <a:r>
              <a:rPr lang="en-US" altLang="ja-JP" sz="2400" dirty="0">
                <a:latin typeface="ＭＳ ゴシック" panose="020B0609070205080204" pitchFamily="49" charset="-128"/>
                <a:ea typeface="ＭＳ ゴシック" panose="020B0609070205080204" pitchFamily="49" charset="-128"/>
              </a:rPr>
              <a:t>  + </a:t>
            </a:r>
            <a:r>
              <a:rPr lang="en-US" altLang="ja-JP" sz="2400" dirty="0" err="1">
                <a:latin typeface="ＭＳ ゴシック" panose="020B0609070205080204" pitchFamily="49" charset="-128"/>
                <a:ea typeface="ＭＳ ゴシック" panose="020B0609070205080204" pitchFamily="49" charset="-128"/>
              </a:rPr>
              <a:t>MobileRobot</a:t>
            </a:r>
            <a:endParaRPr lang="en-US" altLang="ja-JP" sz="2400" dirty="0">
              <a:latin typeface="ＭＳ ゴシック" panose="020B0609070205080204" pitchFamily="49" charset="-128"/>
              <a:ea typeface="ＭＳ ゴシック" panose="020B0609070205080204" pitchFamily="49" charset="-128"/>
            </a:endParaRPr>
          </a:p>
          <a:p>
            <a:r>
              <a:rPr lang="en-US" altLang="ja-JP"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DriveController</a:t>
            </a:r>
            <a:endParaRPr lang="en-US" altLang="ja-JP" sz="2400" dirty="0">
              <a:latin typeface="ＭＳ ゴシック" panose="020B0609070205080204" pitchFamily="49" charset="-128"/>
              <a:ea typeface="ＭＳ ゴシック" panose="020B0609070205080204" pitchFamily="49" charset="-128"/>
            </a:endParaRPr>
          </a:p>
          <a:p>
            <a:r>
              <a:rPr lang="ja-JP" altLang="en-US" sz="2400" dirty="0">
                <a:latin typeface="ＭＳ ゴシック" panose="020B0609070205080204" pitchFamily="49" charset="-128"/>
                <a:ea typeface="ＭＳ ゴシック" panose="020B0609070205080204" pitchFamily="49" charset="-128"/>
              </a:rPr>
              <a:t>     </a:t>
            </a:r>
            <a:r>
              <a:rPr lang="en-US" altLang="ja-JP"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PanTiltController</a:t>
            </a:r>
            <a:endParaRPr lang="en-US" altLang="ja-JP" sz="2400" dirty="0">
              <a:latin typeface="ＭＳ ゴシック" panose="020B0609070205080204" pitchFamily="49" charset="-128"/>
              <a:ea typeface="ＭＳ ゴシック" panose="020B0609070205080204" pitchFamily="49" charset="-128"/>
            </a:endParaRPr>
          </a:p>
          <a:p>
            <a:r>
              <a:rPr lang="en-US" altLang="ja-JP" sz="2400" dirty="0">
                <a:latin typeface="ＭＳ ゴシック" panose="020B0609070205080204" pitchFamily="49" charset="-128"/>
                <a:ea typeface="ＭＳ ゴシック" panose="020B0609070205080204" pitchFamily="49" charset="-128"/>
              </a:rPr>
              <a:t>    </a:t>
            </a:r>
            <a:r>
              <a:rPr lang="en-US" altLang="ja-JP" sz="2400" b="1" dirty="0">
                <a:solidFill>
                  <a:srgbClr val="FF0000"/>
                </a:solidFill>
                <a:latin typeface="ＭＳ ゴシック" panose="020B0609070205080204" pitchFamily="49" charset="-128"/>
                <a:ea typeface="ＭＳ ゴシック" panose="020B0609070205080204" pitchFamily="49" charset="-128"/>
              </a:rPr>
              <a:t>+ </a:t>
            </a:r>
            <a:r>
              <a:rPr lang="en-US" altLang="ja-JP" sz="2400" b="1" dirty="0" err="1">
                <a:solidFill>
                  <a:srgbClr val="FF0000"/>
                </a:solidFill>
                <a:latin typeface="ＭＳ ゴシック" panose="020B0609070205080204" pitchFamily="49" charset="-128"/>
                <a:ea typeface="ＭＳ ゴシック" panose="020B0609070205080204" pitchFamily="49" charset="-128"/>
              </a:rPr>
              <a:t>SensorVisualizer</a:t>
            </a:r>
            <a:endParaRPr lang="en-US" altLang="ja-JP" sz="2400" b="1" dirty="0">
              <a:solidFill>
                <a:srgbClr val="FF0000"/>
              </a:solidFill>
              <a:latin typeface="ＭＳ ゴシック" panose="020B0609070205080204" pitchFamily="49" charset="-128"/>
              <a:ea typeface="ＭＳ ゴシック" panose="020B0609070205080204" pitchFamily="49" charset="-128"/>
            </a:endParaRPr>
          </a:p>
          <a:p>
            <a:r>
              <a:rPr lang="en-US" altLang="ja-JP" sz="2400" dirty="0">
                <a:latin typeface="ＭＳ ゴシック" panose="020B0609070205080204" pitchFamily="49" charset="-128"/>
                <a:ea typeface="ＭＳ ゴシック" panose="020B0609070205080204" pitchFamily="49" charset="-128"/>
              </a:rPr>
              <a:t>    Labo1</a:t>
            </a:r>
          </a:p>
          <a:p>
            <a:r>
              <a:rPr lang="en-US" altLang="ja-JP" sz="2400" dirty="0">
                <a:latin typeface="ＭＳ ゴシック" panose="020B0609070205080204" pitchFamily="49" charset="-128"/>
                <a:ea typeface="ＭＳ ゴシック" panose="020B0609070205080204" pitchFamily="49" charset="-128"/>
              </a:rPr>
              <a:t>  + </a:t>
            </a:r>
            <a:r>
              <a:rPr lang="en-US" altLang="ja-JP" sz="2400" dirty="0" err="1">
                <a:latin typeface="ＭＳ ゴシック" panose="020B0609070205080204" pitchFamily="49" charset="-128"/>
                <a:ea typeface="ＭＳ ゴシック" panose="020B0609070205080204" pitchFamily="49" charset="-128"/>
              </a:rPr>
              <a:t>AISTSimulator</a:t>
            </a:r>
            <a:endParaRPr lang="en-US" altLang="ja-JP" sz="2400" dirty="0">
              <a:latin typeface="ＭＳ ゴシック" panose="020B0609070205080204" pitchFamily="49" charset="-128"/>
              <a:ea typeface="ＭＳ ゴシック" panose="020B0609070205080204" pitchFamily="49" charset="-128"/>
            </a:endParaRPr>
          </a:p>
          <a:p>
            <a:r>
              <a:rPr lang="ja-JP" altLang="en-US"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GLVisionSimulator</a:t>
            </a:r>
            <a:endParaRPr lang="en-US" altLang="ja-JP" sz="2400" dirty="0">
              <a:latin typeface="ＭＳ ゴシック" panose="020B0609070205080204" pitchFamily="49" charset="-128"/>
              <a:ea typeface="ＭＳ ゴシック" panose="020B0609070205080204" pitchFamily="49" charset="-128"/>
            </a:endParaRPr>
          </a:p>
        </p:txBody>
      </p:sp>
      <p:sp>
        <p:nvSpPr>
          <p:cNvPr id="4" name="テキスト ボックス 3">
            <a:extLst>
              <a:ext uri="{FF2B5EF4-FFF2-40B4-BE49-F238E27FC236}">
                <a16:creationId xmlns:a16="http://schemas.microsoft.com/office/drawing/2014/main" id="{AAA17379-6048-C497-5F3B-4885E49E4CC3}"/>
              </a:ext>
            </a:extLst>
          </p:cNvPr>
          <p:cNvSpPr txBox="1"/>
          <p:nvPr/>
        </p:nvSpPr>
        <p:spPr>
          <a:xfrm>
            <a:off x="5091393" y="4390432"/>
            <a:ext cx="3632075" cy="1569660"/>
          </a:xfrm>
          <a:prstGeom prst="rect">
            <a:avLst/>
          </a:prstGeom>
          <a:noFill/>
          <a:ln>
            <a:solidFill>
              <a:schemeClr val="tx1"/>
            </a:solidFill>
          </a:ln>
        </p:spPr>
        <p:txBody>
          <a:bodyPr wrap="square" rtlCol="0">
            <a:spAutoFit/>
          </a:bodyPr>
          <a:lstStyle/>
          <a:p>
            <a:r>
              <a:rPr lang="en-US" altLang="ja-JP" sz="2400" b="1" dirty="0">
                <a:solidFill>
                  <a:srgbClr val="FF0000"/>
                </a:solidFill>
                <a:latin typeface="ＭＳ ゴシック" panose="020B0609070205080204" pitchFamily="49" charset="-128"/>
                <a:ea typeface="ＭＳ ゴシック" panose="020B0609070205080204" pitchFamily="49" charset="-128"/>
              </a:rPr>
              <a:t>   + </a:t>
            </a:r>
            <a:r>
              <a:rPr lang="en-US" altLang="ja-JP" sz="2400" b="1" dirty="0" err="1">
                <a:solidFill>
                  <a:srgbClr val="FF0000"/>
                </a:solidFill>
                <a:latin typeface="ＭＳ ゴシック" panose="020B0609070205080204" pitchFamily="49" charset="-128"/>
                <a:ea typeface="ＭＳ ゴシック" panose="020B0609070205080204" pitchFamily="49" charset="-128"/>
              </a:rPr>
              <a:t>SensorVisualizer</a:t>
            </a:r>
            <a:endParaRPr lang="en-US" altLang="ja-JP" sz="2400" b="1" dirty="0">
              <a:solidFill>
                <a:srgbClr val="FF0000"/>
              </a:solidFill>
              <a:latin typeface="ＭＳ ゴシック" panose="020B0609070205080204" pitchFamily="49" charset="-128"/>
              <a:ea typeface="ＭＳ ゴシック" panose="020B0609070205080204" pitchFamily="49" charset="-128"/>
            </a:endParaRPr>
          </a:p>
          <a:p>
            <a:r>
              <a:rPr lang="ja-JP" altLang="en-US" sz="2400" dirty="0">
                <a:latin typeface="ＭＳ ゴシック" panose="020B0609070205080204" pitchFamily="49" charset="-128"/>
                <a:ea typeface="ＭＳ ゴシック" panose="020B0609070205080204" pitchFamily="49" charset="-128"/>
              </a:rPr>
              <a:t>☑</a:t>
            </a:r>
            <a:r>
              <a:rPr lang="en-US" altLang="ja-JP" sz="2400" dirty="0">
                <a:latin typeface="ＭＳ ゴシック" panose="020B0609070205080204" pitchFamily="49" charset="-128"/>
                <a:ea typeface="ＭＳ ゴシック" panose="020B0609070205080204" pitchFamily="49" charset="-128"/>
              </a:rPr>
              <a:t>    </a:t>
            </a:r>
            <a:r>
              <a:rPr lang="ja-JP" altLang="en-US" sz="2400" dirty="0">
                <a:latin typeface="ＭＳ ゴシック" panose="020B0609070205080204" pitchFamily="49" charset="-128"/>
                <a:ea typeface="ＭＳ ゴシック" panose="020B0609070205080204" pitchFamily="49" charset="-128"/>
              </a:rPr>
              <a:t> </a:t>
            </a:r>
            <a:r>
              <a:rPr lang="en-US" altLang="ja-JP" sz="2400" dirty="0">
                <a:latin typeface="ＭＳ ゴシック" panose="020B0609070205080204" pitchFamily="49" charset="-128"/>
                <a:ea typeface="ＭＳ ゴシック" panose="020B0609070205080204" pitchFamily="49" charset="-128"/>
              </a:rPr>
              <a:t>RealSense-Image</a:t>
            </a:r>
          </a:p>
          <a:p>
            <a:r>
              <a:rPr lang="ja-JP" altLang="en-US" sz="2400" dirty="0">
                <a:latin typeface="ＭＳ ゴシック" panose="020B0609070205080204" pitchFamily="49" charset="-128"/>
                <a:ea typeface="ＭＳ ゴシック" panose="020B0609070205080204" pitchFamily="49" charset="-128"/>
              </a:rPr>
              <a:t>☑   </a:t>
            </a:r>
            <a:r>
              <a:rPr lang="en-US" altLang="ja-JP" sz="2400" dirty="0">
                <a:latin typeface="ＭＳ ゴシック" panose="020B0609070205080204" pitchFamily="49" charset="-128"/>
                <a:ea typeface="ＭＳ ゴシック" panose="020B0609070205080204" pitchFamily="49" charset="-128"/>
              </a:rPr>
              <a:t>  RealSense</a:t>
            </a:r>
          </a:p>
          <a:p>
            <a:r>
              <a:rPr lang="ja-JP" altLang="en-US" sz="2400" dirty="0">
                <a:latin typeface="ＭＳ ゴシック" panose="020B0609070205080204" pitchFamily="49" charset="-128"/>
                <a:ea typeface="ＭＳ ゴシック" panose="020B0609070205080204" pitchFamily="49" charset="-128"/>
              </a:rPr>
              <a:t>☑</a:t>
            </a:r>
            <a:r>
              <a:rPr lang="en-US" altLang="ja-JP" sz="2400" dirty="0">
                <a:latin typeface="ＭＳ ゴシック" panose="020B0609070205080204" pitchFamily="49" charset="-128"/>
                <a:ea typeface="ＭＳ ゴシック" panose="020B0609070205080204" pitchFamily="49" charset="-128"/>
              </a:rPr>
              <a:t>     LiDAR</a:t>
            </a:r>
          </a:p>
        </p:txBody>
      </p:sp>
      <p:sp>
        <p:nvSpPr>
          <p:cNvPr id="6" name="左中かっこ 5">
            <a:extLst>
              <a:ext uri="{FF2B5EF4-FFF2-40B4-BE49-F238E27FC236}">
                <a16:creationId xmlns:a16="http://schemas.microsoft.com/office/drawing/2014/main" id="{540888B0-9BC6-11EC-72EA-D67F3FB966FF}"/>
              </a:ext>
            </a:extLst>
          </p:cNvPr>
          <p:cNvSpPr/>
          <p:nvPr/>
        </p:nvSpPr>
        <p:spPr>
          <a:xfrm>
            <a:off x="4437320" y="4390432"/>
            <a:ext cx="552893" cy="1569660"/>
          </a:xfrm>
          <a:prstGeom prst="leftBrace">
            <a:avLst>
              <a:gd name="adj1" fmla="val 53333"/>
              <a:gd name="adj2" fmla="val 53707"/>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161441305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F4B5AF-6417-82A6-1C21-95F97E73837F}"/>
              </a:ext>
            </a:extLst>
          </p:cNvPr>
          <p:cNvSpPr>
            <a:spLocks noGrp="1"/>
          </p:cNvSpPr>
          <p:nvPr>
            <p:ph type="title"/>
          </p:nvPr>
        </p:nvSpPr>
        <p:spPr/>
        <p:txBody>
          <a:bodyPr/>
          <a:lstStyle/>
          <a:p>
            <a:r>
              <a:rPr lang="en-US" altLang="ja-JP" dirty="0" err="1"/>
              <a:t>Choreonoid</a:t>
            </a:r>
            <a:r>
              <a:rPr lang="ja-JP" altLang="en-US" dirty="0"/>
              <a:t>上で表示（</a:t>
            </a:r>
            <a:r>
              <a:rPr lang="en-US" altLang="ja-JP" dirty="0"/>
              <a:t>3/3</a:t>
            </a:r>
            <a:r>
              <a:rPr lang="ja-JP" altLang="en-US" dirty="0"/>
              <a:t>）</a:t>
            </a:r>
            <a:endParaRPr kumimoji="1" lang="ja-JP" altLang="en-US" dirty="0"/>
          </a:p>
        </p:txBody>
      </p:sp>
      <p:sp>
        <p:nvSpPr>
          <p:cNvPr id="3" name="コンテンツ プレースホルダー 2">
            <a:extLst>
              <a:ext uri="{FF2B5EF4-FFF2-40B4-BE49-F238E27FC236}">
                <a16:creationId xmlns:a16="http://schemas.microsoft.com/office/drawing/2014/main" id="{2704CBFE-3A14-BEC3-B7A0-BA753AB989A5}"/>
              </a:ext>
            </a:extLst>
          </p:cNvPr>
          <p:cNvSpPr>
            <a:spLocks noGrp="1"/>
          </p:cNvSpPr>
          <p:nvPr>
            <p:ph idx="1"/>
          </p:nvPr>
        </p:nvSpPr>
        <p:spPr/>
        <p:txBody>
          <a:bodyPr/>
          <a:lstStyle/>
          <a:p>
            <a:r>
              <a:rPr lang="ja-JP" altLang="en-US" dirty="0"/>
              <a:t>カメラ画像については「画像ビュー」で表示可能</a:t>
            </a:r>
            <a:endParaRPr lang="en-US" altLang="ja-JP" dirty="0"/>
          </a:p>
          <a:p>
            <a:r>
              <a:rPr lang="ja-JP" altLang="en-US" dirty="0"/>
              <a:t>「画像ビューバー」の選択コンボで対象のセンサを選択する</a:t>
            </a:r>
            <a:endParaRPr lang="en-US" altLang="ja-JP" dirty="0"/>
          </a:p>
        </p:txBody>
      </p:sp>
    </p:spTree>
    <p:extLst>
      <p:ext uri="{BB962C8B-B14F-4D97-AF65-F5344CB8AC3E}">
        <p14:creationId xmlns:p14="http://schemas.microsoft.com/office/powerpoint/2010/main" val="246885392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12AC9402-0060-2CE6-F380-C0E7C819BD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2128" y="791761"/>
            <a:ext cx="7845911" cy="5445176"/>
          </a:xfrm>
          <a:prstGeom prst="rect">
            <a:avLst/>
          </a:prstGeom>
        </p:spPr>
      </p:pic>
      <p:sp>
        <p:nvSpPr>
          <p:cNvPr id="8" name="正方形/長方形 7">
            <a:extLst>
              <a:ext uri="{FF2B5EF4-FFF2-40B4-BE49-F238E27FC236}">
                <a16:creationId xmlns:a16="http://schemas.microsoft.com/office/drawing/2014/main" id="{D68DD12D-6E77-AD35-2D84-5D0F3775CC6A}"/>
              </a:ext>
            </a:extLst>
          </p:cNvPr>
          <p:cNvSpPr/>
          <p:nvPr/>
        </p:nvSpPr>
        <p:spPr>
          <a:xfrm>
            <a:off x="8178084" y="1311632"/>
            <a:ext cx="783515" cy="18231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a:extLst>
              <a:ext uri="{FF2B5EF4-FFF2-40B4-BE49-F238E27FC236}">
                <a16:creationId xmlns:a16="http://schemas.microsoft.com/office/drawing/2014/main" id="{798A32B1-708A-D9C8-06EE-E37A61C8A4E6}"/>
              </a:ext>
            </a:extLst>
          </p:cNvPr>
          <p:cNvCxnSpPr>
            <a:cxnSpLocks/>
            <a:stCxn id="10" idx="2"/>
            <a:endCxn id="8" idx="0"/>
          </p:cNvCxnSpPr>
          <p:nvPr/>
        </p:nvCxnSpPr>
        <p:spPr>
          <a:xfrm>
            <a:off x="7973972" y="620185"/>
            <a:ext cx="595870" cy="691447"/>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 name="テキスト ボックス 9">
            <a:extLst>
              <a:ext uri="{FF2B5EF4-FFF2-40B4-BE49-F238E27FC236}">
                <a16:creationId xmlns:a16="http://schemas.microsoft.com/office/drawing/2014/main" id="{404C65A2-4D49-6A12-E807-677B434EBA7C}"/>
              </a:ext>
            </a:extLst>
          </p:cNvPr>
          <p:cNvSpPr txBox="1"/>
          <p:nvPr/>
        </p:nvSpPr>
        <p:spPr>
          <a:xfrm>
            <a:off x="6906398" y="281631"/>
            <a:ext cx="2135147" cy="338554"/>
          </a:xfrm>
          <a:prstGeom prst="rect">
            <a:avLst/>
          </a:prstGeom>
          <a:noFill/>
        </p:spPr>
        <p:txBody>
          <a:bodyPr wrap="square" rtlCol="0">
            <a:spAutoFit/>
          </a:bodyPr>
          <a:lstStyle/>
          <a:p>
            <a:pPr algn="ctr"/>
            <a:r>
              <a:rPr lang="ja-JP" altLang="en-US" sz="1600" b="1" dirty="0">
                <a:solidFill>
                  <a:srgbClr val="FF0000"/>
                </a:solidFill>
              </a:rPr>
              <a:t>画像選択コンボ</a:t>
            </a:r>
            <a:endParaRPr kumimoji="1" lang="ja-JP" altLang="en-US" sz="1600" b="1" dirty="0">
              <a:solidFill>
                <a:srgbClr val="FF0000"/>
              </a:solidFill>
            </a:endParaRPr>
          </a:p>
        </p:txBody>
      </p:sp>
      <p:sp>
        <p:nvSpPr>
          <p:cNvPr id="16" name="正方形/長方形 15">
            <a:extLst>
              <a:ext uri="{FF2B5EF4-FFF2-40B4-BE49-F238E27FC236}">
                <a16:creationId xmlns:a16="http://schemas.microsoft.com/office/drawing/2014/main" id="{37E39CF2-885C-1619-C5B1-DC968A23690F}"/>
              </a:ext>
            </a:extLst>
          </p:cNvPr>
          <p:cNvSpPr/>
          <p:nvPr/>
        </p:nvSpPr>
        <p:spPr>
          <a:xfrm>
            <a:off x="5602310" y="4642834"/>
            <a:ext cx="1620555" cy="142340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57C81CB0-5134-DB7E-E83B-3611DEF5A54F}"/>
              </a:ext>
            </a:extLst>
          </p:cNvPr>
          <p:cNvCxnSpPr>
            <a:cxnSpLocks/>
            <a:stCxn id="18" idx="0"/>
            <a:endCxn id="16" idx="2"/>
          </p:cNvCxnSpPr>
          <p:nvPr/>
        </p:nvCxnSpPr>
        <p:spPr>
          <a:xfrm flipV="1">
            <a:off x="6288621" y="6066239"/>
            <a:ext cx="123967" cy="225467"/>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テキスト ボックス 17">
            <a:extLst>
              <a:ext uri="{FF2B5EF4-FFF2-40B4-BE49-F238E27FC236}">
                <a16:creationId xmlns:a16="http://schemas.microsoft.com/office/drawing/2014/main" id="{7AAE2990-D0E9-F608-27A6-9C43ABD70D0E}"/>
              </a:ext>
            </a:extLst>
          </p:cNvPr>
          <p:cNvSpPr txBox="1"/>
          <p:nvPr/>
        </p:nvSpPr>
        <p:spPr>
          <a:xfrm>
            <a:off x="5221047" y="6291706"/>
            <a:ext cx="2135147" cy="338554"/>
          </a:xfrm>
          <a:prstGeom prst="rect">
            <a:avLst/>
          </a:prstGeom>
          <a:noFill/>
        </p:spPr>
        <p:txBody>
          <a:bodyPr wrap="square" rtlCol="0">
            <a:spAutoFit/>
          </a:bodyPr>
          <a:lstStyle/>
          <a:p>
            <a:pPr algn="ctr"/>
            <a:r>
              <a:rPr lang="ja-JP" altLang="en-US" sz="1600" b="1" dirty="0">
                <a:solidFill>
                  <a:srgbClr val="FF0000"/>
                </a:solidFill>
              </a:rPr>
              <a:t>画像ビュー</a:t>
            </a:r>
            <a:endParaRPr kumimoji="1" lang="ja-JP" altLang="en-US" sz="1600" b="1" dirty="0">
              <a:solidFill>
                <a:srgbClr val="FF0000"/>
              </a:solidFill>
            </a:endParaRPr>
          </a:p>
        </p:txBody>
      </p:sp>
      <p:sp>
        <p:nvSpPr>
          <p:cNvPr id="22" name="正方形/長方形 21">
            <a:extLst>
              <a:ext uri="{FF2B5EF4-FFF2-40B4-BE49-F238E27FC236}">
                <a16:creationId xmlns:a16="http://schemas.microsoft.com/office/drawing/2014/main" id="{1D7CFDB4-C5A9-67C4-8437-BA5F81CA2684}"/>
              </a:ext>
            </a:extLst>
          </p:cNvPr>
          <p:cNvSpPr/>
          <p:nvPr/>
        </p:nvSpPr>
        <p:spPr>
          <a:xfrm>
            <a:off x="2788276" y="1717400"/>
            <a:ext cx="4423893" cy="292543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BE281A8B-C391-8B3F-0A55-B2D7703D4CB4}"/>
              </a:ext>
            </a:extLst>
          </p:cNvPr>
          <p:cNvSpPr txBox="1"/>
          <p:nvPr/>
        </p:nvSpPr>
        <p:spPr>
          <a:xfrm>
            <a:off x="3870570" y="364318"/>
            <a:ext cx="2259304" cy="338554"/>
          </a:xfrm>
          <a:prstGeom prst="rect">
            <a:avLst/>
          </a:prstGeom>
          <a:noFill/>
        </p:spPr>
        <p:txBody>
          <a:bodyPr wrap="square" rtlCol="0">
            <a:spAutoFit/>
          </a:bodyPr>
          <a:lstStyle/>
          <a:p>
            <a:pPr algn="ctr"/>
            <a:r>
              <a:rPr lang="ja-JP" altLang="en-US" sz="1600" b="1" dirty="0">
                <a:solidFill>
                  <a:srgbClr val="FF0000"/>
                </a:solidFill>
              </a:rPr>
              <a:t>センサデータの可視化</a:t>
            </a:r>
            <a:endParaRPr kumimoji="1" lang="ja-JP" altLang="en-US" sz="1600" b="1" dirty="0">
              <a:solidFill>
                <a:srgbClr val="FF0000"/>
              </a:solidFill>
            </a:endParaRPr>
          </a:p>
        </p:txBody>
      </p:sp>
      <p:cxnSp>
        <p:nvCxnSpPr>
          <p:cNvPr id="24" name="直線矢印コネクタ 23">
            <a:extLst>
              <a:ext uri="{FF2B5EF4-FFF2-40B4-BE49-F238E27FC236}">
                <a16:creationId xmlns:a16="http://schemas.microsoft.com/office/drawing/2014/main" id="{F5066D54-B5D1-5CE2-7AB5-B2F90011DA80}"/>
              </a:ext>
            </a:extLst>
          </p:cNvPr>
          <p:cNvCxnSpPr>
            <a:cxnSpLocks/>
            <a:stCxn id="23" idx="2"/>
            <a:endCxn id="22" idx="0"/>
          </p:cNvCxnSpPr>
          <p:nvPr/>
        </p:nvCxnSpPr>
        <p:spPr>
          <a:xfrm>
            <a:off x="5000222" y="702872"/>
            <a:ext cx="1" cy="1014528"/>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正方形/長方形 30">
            <a:extLst>
              <a:ext uri="{FF2B5EF4-FFF2-40B4-BE49-F238E27FC236}">
                <a16:creationId xmlns:a16="http://schemas.microsoft.com/office/drawing/2014/main" id="{37FA97DF-8D75-9C04-F75C-0C6B2FEF8DC5}"/>
              </a:ext>
            </a:extLst>
          </p:cNvPr>
          <p:cNvSpPr/>
          <p:nvPr/>
        </p:nvSpPr>
        <p:spPr>
          <a:xfrm>
            <a:off x="1147865" y="2374501"/>
            <a:ext cx="1518062" cy="43953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D00B42D6-FDFA-F518-4319-10915354300F}"/>
              </a:ext>
            </a:extLst>
          </p:cNvPr>
          <p:cNvSpPr txBox="1"/>
          <p:nvPr/>
        </p:nvSpPr>
        <p:spPr>
          <a:xfrm>
            <a:off x="84203" y="1543504"/>
            <a:ext cx="1027229" cy="830997"/>
          </a:xfrm>
          <a:prstGeom prst="rect">
            <a:avLst/>
          </a:prstGeom>
          <a:noFill/>
        </p:spPr>
        <p:txBody>
          <a:bodyPr wrap="square" rtlCol="0">
            <a:spAutoFit/>
          </a:bodyPr>
          <a:lstStyle/>
          <a:p>
            <a:pPr algn="ctr"/>
            <a:r>
              <a:rPr lang="ja-JP" altLang="en-US" sz="1600" b="1" dirty="0">
                <a:solidFill>
                  <a:srgbClr val="FF0000"/>
                </a:solidFill>
              </a:rPr>
              <a:t>センサ</a:t>
            </a:r>
            <a:endParaRPr lang="en-US" altLang="ja-JP" sz="1600" b="1" dirty="0">
              <a:solidFill>
                <a:srgbClr val="FF0000"/>
              </a:solidFill>
            </a:endParaRPr>
          </a:p>
          <a:p>
            <a:pPr algn="ctr"/>
            <a:r>
              <a:rPr lang="ja-JP" altLang="en-US" sz="1600" b="1" dirty="0">
                <a:solidFill>
                  <a:srgbClr val="FF0000"/>
                </a:solidFill>
              </a:rPr>
              <a:t>可視化</a:t>
            </a:r>
            <a:endParaRPr lang="en-US" altLang="ja-JP" sz="1600" b="1" dirty="0">
              <a:solidFill>
                <a:srgbClr val="FF0000"/>
              </a:solidFill>
            </a:endParaRPr>
          </a:p>
          <a:p>
            <a:pPr algn="ctr"/>
            <a:r>
              <a:rPr lang="ja-JP" altLang="en-US" sz="1600" b="1" dirty="0">
                <a:solidFill>
                  <a:srgbClr val="FF0000"/>
                </a:solidFill>
              </a:rPr>
              <a:t>アイテム</a:t>
            </a:r>
            <a:endParaRPr kumimoji="1" lang="ja-JP" altLang="en-US" sz="1600" b="1" dirty="0">
              <a:solidFill>
                <a:srgbClr val="FF0000"/>
              </a:solidFill>
            </a:endParaRPr>
          </a:p>
        </p:txBody>
      </p:sp>
      <p:cxnSp>
        <p:nvCxnSpPr>
          <p:cNvPr id="33" name="直線矢印コネクタ 32">
            <a:extLst>
              <a:ext uri="{FF2B5EF4-FFF2-40B4-BE49-F238E27FC236}">
                <a16:creationId xmlns:a16="http://schemas.microsoft.com/office/drawing/2014/main" id="{CFDF1EF6-A089-2A3F-23E0-40871F1084C2}"/>
              </a:ext>
            </a:extLst>
          </p:cNvPr>
          <p:cNvCxnSpPr>
            <a:cxnSpLocks/>
            <a:stCxn id="32" idx="2"/>
            <a:endCxn id="31" idx="1"/>
          </p:cNvCxnSpPr>
          <p:nvPr/>
        </p:nvCxnSpPr>
        <p:spPr>
          <a:xfrm>
            <a:off x="597818" y="2374501"/>
            <a:ext cx="550047" cy="219767"/>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7" name="正方形/長方形 36">
            <a:extLst>
              <a:ext uri="{FF2B5EF4-FFF2-40B4-BE49-F238E27FC236}">
                <a16:creationId xmlns:a16="http://schemas.microsoft.com/office/drawing/2014/main" id="{5669F2DC-359F-BD51-CFDC-60EF5170BE51}"/>
              </a:ext>
            </a:extLst>
          </p:cNvPr>
          <p:cNvSpPr/>
          <p:nvPr/>
        </p:nvSpPr>
        <p:spPr>
          <a:xfrm>
            <a:off x="1143938" y="2933981"/>
            <a:ext cx="1518062" cy="13119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8040FFA1-CEC7-D841-96C9-C0C5A593D638}"/>
              </a:ext>
            </a:extLst>
          </p:cNvPr>
          <p:cNvSpPr txBox="1"/>
          <p:nvPr/>
        </p:nvSpPr>
        <p:spPr>
          <a:xfrm>
            <a:off x="72492" y="3265489"/>
            <a:ext cx="1027229" cy="1077218"/>
          </a:xfrm>
          <a:prstGeom prst="rect">
            <a:avLst/>
          </a:prstGeom>
          <a:noFill/>
        </p:spPr>
        <p:txBody>
          <a:bodyPr wrap="square" rtlCol="0">
            <a:spAutoFit/>
          </a:bodyPr>
          <a:lstStyle/>
          <a:p>
            <a:pPr algn="ctr"/>
            <a:r>
              <a:rPr lang="en-US" altLang="ja-JP" sz="1600" b="1" dirty="0">
                <a:solidFill>
                  <a:srgbClr val="FF0000"/>
                </a:solidFill>
              </a:rPr>
              <a:t>Labo1</a:t>
            </a:r>
          </a:p>
          <a:p>
            <a:pPr algn="ctr"/>
            <a:r>
              <a:rPr lang="ja-JP" altLang="en-US" sz="1600" b="1" dirty="0">
                <a:solidFill>
                  <a:srgbClr val="FF0000"/>
                </a:solidFill>
              </a:rPr>
              <a:t>のチェックは外すとよい</a:t>
            </a:r>
            <a:endParaRPr kumimoji="1" lang="ja-JP" altLang="en-US" sz="1600" b="1" dirty="0">
              <a:solidFill>
                <a:srgbClr val="FF0000"/>
              </a:solidFill>
            </a:endParaRPr>
          </a:p>
        </p:txBody>
      </p:sp>
      <p:cxnSp>
        <p:nvCxnSpPr>
          <p:cNvPr id="39" name="直線矢印コネクタ 38">
            <a:extLst>
              <a:ext uri="{FF2B5EF4-FFF2-40B4-BE49-F238E27FC236}">
                <a16:creationId xmlns:a16="http://schemas.microsoft.com/office/drawing/2014/main" id="{2A628458-1896-44CF-A115-0F73D8165EF1}"/>
              </a:ext>
            </a:extLst>
          </p:cNvPr>
          <p:cNvCxnSpPr>
            <a:cxnSpLocks/>
          </p:cNvCxnSpPr>
          <p:nvPr/>
        </p:nvCxnSpPr>
        <p:spPr>
          <a:xfrm flipV="1">
            <a:off x="952361" y="3133389"/>
            <a:ext cx="169767" cy="200957"/>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76415154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24B401-448F-B1D0-8428-91EC1991DE4F}"/>
              </a:ext>
            </a:extLst>
          </p:cNvPr>
          <p:cNvSpPr>
            <a:spLocks noGrp="1"/>
          </p:cNvSpPr>
          <p:nvPr>
            <p:ph type="title"/>
          </p:nvPr>
        </p:nvSpPr>
        <p:spPr/>
        <p:txBody>
          <a:bodyPr>
            <a:normAutofit/>
          </a:bodyPr>
          <a:lstStyle/>
          <a:p>
            <a:r>
              <a:rPr lang="ja-JP" altLang="en-US" sz="4000" dirty="0"/>
              <a:t>プロジェクト</a:t>
            </a:r>
            <a:r>
              <a:rPr lang="en-US" altLang="ja-JP" sz="4000" dirty="0"/>
              <a:t>&amp;Launch</a:t>
            </a:r>
            <a:r>
              <a:rPr lang="ja-JP" altLang="en-US" sz="4000" dirty="0"/>
              <a:t>ファイル</a:t>
            </a:r>
            <a:endParaRPr kumimoji="1" lang="ja-JP" altLang="en-US" sz="4000" dirty="0"/>
          </a:p>
        </p:txBody>
      </p:sp>
      <p:sp>
        <p:nvSpPr>
          <p:cNvPr id="3" name="コンテンツ プレースホルダー 2">
            <a:extLst>
              <a:ext uri="{FF2B5EF4-FFF2-40B4-BE49-F238E27FC236}">
                <a16:creationId xmlns:a16="http://schemas.microsoft.com/office/drawing/2014/main" id="{905F0D77-ADB2-111B-62B6-65FF4B4836AF}"/>
              </a:ext>
            </a:extLst>
          </p:cNvPr>
          <p:cNvSpPr>
            <a:spLocks noGrp="1"/>
          </p:cNvSpPr>
          <p:nvPr>
            <p:ph idx="1"/>
          </p:nvPr>
        </p:nvSpPr>
        <p:spPr/>
        <p:txBody>
          <a:bodyPr/>
          <a:lstStyle/>
          <a:p>
            <a:r>
              <a:rPr lang="ja-JP" altLang="en-US" dirty="0"/>
              <a:t>プロジェクトファイルを保存</a:t>
            </a:r>
            <a:endParaRPr lang="en-US" altLang="ja-JP" dirty="0"/>
          </a:p>
          <a:p>
            <a:pPr lvl="1"/>
            <a:r>
              <a:rPr lang="en-US" altLang="ja-JP" dirty="0"/>
              <a:t>“project/</a:t>
            </a:r>
            <a:r>
              <a:rPr lang="en-US" altLang="ja-JP" dirty="0" err="1"/>
              <a:t>mobile_robot_sensors.cnoid</a:t>
            </a:r>
            <a:r>
              <a:rPr lang="en-US" altLang="ja-JP" dirty="0"/>
              <a:t>”</a:t>
            </a:r>
          </a:p>
          <a:p>
            <a:r>
              <a:rPr kumimoji="1" lang="en-US" altLang="ja-JP" dirty="0"/>
              <a:t>launch</a:t>
            </a:r>
            <a:r>
              <a:rPr kumimoji="1" lang="ja-JP" altLang="en-US" dirty="0"/>
              <a:t>ファイルを作成</a:t>
            </a:r>
            <a:endParaRPr kumimoji="1" lang="en-US" altLang="ja-JP" dirty="0"/>
          </a:p>
          <a:p>
            <a:pPr lvl="1"/>
            <a:r>
              <a:rPr kumimoji="1" lang="en-US" altLang="ja-JP" dirty="0"/>
              <a:t>“launch/sensors_launch.xml”</a:t>
            </a:r>
            <a:endParaRPr kumimoji="1" lang="ja-JP" altLang="en-US" dirty="0"/>
          </a:p>
          <a:p>
            <a:endParaRPr kumimoji="1" lang="ja-JP" altLang="en-US" dirty="0"/>
          </a:p>
        </p:txBody>
      </p:sp>
      <p:sp>
        <p:nvSpPr>
          <p:cNvPr id="4" name="テキスト ボックス 3">
            <a:extLst>
              <a:ext uri="{FF2B5EF4-FFF2-40B4-BE49-F238E27FC236}">
                <a16:creationId xmlns:a16="http://schemas.microsoft.com/office/drawing/2014/main" id="{B75883E2-04F6-B24E-FF1B-CF8DD9BBA3E5}"/>
              </a:ext>
            </a:extLst>
          </p:cNvPr>
          <p:cNvSpPr txBox="1"/>
          <p:nvPr/>
        </p:nvSpPr>
        <p:spPr>
          <a:xfrm>
            <a:off x="990226" y="5976908"/>
            <a:ext cx="6926896" cy="400110"/>
          </a:xfrm>
          <a:prstGeom prst="rect">
            <a:avLst/>
          </a:prstGeom>
          <a:noFill/>
        </p:spPr>
        <p:txBody>
          <a:bodyPr wrap="none" rtlCol="0">
            <a:spAutoFit/>
          </a:bodyPr>
          <a:lstStyle/>
          <a:p>
            <a:r>
              <a:rPr lang="en-US" altLang="ja-JP" sz="2000" dirty="0"/>
              <a:t>※ </a:t>
            </a:r>
            <a:r>
              <a:rPr lang="ja-JP" altLang="en-US" sz="2000" dirty="0"/>
              <a:t>同名の完成版ファイルが</a:t>
            </a:r>
            <a:r>
              <a:rPr kumimoji="1" lang="ja-JP" altLang="en-US" sz="2000" dirty="0"/>
              <a:t>お手本パッケージにあります</a:t>
            </a:r>
          </a:p>
        </p:txBody>
      </p:sp>
      <p:sp>
        <p:nvSpPr>
          <p:cNvPr id="6" name="テキスト ボックス 5">
            <a:extLst>
              <a:ext uri="{FF2B5EF4-FFF2-40B4-BE49-F238E27FC236}">
                <a16:creationId xmlns:a16="http://schemas.microsoft.com/office/drawing/2014/main" id="{4A4AE7F2-1132-E7C1-E08C-5E070799945C}"/>
              </a:ext>
            </a:extLst>
          </p:cNvPr>
          <p:cNvSpPr txBox="1"/>
          <p:nvPr/>
        </p:nvSpPr>
        <p:spPr>
          <a:xfrm>
            <a:off x="789632" y="3760665"/>
            <a:ext cx="7555874" cy="1815882"/>
          </a:xfrm>
          <a:prstGeom prst="rect">
            <a:avLst/>
          </a:prstGeom>
          <a:noFill/>
          <a:ln>
            <a:solidFill>
              <a:schemeClr val="tx1"/>
            </a:solidFill>
          </a:ln>
        </p:spPr>
        <p:txBody>
          <a:bodyPr wrap="square" rtlCol="0">
            <a:spAutoFit/>
          </a:bodyPr>
          <a:lstStyle/>
          <a:p>
            <a:r>
              <a:rPr lang="en-US" altLang="ja-JP" sz="1600" dirty="0">
                <a:latin typeface="ＭＳ ゴシック" panose="020B0609070205080204" pitchFamily="49" charset="-128"/>
                <a:ea typeface="ＭＳ ゴシック" panose="020B0609070205080204" pitchFamily="49" charset="-128"/>
              </a:rPr>
              <a:t>&lt;launch&gt;</a:t>
            </a:r>
          </a:p>
          <a:p>
            <a:r>
              <a:rPr lang="en-US" altLang="ja-JP" sz="1600" dirty="0">
                <a:latin typeface="ＭＳ ゴシック" panose="020B0609070205080204" pitchFamily="49" charset="-128"/>
                <a:ea typeface="ＭＳ ゴシック" panose="020B0609070205080204" pitchFamily="49" charset="-128"/>
              </a:rPr>
              <a:t>  &lt;include file=</a:t>
            </a:r>
          </a:p>
          <a:p>
            <a:r>
              <a:rPr lang="en-US" altLang="ja-JP" sz="1600" dirty="0">
                <a:latin typeface="ＭＳ ゴシック" panose="020B0609070205080204" pitchFamily="49" charset="-128"/>
                <a:ea typeface="ＭＳ ゴシック" panose="020B0609070205080204" pitchFamily="49" charset="-128"/>
              </a:rPr>
              <a:t>     "$(find-pkg-share </a:t>
            </a:r>
            <a:r>
              <a:rPr lang="en-US" altLang="ja-JP" sz="1600" dirty="0" err="1">
                <a:latin typeface="ＭＳ ゴシック" panose="020B0609070205080204" pitchFamily="49" charset="-128"/>
                <a:ea typeface="ＭＳ ゴシック" panose="020B0609070205080204" pitchFamily="49" charset="-128"/>
              </a:rPr>
              <a:t>my_mobile_robot</a:t>
            </a:r>
            <a:r>
              <a:rPr lang="en-US" altLang="ja-JP" sz="1600" dirty="0">
                <a:latin typeface="ＭＳ ゴシック" panose="020B0609070205080204" pitchFamily="49" charset="-128"/>
                <a:ea typeface="ＭＳ ゴシック" panose="020B0609070205080204" pitchFamily="49" charset="-128"/>
              </a:rPr>
              <a:t>)/launch/joy_teleop_launch.xml"/&gt;</a:t>
            </a:r>
          </a:p>
          <a:p>
            <a:r>
              <a:rPr lang="en-US" altLang="ja-JP" sz="1600" dirty="0">
                <a:latin typeface="ＭＳ ゴシック" panose="020B0609070205080204" pitchFamily="49" charset="-128"/>
                <a:ea typeface="ＭＳ ゴシック" panose="020B0609070205080204" pitchFamily="49" charset="-128"/>
              </a:rPr>
              <a:t>  &lt;node pkg="</a:t>
            </a:r>
            <a:r>
              <a:rPr lang="en-US" altLang="ja-JP" sz="1600" dirty="0" err="1">
                <a:latin typeface="ＭＳ ゴシック" panose="020B0609070205080204" pitchFamily="49" charset="-128"/>
                <a:ea typeface="ＭＳ ゴシック" panose="020B0609070205080204" pitchFamily="49" charset="-128"/>
              </a:rPr>
              <a:t>choreonoid_ros</a:t>
            </a:r>
            <a:r>
              <a:rPr lang="en-US" altLang="ja-JP" sz="1600" dirty="0">
                <a:latin typeface="ＭＳ ゴシック" panose="020B0609070205080204" pitchFamily="49" charset="-128"/>
                <a:ea typeface="ＭＳ ゴシック" panose="020B0609070205080204" pitchFamily="49" charset="-128"/>
              </a:rPr>
              <a:t>" exec="</a:t>
            </a:r>
            <a:r>
              <a:rPr lang="en-US" altLang="ja-JP" sz="1600" dirty="0" err="1">
                <a:latin typeface="ＭＳ ゴシック" panose="020B0609070205080204" pitchFamily="49" charset="-128"/>
                <a:ea typeface="ＭＳ ゴシック" panose="020B0609070205080204" pitchFamily="49" charset="-128"/>
              </a:rPr>
              <a:t>choreonoid</a:t>
            </a:r>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args</a:t>
            </a:r>
            <a:r>
              <a:rPr lang="en-US" altLang="ja-JP" sz="1600" dirty="0">
                <a:latin typeface="ＭＳ ゴシック" panose="020B0609070205080204" pitchFamily="49" charset="-128"/>
                <a:ea typeface="ＭＳ ゴシック" panose="020B0609070205080204" pitchFamily="49" charset="-128"/>
              </a:rPr>
              <a:t>="--start-simulation $(find-pkg-share</a:t>
            </a:r>
            <a:r>
              <a:rPr lang="ja-JP" altLang="en-US"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my_mobile_robot</a:t>
            </a:r>
            <a:r>
              <a:rPr lang="en-US" altLang="ja-JP" sz="1600" dirty="0">
                <a:latin typeface="ＭＳ ゴシック" panose="020B0609070205080204" pitchFamily="49" charset="-128"/>
                <a:ea typeface="ＭＳ ゴシック" panose="020B0609070205080204" pitchFamily="49" charset="-128"/>
              </a:rPr>
              <a:t>)/project/</a:t>
            </a:r>
            <a:r>
              <a:rPr lang="en-US" altLang="ja-JP" sz="1600" dirty="0" err="1">
                <a:latin typeface="ＭＳ ゴシック" panose="020B0609070205080204" pitchFamily="49" charset="-128"/>
                <a:ea typeface="ＭＳ ゴシック" panose="020B0609070205080204" pitchFamily="49" charset="-128"/>
              </a:rPr>
              <a:t>mobile_robot_</a:t>
            </a:r>
            <a:r>
              <a:rPr lang="en-US" altLang="ja-JP" sz="1600" b="1" dirty="0" err="1">
                <a:solidFill>
                  <a:srgbClr val="FF0000"/>
                </a:solidFill>
                <a:latin typeface="ＭＳ ゴシック" panose="020B0609070205080204" pitchFamily="49" charset="-128"/>
                <a:ea typeface="ＭＳ ゴシック" panose="020B0609070205080204" pitchFamily="49" charset="-128"/>
              </a:rPr>
              <a:t>sensors</a:t>
            </a:r>
            <a:r>
              <a:rPr lang="en-US" altLang="ja-JP" sz="1600" dirty="0" err="1">
                <a:latin typeface="ＭＳ ゴシック" panose="020B0609070205080204" pitchFamily="49" charset="-128"/>
                <a:ea typeface="ＭＳ ゴシック" panose="020B0609070205080204" pitchFamily="49" charset="-128"/>
              </a:rPr>
              <a:t>.cnoid</a:t>
            </a:r>
            <a:r>
              <a:rPr lang="en-US" altLang="ja-JP" sz="1600" dirty="0">
                <a:latin typeface="ＭＳ ゴシック" panose="020B0609070205080204" pitchFamily="49" charset="-128"/>
                <a:ea typeface="ＭＳ ゴシック" panose="020B0609070205080204" pitchFamily="49" charset="-128"/>
              </a:rPr>
              <a:t>" /&gt;</a:t>
            </a:r>
          </a:p>
          <a:p>
            <a:r>
              <a:rPr lang="en-US" altLang="ja-JP" sz="1600" dirty="0">
                <a:latin typeface="ＭＳ ゴシック" panose="020B0609070205080204" pitchFamily="49" charset="-128"/>
                <a:ea typeface="ＭＳ ゴシック" panose="020B0609070205080204" pitchFamily="49" charset="-128"/>
              </a:rPr>
              <a:t>&lt;/launch&gt;</a:t>
            </a:r>
          </a:p>
        </p:txBody>
      </p:sp>
    </p:spTree>
    <p:extLst>
      <p:ext uri="{BB962C8B-B14F-4D97-AF65-F5344CB8AC3E}">
        <p14:creationId xmlns:p14="http://schemas.microsoft.com/office/powerpoint/2010/main" val="186140236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CE2C9C7-F457-1F8B-A8B8-5F037C3CEBBC}"/>
              </a:ext>
            </a:extLst>
          </p:cNvPr>
          <p:cNvSpPr>
            <a:spLocks noGrp="1"/>
          </p:cNvSpPr>
          <p:nvPr>
            <p:ph type="title"/>
          </p:nvPr>
        </p:nvSpPr>
        <p:spPr/>
        <p:txBody>
          <a:bodyPr/>
          <a:lstStyle/>
          <a:p>
            <a:r>
              <a:rPr lang="en-US" altLang="ja-JP" dirty="0"/>
              <a:t>Part15</a:t>
            </a:r>
            <a:endParaRPr lang="ja-JP" altLang="en-US" dirty="0"/>
          </a:p>
        </p:txBody>
      </p:sp>
      <p:sp>
        <p:nvSpPr>
          <p:cNvPr id="5" name="テキスト プレースホルダー 4">
            <a:extLst>
              <a:ext uri="{FF2B5EF4-FFF2-40B4-BE49-F238E27FC236}">
                <a16:creationId xmlns:a16="http://schemas.microsoft.com/office/drawing/2014/main" id="{616369D9-0288-0BED-0D54-3C09D67435F6}"/>
              </a:ext>
            </a:extLst>
          </p:cNvPr>
          <p:cNvSpPr>
            <a:spLocks noGrp="1"/>
          </p:cNvSpPr>
          <p:nvPr>
            <p:ph type="body" idx="1"/>
          </p:nvPr>
        </p:nvSpPr>
        <p:spPr/>
        <p:txBody>
          <a:bodyPr/>
          <a:lstStyle/>
          <a:p>
            <a:r>
              <a:rPr lang="en-US" altLang="ja-JP" dirty="0"/>
              <a:t>ROS</a:t>
            </a:r>
            <a:r>
              <a:rPr lang="ja-JP" altLang="en-US" dirty="0"/>
              <a:t>通信を用いた状態の出力</a:t>
            </a:r>
          </a:p>
        </p:txBody>
      </p:sp>
    </p:spTree>
    <p:extLst>
      <p:ext uri="{BB962C8B-B14F-4D97-AF65-F5344CB8AC3E}">
        <p14:creationId xmlns:p14="http://schemas.microsoft.com/office/powerpoint/2010/main" val="1321101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F6F12C-FAB6-4CC0-D481-741A65BEA93F}"/>
              </a:ext>
            </a:extLst>
          </p:cNvPr>
          <p:cNvSpPr>
            <a:spLocks noGrp="1"/>
          </p:cNvSpPr>
          <p:nvPr>
            <p:ph type="title"/>
          </p:nvPr>
        </p:nvSpPr>
        <p:spPr/>
        <p:txBody>
          <a:bodyPr/>
          <a:lstStyle/>
          <a:p>
            <a:r>
              <a:rPr kumimoji="1" lang="ja-JP" altLang="en-US" dirty="0"/>
              <a:t>状態外部出力の方法</a:t>
            </a:r>
          </a:p>
        </p:txBody>
      </p:sp>
      <p:sp>
        <p:nvSpPr>
          <p:cNvPr id="3" name="コンテンツ プレースホルダー 2">
            <a:extLst>
              <a:ext uri="{FF2B5EF4-FFF2-40B4-BE49-F238E27FC236}">
                <a16:creationId xmlns:a16="http://schemas.microsoft.com/office/drawing/2014/main" id="{73DB13A8-F0B2-AB64-CCEC-2999CF6F92DA}"/>
              </a:ext>
            </a:extLst>
          </p:cNvPr>
          <p:cNvSpPr>
            <a:spLocks noGrp="1"/>
          </p:cNvSpPr>
          <p:nvPr>
            <p:ph idx="1"/>
          </p:nvPr>
        </p:nvSpPr>
        <p:spPr>
          <a:xfrm>
            <a:off x="628649" y="1825625"/>
            <a:ext cx="8365881" cy="4351338"/>
          </a:xfrm>
        </p:spPr>
        <p:txBody>
          <a:bodyPr>
            <a:normAutofit/>
          </a:bodyPr>
          <a:lstStyle/>
          <a:p>
            <a:r>
              <a:rPr lang="ja-JP" altLang="en-US" dirty="0"/>
              <a:t>シンプルコントローラで実装</a:t>
            </a:r>
            <a:endParaRPr lang="en-US" altLang="ja-JP" dirty="0"/>
          </a:p>
          <a:p>
            <a:pPr lvl="1"/>
            <a:r>
              <a:rPr lang="en-US" altLang="ja-JP" dirty="0"/>
              <a:t>C++</a:t>
            </a:r>
            <a:r>
              <a:rPr lang="ja-JP" altLang="en-US" dirty="0"/>
              <a:t>で実装できるものなら</a:t>
            </a:r>
            <a:r>
              <a:rPr lang="en-US" altLang="ja-JP" dirty="0"/>
              <a:t>ROS</a:t>
            </a:r>
            <a:r>
              <a:rPr lang="ja-JP" altLang="en-US" dirty="0"/>
              <a:t>に限らずどのような通信も可能</a:t>
            </a:r>
            <a:endParaRPr lang="en-US" altLang="ja-JP" dirty="0"/>
          </a:p>
          <a:p>
            <a:pPr lvl="1"/>
            <a:r>
              <a:rPr lang="en-US" altLang="ja-JP" dirty="0" err="1"/>
              <a:t>rclcpp</a:t>
            </a:r>
            <a:r>
              <a:rPr lang="ja-JP" altLang="en-US" dirty="0"/>
              <a:t>ライブラリを用いることで</a:t>
            </a:r>
            <a:r>
              <a:rPr lang="en-US" altLang="ja-JP" dirty="0"/>
              <a:t>ROS</a:t>
            </a:r>
            <a:r>
              <a:rPr lang="ja-JP" altLang="en-US" dirty="0"/>
              <a:t>通信も可能</a:t>
            </a:r>
            <a:endParaRPr lang="en-US" altLang="ja-JP" dirty="0"/>
          </a:p>
          <a:p>
            <a:endParaRPr lang="en-US" altLang="ja-JP" dirty="0"/>
          </a:p>
          <a:p>
            <a:r>
              <a:rPr lang="en-US" altLang="ja-JP" dirty="0" err="1"/>
              <a:t>BodyROS</a:t>
            </a:r>
            <a:r>
              <a:rPr lang="ja-JP" altLang="en-US" dirty="0"/>
              <a:t>アイテムを使用</a:t>
            </a:r>
            <a:endParaRPr lang="en-US" altLang="ja-JP" dirty="0"/>
          </a:p>
          <a:p>
            <a:pPr lvl="1"/>
            <a:r>
              <a:rPr lang="ja-JP" altLang="en-US" dirty="0"/>
              <a:t>ロボット／センサの状態を</a:t>
            </a:r>
            <a:r>
              <a:rPr lang="en-US" altLang="ja-JP" dirty="0"/>
              <a:t>ROS</a:t>
            </a:r>
            <a:r>
              <a:rPr lang="ja-JP" altLang="en-US" dirty="0"/>
              <a:t>出力</a:t>
            </a:r>
            <a:endParaRPr lang="en-US" altLang="ja-JP" dirty="0"/>
          </a:p>
        </p:txBody>
      </p:sp>
    </p:spTree>
    <p:extLst>
      <p:ext uri="{BB962C8B-B14F-4D97-AF65-F5344CB8AC3E}">
        <p14:creationId xmlns:p14="http://schemas.microsoft.com/office/powerpoint/2010/main" val="2457525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CE2C9C7-F457-1F8B-A8B8-5F037C3CEBBC}"/>
              </a:ext>
            </a:extLst>
          </p:cNvPr>
          <p:cNvSpPr>
            <a:spLocks noGrp="1"/>
          </p:cNvSpPr>
          <p:nvPr>
            <p:ph type="title"/>
          </p:nvPr>
        </p:nvSpPr>
        <p:spPr/>
        <p:txBody>
          <a:bodyPr/>
          <a:lstStyle/>
          <a:p>
            <a:r>
              <a:rPr lang="en-US" altLang="ja-JP" dirty="0"/>
              <a:t>Part1</a:t>
            </a:r>
            <a:endParaRPr lang="ja-JP" altLang="en-US" dirty="0"/>
          </a:p>
        </p:txBody>
      </p:sp>
      <p:sp>
        <p:nvSpPr>
          <p:cNvPr id="5" name="テキスト プレースホルダー 4">
            <a:extLst>
              <a:ext uri="{FF2B5EF4-FFF2-40B4-BE49-F238E27FC236}">
                <a16:creationId xmlns:a16="http://schemas.microsoft.com/office/drawing/2014/main" id="{616369D9-0288-0BED-0D54-3C09D67435F6}"/>
              </a:ext>
            </a:extLst>
          </p:cNvPr>
          <p:cNvSpPr>
            <a:spLocks noGrp="1"/>
          </p:cNvSpPr>
          <p:nvPr>
            <p:ph type="body" idx="1"/>
          </p:nvPr>
        </p:nvSpPr>
        <p:spPr/>
        <p:txBody>
          <a:bodyPr/>
          <a:lstStyle/>
          <a:p>
            <a:r>
              <a:rPr lang="ja-JP" altLang="en-US" dirty="0"/>
              <a:t>概要</a:t>
            </a:r>
          </a:p>
        </p:txBody>
      </p:sp>
    </p:spTree>
    <p:extLst>
      <p:ext uri="{BB962C8B-B14F-4D97-AF65-F5344CB8AC3E}">
        <p14:creationId xmlns:p14="http://schemas.microsoft.com/office/powerpoint/2010/main" val="25662263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FAD90C-DFC4-2E23-3C3F-8A2E85645E27}"/>
              </a:ext>
            </a:extLst>
          </p:cNvPr>
          <p:cNvSpPr>
            <a:spLocks noGrp="1"/>
          </p:cNvSpPr>
          <p:nvPr>
            <p:ph type="title"/>
          </p:nvPr>
        </p:nvSpPr>
        <p:spPr>
          <a:xfrm>
            <a:off x="348751" y="365126"/>
            <a:ext cx="8347777" cy="1325563"/>
          </a:xfrm>
        </p:spPr>
        <p:txBody>
          <a:bodyPr>
            <a:normAutofit/>
          </a:bodyPr>
          <a:lstStyle/>
          <a:p>
            <a:r>
              <a:rPr kumimoji="1" lang="en-US" altLang="ja-JP" sz="4000" dirty="0" err="1"/>
              <a:t>Choreonoid</a:t>
            </a:r>
            <a:r>
              <a:rPr lang="ja-JP" altLang="en-US" sz="4000" dirty="0"/>
              <a:t>関連</a:t>
            </a:r>
            <a:r>
              <a:rPr kumimoji="1" lang="ja-JP" altLang="en-US" sz="4000" dirty="0"/>
              <a:t>パッケージの</a:t>
            </a:r>
            <a:r>
              <a:rPr lang="ja-JP" altLang="en-US" sz="4000" dirty="0"/>
              <a:t>ビルド</a:t>
            </a:r>
            <a:endParaRPr kumimoji="1" lang="ja-JP" altLang="en-US" sz="4000" dirty="0"/>
          </a:p>
        </p:txBody>
      </p:sp>
      <p:sp>
        <p:nvSpPr>
          <p:cNvPr id="4" name="テキスト ボックス 3">
            <a:extLst>
              <a:ext uri="{FF2B5EF4-FFF2-40B4-BE49-F238E27FC236}">
                <a16:creationId xmlns:a16="http://schemas.microsoft.com/office/drawing/2014/main" id="{1279D2E2-6B60-3A9A-B507-496B6D991322}"/>
              </a:ext>
            </a:extLst>
          </p:cNvPr>
          <p:cNvSpPr txBox="1"/>
          <p:nvPr/>
        </p:nvSpPr>
        <p:spPr>
          <a:xfrm>
            <a:off x="705217" y="1948838"/>
            <a:ext cx="7634843" cy="707886"/>
          </a:xfrm>
          <a:prstGeom prst="rect">
            <a:avLst/>
          </a:prstGeom>
          <a:noFill/>
          <a:ln>
            <a:solidFill>
              <a:schemeClr val="tx1"/>
            </a:solidFill>
          </a:ln>
        </p:spPr>
        <p:txBody>
          <a:bodyPr wrap="square" rtlCol="0">
            <a:spAutoFit/>
          </a:bodyPr>
          <a:lstStyle/>
          <a:p>
            <a:r>
              <a:rPr lang="en-US" altLang="ja-JP" sz="2000">
                <a:latin typeface="ＭＳ ゴシック" panose="020B0609070205080204" pitchFamily="49" charset="-128"/>
                <a:ea typeface="ＭＳ ゴシック" panose="020B0609070205080204" pitchFamily="49" charset="-128"/>
              </a:rPr>
              <a:t>cd ~/ros2_ws</a:t>
            </a:r>
          </a:p>
          <a:p>
            <a:r>
              <a:rPr lang="en-US" altLang="ja-JP" sz="2000">
                <a:latin typeface="ＭＳ ゴシック" panose="020B0609070205080204" pitchFamily="49" charset="-128"/>
                <a:ea typeface="ＭＳ ゴシック" panose="020B0609070205080204" pitchFamily="49" charset="-128"/>
              </a:rPr>
              <a:t>colcon build --symlink-install</a:t>
            </a:r>
            <a:endParaRPr lang="ja-JP" altLang="en-US" sz="2000" dirty="0">
              <a:latin typeface="ＭＳ ゴシック" panose="020B0609070205080204" pitchFamily="49" charset="-128"/>
              <a:ea typeface="ＭＳ ゴシック" panose="020B0609070205080204" pitchFamily="49" charset="-128"/>
            </a:endParaRPr>
          </a:p>
        </p:txBody>
      </p:sp>
      <p:sp>
        <p:nvSpPr>
          <p:cNvPr id="3" name="テキスト ボックス 2">
            <a:extLst>
              <a:ext uri="{FF2B5EF4-FFF2-40B4-BE49-F238E27FC236}">
                <a16:creationId xmlns:a16="http://schemas.microsoft.com/office/drawing/2014/main" id="{DE8A05F8-D1F2-6946-4BA0-41B101BECE58}"/>
              </a:ext>
            </a:extLst>
          </p:cNvPr>
          <p:cNvSpPr txBox="1"/>
          <p:nvPr/>
        </p:nvSpPr>
        <p:spPr>
          <a:xfrm>
            <a:off x="524503" y="3123813"/>
            <a:ext cx="6340197" cy="461665"/>
          </a:xfrm>
          <a:prstGeom prst="rect">
            <a:avLst/>
          </a:prstGeom>
          <a:noFill/>
        </p:spPr>
        <p:txBody>
          <a:bodyPr wrap="none" rtlCol="0">
            <a:spAutoFit/>
          </a:bodyPr>
          <a:lstStyle/>
          <a:p>
            <a:r>
              <a:rPr kumimoji="1" lang="ja-JP" altLang="en-US" sz="2400" dirty="0"/>
              <a:t>以下のようなメッセージが表示されたら成功</a:t>
            </a:r>
          </a:p>
        </p:txBody>
      </p:sp>
      <p:sp>
        <p:nvSpPr>
          <p:cNvPr id="5" name="テキスト ボックス 4">
            <a:extLst>
              <a:ext uri="{FF2B5EF4-FFF2-40B4-BE49-F238E27FC236}">
                <a16:creationId xmlns:a16="http://schemas.microsoft.com/office/drawing/2014/main" id="{107A1C4E-1203-8E89-3033-D770A52E3B91}"/>
              </a:ext>
            </a:extLst>
          </p:cNvPr>
          <p:cNvSpPr txBox="1"/>
          <p:nvPr/>
        </p:nvSpPr>
        <p:spPr>
          <a:xfrm>
            <a:off x="705216" y="3741329"/>
            <a:ext cx="7634843" cy="2554545"/>
          </a:xfrm>
          <a:prstGeom prst="rect">
            <a:avLst/>
          </a:prstGeom>
          <a:noFill/>
          <a:ln>
            <a:solidFill>
              <a:schemeClr val="tx1"/>
            </a:solidFill>
          </a:ln>
        </p:spPr>
        <p:txBody>
          <a:bodyPr wrap="square" rtlCol="0">
            <a:spAutoFit/>
          </a:bodyPr>
          <a:lstStyle/>
          <a:p>
            <a:r>
              <a:rPr lang="en-US" altLang="ja-JP" sz="2000" dirty="0">
                <a:latin typeface="ＭＳ ゴシック" panose="020B0609070205080204" pitchFamily="49" charset="-128"/>
                <a:ea typeface="ＭＳ ゴシック" panose="020B0609070205080204" pitchFamily="49" charset="-128"/>
              </a:rPr>
              <a:t>Starting &gt;&gt;&gt; </a:t>
            </a:r>
            <a:r>
              <a:rPr lang="en-US" altLang="ja-JP" sz="2000" dirty="0" err="1">
                <a:latin typeface="ＭＳ ゴシック" panose="020B0609070205080204" pitchFamily="49" charset="-128"/>
                <a:ea typeface="ＭＳ ゴシック" panose="020B0609070205080204" pitchFamily="49" charset="-128"/>
              </a:rPr>
              <a:t>choreonoid</a:t>
            </a:r>
            <a:endParaRPr lang="en-US" altLang="ja-JP" sz="2000" dirty="0">
              <a:latin typeface="ＭＳ ゴシック" panose="020B0609070205080204" pitchFamily="49" charset="-128"/>
              <a:ea typeface="ＭＳ ゴシック" panose="020B0609070205080204" pitchFamily="49" charset="-128"/>
            </a:endParaRPr>
          </a:p>
          <a:p>
            <a:r>
              <a:rPr lang="en-US" altLang="ja-JP" sz="2000" dirty="0">
                <a:latin typeface="ＭＳ ゴシック" panose="020B0609070205080204" pitchFamily="49" charset="-128"/>
                <a:ea typeface="ＭＳ ゴシック" panose="020B0609070205080204" pitchFamily="49" charset="-128"/>
              </a:rPr>
              <a:t>Finished &lt;&lt;&lt; </a:t>
            </a:r>
            <a:r>
              <a:rPr lang="en-US" altLang="ja-JP" sz="2000" dirty="0" err="1">
                <a:latin typeface="ＭＳ ゴシック" panose="020B0609070205080204" pitchFamily="49" charset="-128"/>
                <a:ea typeface="ＭＳ ゴシック" panose="020B0609070205080204" pitchFamily="49" charset="-128"/>
              </a:rPr>
              <a:t>choreonoid</a:t>
            </a:r>
            <a:r>
              <a:rPr lang="en-US" altLang="ja-JP" sz="2000" dirty="0">
                <a:latin typeface="ＭＳ ゴシック" panose="020B0609070205080204" pitchFamily="49" charset="-128"/>
                <a:ea typeface="ＭＳ ゴシック" panose="020B0609070205080204" pitchFamily="49" charset="-128"/>
              </a:rPr>
              <a:t> [120.0s]</a:t>
            </a:r>
          </a:p>
          <a:p>
            <a:r>
              <a:rPr lang="en-US" altLang="ja-JP" sz="2000" dirty="0">
                <a:latin typeface="ＭＳ ゴシック" panose="020B0609070205080204" pitchFamily="49" charset="-128"/>
                <a:ea typeface="ＭＳ ゴシック" panose="020B0609070205080204" pitchFamily="49" charset="-128"/>
              </a:rPr>
              <a:t>Starting &gt;&gt;&gt; </a:t>
            </a:r>
            <a:r>
              <a:rPr lang="en-US" altLang="ja-JP" sz="2000" dirty="0" err="1">
                <a:latin typeface="ＭＳ ゴシック" panose="020B0609070205080204" pitchFamily="49" charset="-128"/>
                <a:ea typeface="ＭＳ ゴシック" panose="020B0609070205080204" pitchFamily="49" charset="-128"/>
              </a:rPr>
              <a:t>choreonoid_ros</a:t>
            </a:r>
            <a:endParaRPr lang="en-US" altLang="ja-JP" sz="2000" dirty="0">
              <a:latin typeface="ＭＳ ゴシック" panose="020B0609070205080204" pitchFamily="49" charset="-128"/>
              <a:ea typeface="ＭＳ ゴシック" panose="020B0609070205080204" pitchFamily="49" charset="-128"/>
            </a:endParaRPr>
          </a:p>
          <a:p>
            <a:r>
              <a:rPr lang="en-US" altLang="ja-JP" sz="2000" dirty="0">
                <a:latin typeface="ＭＳ ゴシック" panose="020B0609070205080204" pitchFamily="49" charset="-128"/>
                <a:ea typeface="ＭＳ ゴシック" panose="020B0609070205080204" pitchFamily="49" charset="-128"/>
              </a:rPr>
              <a:t>Finished &lt;&lt;&lt; </a:t>
            </a:r>
            <a:r>
              <a:rPr lang="en-US" altLang="ja-JP" sz="2000" dirty="0" err="1">
                <a:latin typeface="ＭＳ ゴシック" panose="020B0609070205080204" pitchFamily="49" charset="-128"/>
                <a:ea typeface="ＭＳ ゴシック" panose="020B0609070205080204" pitchFamily="49" charset="-128"/>
              </a:rPr>
              <a:t>choreonoid_ros</a:t>
            </a:r>
            <a:r>
              <a:rPr lang="en-US" altLang="ja-JP" sz="2000" dirty="0">
                <a:latin typeface="ＭＳ ゴシック" panose="020B0609070205080204" pitchFamily="49" charset="-128"/>
                <a:ea typeface="ＭＳ ゴシック" panose="020B0609070205080204" pitchFamily="49" charset="-128"/>
              </a:rPr>
              <a:t> [10.0s]</a:t>
            </a:r>
          </a:p>
          <a:p>
            <a:r>
              <a:rPr lang="en-US" altLang="ja-JP" sz="2000" dirty="0">
                <a:latin typeface="ＭＳ ゴシック" panose="020B0609070205080204" pitchFamily="49" charset="-128"/>
                <a:ea typeface="ＭＳ ゴシック" panose="020B0609070205080204" pitchFamily="49" charset="-128"/>
              </a:rPr>
              <a:t>Starting &gt;&gt;&gt; choreonoid_ros2_mobile_robot_tutorial</a:t>
            </a:r>
          </a:p>
          <a:p>
            <a:r>
              <a:rPr lang="en-US" altLang="ja-JP" sz="2000" dirty="0">
                <a:latin typeface="ＭＳ ゴシック" panose="020B0609070205080204" pitchFamily="49" charset="-128"/>
                <a:ea typeface="ＭＳ ゴシック" panose="020B0609070205080204" pitchFamily="49" charset="-128"/>
              </a:rPr>
              <a:t>Finished &lt;&lt;&lt; choreonoid_ros2_mobile_robot_tutorial</a:t>
            </a:r>
            <a:r>
              <a:rPr lang="ja-JP" altLang="en-US" sz="2000" dirty="0">
                <a:latin typeface="ＭＳ ゴシック" panose="020B0609070205080204" pitchFamily="49" charset="-128"/>
                <a:ea typeface="ＭＳ ゴシック" panose="020B0609070205080204" pitchFamily="49" charset="-128"/>
              </a:rPr>
              <a:t> </a:t>
            </a:r>
            <a:r>
              <a:rPr lang="en-US" altLang="ja-JP" sz="2000" dirty="0">
                <a:latin typeface="ＭＳ ゴシック" panose="020B0609070205080204" pitchFamily="49" charset="-128"/>
                <a:ea typeface="ＭＳ ゴシック" panose="020B0609070205080204" pitchFamily="49" charset="-128"/>
              </a:rPr>
              <a:t>[5.0s]</a:t>
            </a:r>
          </a:p>
          <a:p>
            <a:endParaRPr lang="en-US" altLang="ja-JP" sz="2000" dirty="0">
              <a:latin typeface="ＭＳ ゴシック" panose="020B0609070205080204" pitchFamily="49" charset="-128"/>
              <a:ea typeface="ＭＳ ゴシック" panose="020B0609070205080204" pitchFamily="49" charset="-128"/>
            </a:endParaRPr>
          </a:p>
          <a:p>
            <a:r>
              <a:rPr lang="en-US" altLang="ja-JP" sz="2000" dirty="0">
                <a:latin typeface="ＭＳ ゴシック" panose="020B0609070205080204" pitchFamily="49" charset="-128"/>
                <a:ea typeface="ＭＳ ゴシック" panose="020B0609070205080204" pitchFamily="49" charset="-128"/>
              </a:rPr>
              <a:t>Summary: 3 packages finished [135.0s]</a:t>
            </a:r>
            <a:endParaRPr lang="ja-JP" altLang="en-US" sz="2000" dirty="0">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7848905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F93913-9225-F919-1027-BE1557398E80}"/>
              </a:ext>
            </a:extLst>
          </p:cNvPr>
          <p:cNvSpPr>
            <a:spLocks noGrp="1"/>
          </p:cNvSpPr>
          <p:nvPr>
            <p:ph type="title"/>
          </p:nvPr>
        </p:nvSpPr>
        <p:spPr>
          <a:xfrm>
            <a:off x="628650" y="324817"/>
            <a:ext cx="7886700" cy="1325563"/>
          </a:xfrm>
        </p:spPr>
        <p:txBody>
          <a:bodyPr/>
          <a:lstStyle/>
          <a:p>
            <a:r>
              <a:rPr kumimoji="1" lang="en-US" altLang="ja-JP" dirty="0"/>
              <a:t>BodyROS2</a:t>
            </a:r>
            <a:r>
              <a:rPr kumimoji="1" lang="ja-JP" altLang="en-US" dirty="0"/>
              <a:t>アイテムの導入</a:t>
            </a:r>
          </a:p>
        </p:txBody>
      </p:sp>
      <p:sp>
        <p:nvSpPr>
          <p:cNvPr id="6" name="テキスト ボックス 5">
            <a:extLst>
              <a:ext uri="{FF2B5EF4-FFF2-40B4-BE49-F238E27FC236}">
                <a16:creationId xmlns:a16="http://schemas.microsoft.com/office/drawing/2014/main" id="{8142FBCF-B555-8D69-18E8-4AF6690075BC}"/>
              </a:ext>
            </a:extLst>
          </p:cNvPr>
          <p:cNvSpPr txBox="1"/>
          <p:nvPr/>
        </p:nvSpPr>
        <p:spPr>
          <a:xfrm>
            <a:off x="844538" y="1851750"/>
            <a:ext cx="3934558" cy="3416320"/>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 World</a:t>
            </a:r>
          </a:p>
          <a:p>
            <a:r>
              <a:rPr lang="en-US" altLang="ja-JP" sz="2400" dirty="0">
                <a:latin typeface="ＭＳ ゴシック" panose="020B0609070205080204" pitchFamily="49" charset="-128"/>
                <a:ea typeface="ＭＳ ゴシック" panose="020B0609070205080204" pitchFamily="49" charset="-128"/>
              </a:rPr>
              <a:t>  + </a:t>
            </a:r>
            <a:r>
              <a:rPr lang="en-US" altLang="ja-JP" sz="2400" dirty="0" err="1">
                <a:latin typeface="ＭＳ ゴシック" panose="020B0609070205080204" pitchFamily="49" charset="-128"/>
                <a:ea typeface="ＭＳ ゴシック" panose="020B0609070205080204" pitchFamily="49" charset="-128"/>
              </a:rPr>
              <a:t>MobileRobot</a:t>
            </a:r>
            <a:endParaRPr lang="en-US" altLang="ja-JP" sz="2400" dirty="0">
              <a:latin typeface="ＭＳ ゴシック" panose="020B0609070205080204" pitchFamily="49" charset="-128"/>
              <a:ea typeface="ＭＳ ゴシック" panose="020B0609070205080204" pitchFamily="49" charset="-128"/>
            </a:endParaRPr>
          </a:p>
          <a:p>
            <a:r>
              <a:rPr lang="en-US" altLang="ja-JP"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DriveController</a:t>
            </a:r>
            <a:endParaRPr lang="en-US" altLang="ja-JP" sz="2400" dirty="0">
              <a:latin typeface="ＭＳ ゴシック" panose="020B0609070205080204" pitchFamily="49" charset="-128"/>
              <a:ea typeface="ＭＳ ゴシック" panose="020B0609070205080204" pitchFamily="49" charset="-128"/>
            </a:endParaRPr>
          </a:p>
          <a:p>
            <a:r>
              <a:rPr lang="ja-JP" altLang="en-US" sz="2400" dirty="0">
                <a:latin typeface="ＭＳ ゴシック" panose="020B0609070205080204" pitchFamily="49" charset="-128"/>
                <a:ea typeface="ＭＳ ゴシック" panose="020B0609070205080204" pitchFamily="49" charset="-128"/>
              </a:rPr>
              <a:t>     </a:t>
            </a:r>
            <a:r>
              <a:rPr lang="en-US" altLang="ja-JP"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PanTiltController</a:t>
            </a:r>
            <a:endParaRPr lang="en-US" altLang="ja-JP" sz="2400" dirty="0">
              <a:latin typeface="ＭＳ ゴシック" panose="020B0609070205080204" pitchFamily="49" charset="-128"/>
              <a:ea typeface="ＭＳ ゴシック" panose="020B0609070205080204" pitchFamily="49" charset="-128"/>
            </a:endParaRPr>
          </a:p>
          <a:p>
            <a:r>
              <a:rPr lang="ja-JP" altLang="en-US" sz="2400" dirty="0">
                <a:latin typeface="ＭＳ ゴシック" panose="020B0609070205080204" pitchFamily="49" charset="-128"/>
                <a:ea typeface="ＭＳ ゴシック" panose="020B0609070205080204" pitchFamily="49" charset="-128"/>
              </a:rPr>
              <a:t>    </a:t>
            </a:r>
            <a:r>
              <a:rPr lang="en-US" altLang="ja-JP" sz="2400" dirty="0">
                <a:latin typeface="ＭＳ ゴシック" panose="020B0609070205080204" pitchFamily="49" charset="-128"/>
                <a:ea typeface="ＭＳ ゴシック" panose="020B0609070205080204" pitchFamily="49" charset="-128"/>
              </a:rPr>
              <a:t>+</a:t>
            </a:r>
            <a:r>
              <a:rPr lang="en-US" altLang="ja-JP" sz="2400" b="1"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SensorVisualizer</a:t>
            </a:r>
            <a:endParaRPr lang="en-US" altLang="ja-JP" sz="2400" dirty="0">
              <a:latin typeface="ＭＳ ゴシック" panose="020B0609070205080204" pitchFamily="49" charset="-128"/>
              <a:ea typeface="ＭＳ ゴシック" panose="020B0609070205080204" pitchFamily="49" charset="-128"/>
            </a:endParaRPr>
          </a:p>
          <a:p>
            <a:r>
              <a:rPr lang="ja-JP" altLang="en-US" sz="2400" dirty="0">
                <a:latin typeface="ＭＳ ゴシック" panose="020B0609070205080204" pitchFamily="49" charset="-128"/>
                <a:ea typeface="ＭＳ ゴシック" panose="020B0609070205080204" pitchFamily="49" charset="-128"/>
              </a:rPr>
              <a:t>      </a:t>
            </a:r>
            <a:r>
              <a:rPr lang="en-US" altLang="ja-JP" sz="2400" b="1" dirty="0">
                <a:solidFill>
                  <a:srgbClr val="FF0000"/>
                </a:solidFill>
                <a:latin typeface="ＭＳ ゴシック" panose="020B0609070205080204" pitchFamily="49" charset="-128"/>
                <a:ea typeface="ＭＳ ゴシック" panose="020B0609070205080204" pitchFamily="49" charset="-128"/>
              </a:rPr>
              <a:t>BodyROS2</a:t>
            </a:r>
          </a:p>
          <a:p>
            <a:r>
              <a:rPr lang="en-US" altLang="ja-JP" sz="2400" dirty="0">
                <a:latin typeface="ＭＳ ゴシック" panose="020B0609070205080204" pitchFamily="49" charset="-128"/>
                <a:ea typeface="ＭＳ ゴシック" panose="020B0609070205080204" pitchFamily="49" charset="-128"/>
              </a:rPr>
              <a:t>    Labo1</a:t>
            </a:r>
          </a:p>
          <a:p>
            <a:r>
              <a:rPr lang="en-US" altLang="ja-JP" sz="2400" dirty="0">
                <a:latin typeface="ＭＳ ゴシック" panose="020B0609070205080204" pitchFamily="49" charset="-128"/>
                <a:ea typeface="ＭＳ ゴシック" panose="020B0609070205080204" pitchFamily="49" charset="-128"/>
              </a:rPr>
              <a:t>  + </a:t>
            </a:r>
            <a:r>
              <a:rPr lang="en-US" altLang="ja-JP" sz="2400" dirty="0" err="1">
                <a:latin typeface="ＭＳ ゴシック" panose="020B0609070205080204" pitchFamily="49" charset="-128"/>
                <a:ea typeface="ＭＳ ゴシック" panose="020B0609070205080204" pitchFamily="49" charset="-128"/>
              </a:rPr>
              <a:t>AISTSimulator</a:t>
            </a:r>
            <a:endParaRPr lang="en-US" altLang="ja-JP" sz="2400" dirty="0">
              <a:latin typeface="ＭＳ ゴシック" panose="020B0609070205080204" pitchFamily="49" charset="-128"/>
              <a:ea typeface="ＭＳ ゴシック" panose="020B0609070205080204" pitchFamily="49" charset="-128"/>
            </a:endParaRPr>
          </a:p>
          <a:p>
            <a:r>
              <a:rPr lang="ja-JP" altLang="en-US"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GLVisionSimulator</a:t>
            </a:r>
            <a:endParaRPr lang="en-US" altLang="ja-JP" sz="2400" dirty="0">
              <a:latin typeface="ＭＳ ゴシック" panose="020B0609070205080204" pitchFamily="49" charset="-128"/>
              <a:ea typeface="ＭＳ ゴシック" panose="020B0609070205080204" pitchFamily="49" charset="-128"/>
            </a:endParaRPr>
          </a:p>
        </p:txBody>
      </p:sp>
      <p:sp>
        <p:nvSpPr>
          <p:cNvPr id="3" name="テキスト ボックス 2">
            <a:extLst>
              <a:ext uri="{FF2B5EF4-FFF2-40B4-BE49-F238E27FC236}">
                <a16:creationId xmlns:a16="http://schemas.microsoft.com/office/drawing/2014/main" id="{A0A3128B-3E5F-8A31-53C7-C6C920BB48CC}"/>
              </a:ext>
            </a:extLst>
          </p:cNvPr>
          <p:cNvSpPr txBox="1"/>
          <p:nvPr/>
        </p:nvSpPr>
        <p:spPr>
          <a:xfrm>
            <a:off x="4856369" y="3084490"/>
            <a:ext cx="3830022" cy="830997"/>
          </a:xfrm>
          <a:prstGeom prst="rect">
            <a:avLst/>
          </a:prstGeom>
          <a:noFill/>
        </p:spPr>
        <p:txBody>
          <a:bodyPr wrap="square" rtlCol="0">
            <a:spAutoFit/>
          </a:bodyPr>
          <a:lstStyle/>
          <a:p>
            <a:r>
              <a:rPr lang="ja-JP" altLang="en-US" sz="2400" dirty="0"/>
              <a:t>「ファイル」</a:t>
            </a:r>
            <a:r>
              <a:rPr lang="en-US" altLang="ja-JP" sz="2400" dirty="0"/>
              <a:t>-</a:t>
            </a:r>
            <a:r>
              <a:rPr lang="ja-JP" altLang="en-US" sz="2400" dirty="0"/>
              <a:t>「新規」</a:t>
            </a:r>
            <a:r>
              <a:rPr lang="en-US" altLang="ja-JP" sz="2400" dirty="0"/>
              <a:t>-</a:t>
            </a:r>
            <a:r>
              <a:rPr lang="ja-JP" altLang="en-US" sz="2400" dirty="0"/>
              <a:t>「</a:t>
            </a:r>
            <a:r>
              <a:rPr lang="en-US" altLang="ja-JP" sz="2400" dirty="0"/>
              <a:t>BodyROS2</a:t>
            </a:r>
            <a:r>
              <a:rPr lang="ja-JP" altLang="en-US" sz="2400" dirty="0"/>
              <a:t>」で生成する</a:t>
            </a:r>
            <a:endParaRPr kumimoji="1" lang="ja-JP" altLang="en-US" sz="2400" dirty="0"/>
          </a:p>
        </p:txBody>
      </p:sp>
    </p:spTree>
    <p:extLst>
      <p:ext uri="{BB962C8B-B14F-4D97-AF65-F5344CB8AC3E}">
        <p14:creationId xmlns:p14="http://schemas.microsoft.com/office/powerpoint/2010/main" val="397115765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2FF7F0-DC42-726D-BD6C-36C709D52F0A}"/>
              </a:ext>
            </a:extLst>
          </p:cNvPr>
          <p:cNvSpPr>
            <a:spLocks noGrp="1"/>
          </p:cNvSpPr>
          <p:nvPr>
            <p:ph type="title"/>
          </p:nvPr>
        </p:nvSpPr>
        <p:spPr/>
        <p:txBody>
          <a:bodyPr/>
          <a:lstStyle/>
          <a:p>
            <a:r>
              <a:rPr lang="ja-JP" altLang="en-US" dirty="0"/>
              <a:t>効率化のための補足</a:t>
            </a:r>
            <a:endParaRPr kumimoji="1" lang="ja-JP" altLang="en-US" dirty="0"/>
          </a:p>
        </p:txBody>
      </p:sp>
      <p:sp>
        <p:nvSpPr>
          <p:cNvPr id="3" name="コンテンツ プレースホルダー 2">
            <a:extLst>
              <a:ext uri="{FF2B5EF4-FFF2-40B4-BE49-F238E27FC236}">
                <a16:creationId xmlns:a16="http://schemas.microsoft.com/office/drawing/2014/main" id="{C310AEE0-1AF6-376D-1AB0-1FD1F239AA4A}"/>
              </a:ext>
            </a:extLst>
          </p:cNvPr>
          <p:cNvSpPr>
            <a:spLocks noGrp="1"/>
          </p:cNvSpPr>
          <p:nvPr>
            <p:ph idx="1"/>
          </p:nvPr>
        </p:nvSpPr>
        <p:spPr/>
        <p:txBody>
          <a:bodyPr/>
          <a:lstStyle/>
          <a:p>
            <a:r>
              <a:rPr kumimoji="1" lang="en-US" altLang="ja-JP" dirty="0"/>
              <a:t>BodyROS2</a:t>
            </a:r>
            <a:r>
              <a:rPr kumimoji="1" lang="ja-JP" altLang="en-US" dirty="0"/>
              <a:t>アイテムを使用して外部の</a:t>
            </a:r>
            <a:r>
              <a:rPr kumimoji="1" lang="en-US" altLang="ja-JP" dirty="0"/>
              <a:t>ROS</a:t>
            </a:r>
            <a:r>
              <a:rPr kumimoji="1" lang="ja-JP" altLang="en-US" dirty="0"/>
              <a:t>ツールで可視化を行うなら、</a:t>
            </a:r>
            <a:r>
              <a:rPr kumimoji="1" lang="en-US" altLang="ja-JP" dirty="0" err="1"/>
              <a:t>Choreonoid</a:t>
            </a:r>
            <a:r>
              <a:rPr kumimoji="1" lang="ja-JP" altLang="en-US" dirty="0"/>
              <a:t>上での可視化は必ずしも必要ない</a:t>
            </a:r>
            <a:endParaRPr kumimoji="1" lang="en-US" altLang="ja-JP" dirty="0"/>
          </a:p>
          <a:p>
            <a:r>
              <a:rPr lang="ja-JP" altLang="en-US" dirty="0"/>
              <a:t>可視化の設定を解除しておくことで動作が軽くなる</a:t>
            </a:r>
            <a:endParaRPr lang="en-US" altLang="ja-JP" dirty="0"/>
          </a:p>
          <a:p>
            <a:pPr lvl="1"/>
            <a:r>
              <a:rPr kumimoji="1" lang="en-US" altLang="ja-JP" dirty="0" err="1"/>
              <a:t>GLVisionSimulator</a:t>
            </a:r>
            <a:r>
              <a:rPr kumimoji="1" lang="ja-JP" altLang="en-US" dirty="0"/>
              <a:t>の</a:t>
            </a:r>
            <a:r>
              <a:rPr lang="ja-JP" altLang="en-US" dirty="0"/>
              <a:t>「ビジョンデータの記録」</a:t>
            </a:r>
            <a:r>
              <a:rPr kumimoji="1" lang="ja-JP" altLang="en-US" dirty="0"/>
              <a:t>プロパティを</a:t>
            </a:r>
            <a:r>
              <a:rPr kumimoji="1" lang="en-US" altLang="ja-JP" dirty="0"/>
              <a:t>false</a:t>
            </a:r>
            <a:r>
              <a:rPr kumimoji="1" lang="ja-JP" altLang="en-US" dirty="0"/>
              <a:t>にする</a:t>
            </a:r>
            <a:endParaRPr lang="en-US" altLang="ja-JP" dirty="0"/>
          </a:p>
          <a:p>
            <a:pPr lvl="1"/>
            <a:r>
              <a:rPr kumimoji="1" lang="en-US" altLang="ja-JP" dirty="0" err="1"/>
              <a:t>SensorVisualizer</a:t>
            </a:r>
            <a:r>
              <a:rPr kumimoji="1" lang="ja-JP" altLang="en-US" dirty="0"/>
              <a:t>を削除する</a:t>
            </a:r>
            <a:endParaRPr kumimoji="1" lang="en-US" altLang="ja-JP" dirty="0"/>
          </a:p>
          <a:p>
            <a:pPr lvl="2"/>
            <a:r>
              <a:rPr lang="ja-JP" altLang="en-US" dirty="0"/>
              <a:t>もしくは、</a:t>
            </a:r>
            <a:r>
              <a:rPr kumimoji="1" lang="ja-JP" altLang="en-US" dirty="0"/>
              <a:t>各項目のチェックを外す</a:t>
            </a:r>
            <a:endParaRPr kumimoji="1" lang="en-US" altLang="ja-JP" dirty="0"/>
          </a:p>
          <a:p>
            <a:pPr lvl="1"/>
            <a:endParaRPr kumimoji="1" lang="ja-JP" altLang="en-US" dirty="0"/>
          </a:p>
        </p:txBody>
      </p:sp>
    </p:spTree>
    <p:extLst>
      <p:ext uri="{BB962C8B-B14F-4D97-AF65-F5344CB8AC3E}">
        <p14:creationId xmlns:p14="http://schemas.microsoft.com/office/powerpoint/2010/main" val="392936385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F93913-9225-F919-1027-BE1557398E80}"/>
              </a:ext>
            </a:extLst>
          </p:cNvPr>
          <p:cNvSpPr>
            <a:spLocks noGrp="1"/>
          </p:cNvSpPr>
          <p:nvPr>
            <p:ph type="title"/>
          </p:nvPr>
        </p:nvSpPr>
        <p:spPr>
          <a:xfrm>
            <a:off x="628650" y="202470"/>
            <a:ext cx="7886700" cy="1325563"/>
          </a:xfrm>
        </p:spPr>
        <p:txBody>
          <a:bodyPr/>
          <a:lstStyle/>
          <a:p>
            <a:r>
              <a:rPr kumimoji="1" lang="en-US" altLang="ja-JP" dirty="0"/>
              <a:t>BodyROS2</a:t>
            </a:r>
            <a:r>
              <a:rPr kumimoji="1" lang="ja-JP" altLang="en-US" dirty="0"/>
              <a:t>アイテムの出力対象</a:t>
            </a:r>
          </a:p>
        </p:txBody>
      </p:sp>
      <p:sp>
        <p:nvSpPr>
          <p:cNvPr id="3" name="コンテンツ プレースホルダー 2">
            <a:extLst>
              <a:ext uri="{FF2B5EF4-FFF2-40B4-BE49-F238E27FC236}">
                <a16:creationId xmlns:a16="http://schemas.microsoft.com/office/drawing/2014/main" id="{A5D33F12-2EBB-2FB7-2EB9-EE67DA5C74A8}"/>
              </a:ext>
            </a:extLst>
          </p:cNvPr>
          <p:cNvSpPr>
            <a:spLocks noGrp="1"/>
          </p:cNvSpPr>
          <p:nvPr>
            <p:ph idx="1"/>
          </p:nvPr>
        </p:nvSpPr>
        <p:spPr>
          <a:xfrm>
            <a:off x="628649" y="1460745"/>
            <a:ext cx="8118401" cy="4150979"/>
          </a:xfrm>
        </p:spPr>
        <p:txBody>
          <a:bodyPr>
            <a:normAutofit/>
          </a:bodyPr>
          <a:lstStyle/>
          <a:p>
            <a:r>
              <a:rPr kumimoji="1" lang="ja-JP" altLang="en-US" sz="2400" dirty="0"/>
              <a:t>関節角度（変位）を</a:t>
            </a:r>
            <a:r>
              <a:rPr kumimoji="1" lang="en-US" altLang="ja-JP" sz="2400" dirty="0"/>
              <a:t>ROS</a:t>
            </a:r>
            <a:r>
              <a:rPr lang="ja-JP" altLang="en-US" sz="2400" dirty="0"/>
              <a:t>トピックとして</a:t>
            </a:r>
            <a:r>
              <a:rPr kumimoji="1" lang="en-US" altLang="ja-JP" sz="2400" dirty="0"/>
              <a:t>Publish</a:t>
            </a:r>
          </a:p>
          <a:p>
            <a:pPr lvl="1"/>
            <a:r>
              <a:rPr lang="en-US" altLang="ja-JP" dirty="0"/>
              <a:t>/</a:t>
            </a:r>
            <a:r>
              <a:rPr lang="en-US" altLang="ja-JP" dirty="0" err="1"/>
              <a:t>MobileRobot</a:t>
            </a:r>
            <a:r>
              <a:rPr lang="en-US" altLang="ja-JP" dirty="0"/>
              <a:t>/</a:t>
            </a:r>
            <a:r>
              <a:rPr lang="en-US" altLang="ja-JP" dirty="0" err="1"/>
              <a:t>joint_states</a:t>
            </a:r>
            <a:endParaRPr lang="en-US" altLang="ja-JP" dirty="0"/>
          </a:p>
          <a:p>
            <a:r>
              <a:rPr kumimoji="1" lang="ja-JP" altLang="en-US" sz="2400" dirty="0"/>
              <a:t>カメラ画像</a:t>
            </a:r>
            <a:endParaRPr kumimoji="1" lang="en-US" altLang="ja-JP" sz="2400" dirty="0"/>
          </a:p>
          <a:p>
            <a:pPr lvl="1"/>
            <a:r>
              <a:rPr kumimoji="1" lang="en-US" altLang="ja-JP" dirty="0"/>
              <a:t>/</a:t>
            </a:r>
            <a:r>
              <a:rPr kumimoji="1" lang="en-US" altLang="ja-JP" dirty="0" err="1"/>
              <a:t>MobileRobot</a:t>
            </a:r>
            <a:r>
              <a:rPr kumimoji="1" lang="en-US" altLang="ja-JP" dirty="0"/>
              <a:t>/RealSense</a:t>
            </a:r>
          </a:p>
          <a:p>
            <a:r>
              <a:rPr lang="ja-JP" altLang="en-US" sz="2400" dirty="0"/>
              <a:t>デプスカメラ画像（ポイントクラウド）</a:t>
            </a:r>
            <a:endParaRPr lang="en-US" altLang="ja-JP" sz="2400" dirty="0"/>
          </a:p>
          <a:p>
            <a:pPr lvl="1"/>
            <a:r>
              <a:rPr lang="en-US" altLang="ja-JP" dirty="0"/>
              <a:t>/</a:t>
            </a:r>
            <a:r>
              <a:rPr lang="en-US" altLang="ja-JP" dirty="0" err="1"/>
              <a:t>MobileRobot</a:t>
            </a:r>
            <a:r>
              <a:rPr lang="en-US" altLang="ja-JP" dirty="0"/>
              <a:t>/RealSense/</a:t>
            </a:r>
            <a:r>
              <a:rPr lang="en-US" altLang="ja-JP" dirty="0" err="1"/>
              <a:t>point_cloud</a:t>
            </a:r>
            <a:endParaRPr lang="en-US" altLang="ja-JP" dirty="0"/>
          </a:p>
          <a:p>
            <a:r>
              <a:rPr kumimoji="1" lang="ja-JP" altLang="en-US" sz="2400" dirty="0"/>
              <a:t>レンジセンサ距離データ</a:t>
            </a:r>
            <a:endParaRPr kumimoji="1" lang="en-US" altLang="ja-JP" sz="2400" dirty="0"/>
          </a:p>
          <a:p>
            <a:pPr lvl="1"/>
            <a:r>
              <a:rPr lang="en-US" altLang="ja-JP" dirty="0"/>
              <a:t>/</a:t>
            </a:r>
            <a:r>
              <a:rPr lang="en-US" altLang="ja-JP" dirty="0" err="1"/>
              <a:t>MobileRobot</a:t>
            </a:r>
            <a:r>
              <a:rPr lang="en-US" altLang="ja-JP" dirty="0"/>
              <a:t>/LiDAR/scan</a:t>
            </a:r>
            <a:endParaRPr kumimoji="1" lang="en-US" altLang="ja-JP" dirty="0"/>
          </a:p>
          <a:p>
            <a:endParaRPr lang="en-US" altLang="ja-JP" sz="2400" dirty="0"/>
          </a:p>
        </p:txBody>
      </p:sp>
    </p:spTree>
    <p:extLst>
      <p:ext uri="{BB962C8B-B14F-4D97-AF65-F5344CB8AC3E}">
        <p14:creationId xmlns:p14="http://schemas.microsoft.com/office/powerpoint/2010/main" val="322985057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F93913-9225-F919-1027-BE1557398E80}"/>
              </a:ext>
            </a:extLst>
          </p:cNvPr>
          <p:cNvSpPr>
            <a:spLocks noGrp="1"/>
          </p:cNvSpPr>
          <p:nvPr>
            <p:ph type="title"/>
          </p:nvPr>
        </p:nvSpPr>
        <p:spPr/>
        <p:txBody>
          <a:bodyPr/>
          <a:lstStyle/>
          <a:p>
            <a:r>
              <a:rPr lang="ja-JP" altLang="en-US" dirty="0"/>
              <a:t>トピックの確認</a:t>
            </a:r>
            <a:endParaRPr kumimoji="1" lang="ja-JP" altLang="en-US" dirty="0"/>
          </a:p>
        </p:txBody>
      </p:sp>
      <p:sp>
        <p:nvSpPr>
          <p:cNvPr id="7" name="テキスト ボックス 6">
            <a:extLst>
              <a:ext uri="{FF2B5EF4-FFF2-40B4-BE49-F238E27FC236}">
                <a16:creationId xmlns:a16="http://schemas.microsoft.com/office/drawing/2014/main" id="{E667A56B-6090-6427-8B38-6FEAD3FC6A08}"/>
              </a:ext>
            </a:extLst>
          </p:cNvPr>
          <p:cNvSpPr txBox="1"/>
          <p:nvPr/>
        </p:nvSpPr>
        <p:spPr>
          <a:xfrm>
            <a:off x="723117" y="1888644"/>
            <a:ext cx="7697766" cy="461665"/>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ros2 topic list</a:t>
            </a:r>
          </a:p>
        </p:txBody>
      </p:sp>
      <p:sp>
        <p:nvSpPr>
          <p:cNvPr id="10" name="テキスト ボックス 9">
            <a:extLst>
              <a:ext uri="{FF2B5EF4-FFF2-40B4-BE49-F238E27FC236}">
                <a16:creationId xmlns:a16="http://schemas.microsoft.com/office/drawing/2014/main" id="{C0925FFE-4199-24F0-77FD-F18835BE236A}"/>
              </a:ext>
            </a:extLst>
          </p:cNvPr>
          <p:cNvSpPr txBox="1"/>
          <p:nvPr/>
        </p:nvSpPr>
        <p:spPr>
          <a:xfrm>
            <a:off x="723117" y="3205284"/>
            <a:ext cx="7697766" cy="461665"/>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ros2 topic list</a:t>
            </a:r>
            <a:r>
              <a:rPr lang="ja-JP" altLang="en-US" sz="2400" dirty="0">
                <a:latin typeface="ＭＳ ゴシック" panose="020B0609070205080204" pitchFamily="49" charset="-128"/>
                <a:ea typeface="ＭＳ ゴシック" panose="020B0609070205080204" pitchFamily="49" charset="-128"/>
              </a:rPr>
              <a:t> </a:t>
            </a:r>
            <a:r>
              <a:rPr lang="en-US" altLang="ja-JP" sz="2400" dirty="0">
                <a:latin typeface="ＭＳ ゴシック" panose="020B0609070205080204" pitchFamily="49" charset="-128"/>
                <a:ea typeface="ＭＳ ゴシック" panose="020B0609070205080204" pitchFamily="49" charset="-128"/>
              </a:rPr>
              <a:t>-t</a:t>
            </a:r>
          </a:p>
        </p:txBody>
      </p:sp>
      <p:sp>
        <p:nvSpPr>
          <p:cNvPr id="11" name="テキスト ボックス 10">
            <a:extLst>
              <a:ext uri="{FF2B5EF4-FFF2-40B4-BE49-F238E27FC236}">
                <a16:creationId xmlns:a16="http://schemas.microsoft.com/office/drawing/2014/main" id="{58DB514F-A920-90AD-0E87-3F3B6AFA3AC6}"/>
              </a:ext>
            </a:extLst>
          </p:cNvPr>
          <p:cNvSpPr txBox="1"/>
          <p:nvPr/>
        </p:nvSpPr>
        <p:spPr>
          <a:xfrm>
            <a:off x="903791" y="2682368"/>
            <a:ext cx="6317755" cy="400110"/>
          </a:xfrm>
          <a:prstGeom prst="rect">
            <a:avLst/>
          </a:prstGeom>
          <a:noFill/>
        </p:spPr>
        <p:txBody>
          <a:bodyPr wrap="none" rtlCol="0">
            <a:spAutoFit/>
          </a:bodyPr>
          <a:lstStyle/>
          <a:p>
            <a:r>
              <a:rPr kumimoji="1" lang="en-US" altLang="ja-JP" sz="2000" dirty="0"/>
              <a:t>“-t” </a:t>
            </a:r>
            <a:r>
              <a:rPr kumimoji="1" lang="ja-JP" altLang="en-US" sz="2000" dirty="0"/>
              <a:t>オプションを付けるとメッセージ型も確認できる</a:t>
            </a:r>
          </a:p>
        </p:txBody>
      </p:sp>
      <p:sp>
        <p:nvSpPr>
          <p:cNvPr id="12" name="テキスト ボックス 11">
            <a:extLst>
              <a:ext uri="{FF2B5EF4-FFF2-40B4-BE49-F238E27FC236}">
                <a16:creationId xmlns:a16="http://schemas.microsoft.com/office/drawing/2014/main" id="{7C2245E0-7974-7737-46A7-FD4AA5FB3C9D}"/>
              </a:ext>
            </a:extLst>
          </p:cNvPr>
          <p:cNvSpPr txBox="1"/>
          <p:nvPr/>
        </p:nvSpPr>
        <p:spPr>
          <a:xfrm>
            <a:off x="723117" y="4511707"/>
            <a:ext cx="7697766" cy="1200329"/>
          </a:xfrm>
          <a:prstGeom prst="rect">
            <a:avLst/>
          </a:prstGeom>
          <a:noFill/>
          <a:ln>
            <a:solidFill>
              <a:schemeClr val="tx1"/>
            </a:solidFill>
          </a:ln>
        </p:spPr>
        <p:txBody>
          <a:bodyPr wrap="square" rtlCol="0">
            <a:spAutoFit/>
          </a:bodyPr>
          <a:lstStyle/>
          <a:p>
            <a:r>
              <a:rPr lang="en-US" altLang="ja-JP" dirty="0">
                <a:latin typeface="ＭＳ ゴシック" panose="020B0609070205080204" pitchFamily="49" charset="-128"/>
                <a:ea typeface="ＭＳ ゴシック" panose="020B0609070205080204" pitchFamily="49" charset="-128"/>
              </a:rPr>
              <a:t>/</a:t>
            </a:r>
            <a:r>
              <a:rPr lang="en-US" altLang="ja-JP" dirty="0" err="1">
                <a:latin typeface="ＭＳ ゴシック" panose="020B0609070205080204" pitchFamily="49" charset="-128"/>
                <a:ea typeface="ＭＳ ゴシック" panose="020B0609070205080204" pitchFamily="49" charset="-128"/>
              </a:rPr>
              <a:t>MobileRobot</a:t>
            </a:r>
            <a:r>
              <a:rPr lang="en-US" altLang="ja-JP" dirty="0">
                <a:latin typeface="ＭＳ ゴシック" panose="020B0609070205080204" pitchFamily="49" charset="-128"/>
                <a:ea typeface="ＭＳ ゴシック" panose="020B0609070205080204" pitchFamily="49" charset="-128"/>
              </a:rPr>
              <a:t>/LiDAR/scan [</a:t>
            </a:r>
            <a:r>
              <a:rPr lang="en-US" altLang="ja-JP" dirty="0" err="1">
                <a:latin typeface="ＭＳ ゴシック" panose="020B0609070205080204" pitchFamily="49" charset="-128"/>
                <a:ea typeface="ＭＳ ゴシック" panose="020B0609070205080204" pitchFamily="49" charset="-128"/>
              </a:rPr>
              <a:t>sensor_msgs</a:t>
            </a:r>
            <a:r>
              <a:rPr lang="en-US" altLang="ja-JP" dirty="0">
                <a:latin typeface="ＭＳ ゴシック" panose="020B0609070205080204" pitchFamily="49" charset="-128"/>
                <a:ea typeface="ＭＳ ゴシック" panose="020B0609070205080204" pitchFamily="49" charset="-128"/>
              </a:rPr>
              <a:t>/msg/</a:t>
            </a:r>
            <a:r>
              <a:rPr lang="en-US" altLang="ja-JP" dirty="0" err="1">
                <a:latin typeface="ＭＳ ゴシック" panose="020B0609070205080204" pitchFamily="49" charset="-128"/>
                <a:ea typeface="ＭＳ ゴシック" panose="020B0609070205080204" pitchFamily="49" charset="-128"/>
              </a:rPr>
              <a:t>LaserScan</a:t>
            </a:r>
            <a:r>
              <a:rPr lang="en-US" altLang="ja-JP" dirty="0">
                <a:latin typeface="ＭＳ ゴシック" panose="020B0609070205080204" pitchFamily="49" charset="-128"/>
                <a:ea typeface="ＭＳ ゴシック" panose="020B0609070205080204" pitchFamily="49" charset="-128"/>
              </a:rPr>
              <a:t>] /</a:t>
            </a:r>
            <a:r>
              <a:rPr lang="en-US" altLang="ja-JP" dirty="0" err="1">
                <a:latin typeface="ＭＳ ゴシック" panose="020B0609070205080204" pitchFamily="49" charset="-128"/>
                <a:ea typeface="ＭＳ ゴシック" panose="020B0609070205080204" pitchFamily="49" charset="-128"/>
              </a:rPr>
              <a:t>MobileRobot</a:t>
            </a:r>
            <a:r>
              <a:rPr lang="en-US" altLang="ja-JP" dirty="0">
                <a:latin typeface="ＭＳ ゴシック" panose="020B0609070205080204" pitchFamily="49" charset="-128"/>
                <a:ea typeface="ＭＳ ゴシック" panose="020B0609070205080204" pitchFamily="49" charset="-128"/>
              </a:rPr>
              <a:t>/RealSense [</a:t>
            </a:r>
            <a:r>
              <a:rPr lang="en-US" altLang="ja-JP" dirty="0" err="1">
                <a:latin typeface="ＭＳ ゴシック" panose="020B0609070205080204" pitchFamily="49" charset="-128"/>
                <a:ea typeface="ＭＳ ゴシック" panose="020B0609070205080204" pitchFamily="49" charset="-128"/>
              </a:rPr>
              <a:t>sensor_msgs</a:t>
            </a:r>
            <a:r>
              <a:rPr lang="en-US" altLang="ja-JP" dirty="0">
                <a:latin typeface="ＭＳ ゴシック" panose="020B0609070205080204" pitchFamily="49" charset="-128"/>
                <a:ea typeface="ＭＳ ゴシック" panose="020B0609070205080204" pitchFamily="49" charset="-128"/>
              </a:rPr>
              <a:t>/msg/Image]</a:t>
            </a:r>
          </a:p>
          <a:p>
            <a:r>
              <a:rPr lang="en-US" altLang="ja-JP" dirty="0">
                <a:latin typeface="ＭＳ ゴシック" panose="020B0609070205080204" pitchFamily="49" charset="-128"/>
                <a:ea typeface="ＭＳ ゴシック" panose="020B0609070205080204" pitchFamily="49" charset="-128"/>
              </a:rPr>
              <a:t>/</a:t>
            </a:r>
            <a:r>
              <a:rPr lang="en-US" altLang="ja-JP" dirty="0" err="1">
                <a:latin typeface="ＭＳ ゴシック" panose="020B0609070205080204" pitchFamily="49" charset="-128"/>
                <a:ea typeface="ＭＳ ゴシック" panose="020B0609070205080204" pitchFamily="49" charset="-128"/>
              </a:rPr>
              <a:t>MobileRobot</a:t>
            </a:r>
            <a:r>
              <a:rPr lang="en-US" altLang="ja-JP" dirty="0">
                <a:latin typeface="ＭＳ ゴシック" panose="020B0609070205080204" pitchFamily="49" charset="-128"/>
                <a:ea typeface="ＭＳ ゴシック" panose="020B0609070205080204" pitchFamily="49" charset="-128"/>
              </a:rPr>
              <a:t>/RealSense/</a:t>
            </a:r>
            <a:r>
              <a:rPr lang="en-US" altLang="ja-JP" dirty="0" err="1">
                <a:latin typeface="ＭＳ ゴシック" panose="020B0609070205080204" pitchFamily="49" charset="-128"/>
                <a:ea typeface="ＭＳ ゴシック" panose="020B0609070205080204" pitchFamily="49" charset="-128"/>
              </a:rPr>
              <a:t>point_cloud</a:t>
            </a:r>
            <a:r>
              <a:rPr lang="en-US" altLang="ja-JP" dirty="0">
                <a:latin typeface="ＭＳ ゴシック" panose="020B0609070205080204" pitchFamily="49" charset="-128"/>
                <a:ea typeface="ＭＳ ゴシック" panose="020B0609070205080204" pitchFamily="49" charset="-128"/>
              </a:rPr>
              <a:t> [</a:t>
            </a:r>
            <a:r>
              <a:rPr lang="en-US" altLang="ja-JP" dirty="0" err="1">
                <a:latin typeface="ＭＳ ゴシック" panose="020B0609070205080204" pitchFamily="49" charset="-128"/>
                <a:ea typeface="ＭＳ ゴシック" panose="020B0609070205080204" pitchFamily="49" charset="-128"/>
              </a:rPr>
              <a:t>sensor_msgs</a:t>
            </a:r>
            <a:r>
              <a:rPr lang="en-US" altLang="ja-JP" dirty="0">
                <a:latin typeface="ＭＳ ゴシック" panose="020B0609070205080204" pitchFamily="49" charset="-128"/>
                <a:ea typeface="ＭＳ ゴシック" panose="020B0609070205080204" pitchFamily="49" charset="-128"/>
              </a:rPr>
              <a:t>/msg/PointCloud2]</a:t>
            </a:r>
          </a:p>
          <a:p>
            <a:r>
              <a:rPr lang="en-US" altLang="ja-JP" dirty="0">
                <a:latin typeface="ＭＳ ゴシック" panose="020B0609070205080204" pitchFamily="49" charset="-128"/>
                <a:ea typeface="ＭＳ ゴシック" panose="020B0609070205080204" pitchFamily="49" charset="-128"/>
              </a:rPr>
              <a:t>/</a:t>
            </a:r>
            <a:r>
              <a:rPr lang="en-US" altLang="ja-JP" dirty="0" err="1">
                <a:latin typeface="ＭＳ ゴシック" panose="020B0609070205080204" pitchFamily="49" charset="-128"/>
                <a:ea typeface="ＭＳ ゴシック" panose="020B0609070205080204" pitchFamily="49" charset="-128"/>
              </a:rPr>
              <a:t>MobileRobot</a:t>
            </a:r>
            <a:r>
              <a:rPr lang="en-US" altLang="ja-JP" dirty="0">
                <a:latin typeface="ＭＳ ゴシック" panose="020B0609070205080204" pitchFamily="49" charset="-128"/>
                <a:ea typeface="ＭＳ ゴシック" panose="020B0609070205080204" pitchFamily="49" charset="-128"/>
              </a:rPr>
              <a:t>/</a:t>
            </a:r>
            <a:r>
              <a:rPr lang="en-US" altLang="ja-JP" dirty="0" err="1">
                <a:latin typeface="ＭＳ ゴシック" panose="020B0609070205080204" pitchFamily="49" charset="-128"/>
                <a:ea typeface="ＭＳ ゴシック" panose="020B0609070205080204" pitchFamily="49" charset="-128"/>
              </a:rPr>
              <a:t>joint_states</a:t>
            </a:r>
            <a:r>
              <a:rPr lang="en-US" altLang="ja-JP" dirty="0">
                <a:latin typeface="ＭＳ ゴシック" panose="020B0609070205080204" pitchFamily="49" charset="-128"/>
                <a:ea typeface="ＭＳ ゴシック" panose="020B0609070205080204" pitchFamily="49" charset="-128"/>
              </a:rPr>
              <a:t> [</a:t>
            </a:r>
            <a:r>
              <a:rPr lang="en-US" altLang="ja-JP" dirty="0" err="1">
                <a:latin typeface="ＭＳ ゴシック" panose="020B0609070205080204" pitchFamily="49" charset="-128"/>
                <a:ea typeface="ＭＳ ゴシック" panose="020B0609070205080204" pitchFamily="49" charset="-128"/>
              </a:rPr>
              <a:t>sensor_msgs</a:t>
            </a:r>
            <a:r>
              <a:rPr lang="en-US" altLang="ja-JP" dirty="0">
                <a:latin typeface="ＭＳ ゴシック" panose="020B0609070205080204" pitchFamily="49" charset="-128"/>
                <a:ea typeface="ＭＳ ゴシック" panose="020B0609070205080204" pitchFamily="49" charset="-128"/>
              </a:rPr>
              <a:t>/msg/</a:t>
            </a:r>
            <a:r>
              <a:rPr lang="en-US" altLang="ja-JP" dirty="0" err="1">
                <a:latin typeface="ＭＳ ゴシック" panose="020B0609070205080204" pitchFamily="49" charset="-128"/>
                <a:ea typeface="ＭＳ ゴシック" panose="020B0609070205080204" pitchFamily="49" charset="-128"/>
              </a:rPr>
              <a:t>JointState</a:t>
            </a:r>
            <a:r>
              <a:rPr lang="en-US" altLang="ja-JP" dirty="0">
                <a:latin typeface="ＭＳ ゴシック" panose="020B0609070205080204" pitchFamily="49" charset="-128"/>
                <a:ea typeface="ＭＳ ゴシック" panose="020B0609070205080204" pitchFamily="49" charset="-128"/>
              </a:rPr>
              <a:t>]</a:t>
            </a:r>
          </a:p>
        </p:txBody>
      </p:sp>
      <p:sp>
        <p:nvSpPr>
          <p:cNvPr id="14" name="テキスト ボックス 13">
            <a:extLst>
              <a:ext uri="{FF2B5EF4-FFF2-40B4-BE49-F238E27FC236}">
                <a16:creationId xmlns:a16="http://schemas.microsoft.com/office/drawing/2014/main" id="{443EABAD-FA80-3A4D-3405-6FE87DCEA6C1}"/>
              </a:ext>
            </a:extLst>
          </p:cNvPr>
          <p:cNvSpPr txBox="1"/>
          <p:nvPr/>
        </p:nvSpPr>
        <p:spPr>
          <a:xfrm>
            <a:off x="894508" y="3976100"/>
            <a:ext cx="3371436" cy="400110"/>
          </a:xfrm>
          <a:prstGeom prst="rect">
            <a:avLst/>
          </a:prstGeom>
          <a:noFill/>
        </p:spPr>
        <p:txBody>
          <a:bodyPr wrap="none" rtlCol="0">
            <a:spAutoFit/>
          </a:bodyPr>
          <a:lstStyle/>
          <a:p>
            <a:r>
              <a:rPr kumimoji="1" lang="ja-JP" altLang="en-US" sz="2000" dirty="0"/>
              <a:t>以下が表示されていれば</a:t>
            </a:r>
            <a:r>
              <a:rPr kumimoji="1" lang="en-US" altLang="ja-JP" sz="2000" dirty="0"/>
              <a:t>OK</a:t>
            </a:r>
            <a:endParaRPr kumimoji="1" lang="ja-JP" altLang="en-US" sz="2000" dirty="0"/>
          </a:p>
        </p:txBody>
      </p:sp>
    </p:spTree>
    <p:extLst>
      <p:ext uri="{BB962C8B-B14F-4D97-AF65-F5344CB8AC3E}">
        <p14:creationId xmlns:p14="http://schemas.microsoft.com/office/powerpoint/2010/main" val="238304417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8D1E37-9562-1BF8-D01C-A0E44F895BA3}"/>
              </a:ext>
            </a:extLst>
          </p:cNvPr>
          <p:cNvSpPr>
            <a:spLocks noGrp="1"/>
          </p:cNvSpPr>
          <p:nvPr>
            <p:ph type="title"/>
          </p:nvPr>
        </p:nvSpPr>
        <p:spPr/>
        <p:txBody>
          <a:bodyPr>
            <a:normAutofit/>
          </a:bodyPr>
          <a:lstStyle/>
          <a:p>
            <a:r>
              <a:rPr lang="ja-JP" altLang="en-US" sz="4000" dirty="0"/>
              <a:t>補足：画像データの追加トピック</a:t>
            </a:r>
            <a:endParaRPr kumimoji="1" lang="ja-JP" altLang="en-US" sz="4000" dirty="0"/>
          </a:p>
        </p:txBody>
      </p:sp>
      <p:sp>
        <p:nvSpPr>
          <p:cNvPr id="3" name="コンテンツ プレースホルダー 2">
            <a:extLst>
              <a:ext uri="{FF2B5EF4-FFF2-40B4-BE49-F238E27FC236}">
                <a16:creationId xmlns:a16="http://schemas.microsoft.com/office/drawing/2014/main" id="{291246E0-6B8B-5E99-B670-8AE310531A6A}"/>
              </a:ext>
            </a:extLst>
          </p:cNvPr>
          <p:cNvSpPr>
            <a:spLocks noGrp="1"/>
          </p:cNvSpPr>
          <p:nvPr>
            <p:ph idx="1"/>
          </p:nvPr>
        </p:nvSpPr>
        <p:spPr>
          <a:xfrm>
            <a:off x="628650" y="1825625"/>
            <a:ext cx="7886700" cy="749242"/>
          </a:xfrm>
        </p:spPr>
        <p:txBody>
          <a:bodyPr>
            <a:noAutofit/>
          </a:bodyPr>
          <a:lstStyle/>
          <a:p>
            <a:r>
              <a:rPr kumimoji="1" lang="en-US" altLang="ja-JP" sz="2400" dirty="0" err="1"/>
              <a:t>image_transport_plugins</a:t>
            </a:r>
            <a:r>
              <a:rPr kumimoji="1" lang="ja-JP" altLang="en-US" sz="2400" dirty="0"/>
              <a:t>をインストールしていると、以下のようなトピックも生成される</a:t>
            </a:r>
          </a:p>
        </p:txBody>
      </p:sp>
      <p:sp>
        <p:nvSpPr>
          <p:cNvPr id="4" name="テキスト ボックス 3">
            <a:extLst>
              <a:ext uri="{FF2B5EF4-FFF2-40B4-BE49-F238E27FC236}">
                <a16:creationId xmlns:a16="http://schemas.microsoft.com/office/drawing/2014/main" id="{E5105F42-994D-37BF-20D5-9FFFD0410BF6}"/>
              </a:ext>
            </a:extLst>
          </p:cNvPr>
          <p:cNvSpPr txBox="1"/>
          <p:nvPr/>
        </p:nvSpPr>
        <p:spPr>
          <a:xfrm>
            <a:off x="723116" y="2724635"/>
            <a:ext cx="7928871" cy="923330"/>
          </a:xfrm>
          <a:prstGeom prst="rect">
            <a:avLst/>
          </a:prstGeom>
          <a:noFill/>
          <a:ln>
            <a:solidFill>
              <a:schemeClr val="tx1"/>
            </a:solidFill>
          </a:ln>
        </p:spPr>
        <p:txBody>
          <a:bodyPr wrap="square" rtlCol="0">
            <a:spAutoFit/>
          </a:bodyPr>
          <a:lstStyle/>
          <a:p>
            <a:r>
              <a:rPr lang="en-US" altLang="ja-JP" dirty="0">
                <a:latin typeface="ＭＳ ゴシック" panose="020B0609070205080204" pitchFamily="49" charset="-128"/>
                <a:ea typeface="ＭＳ ゴシック" panose="020B0609070205080204" pitchFamily="49" charset="-128"/>
              </a:rPr>
              <a:t>/</a:t>
            </a:r>
            <a:r>
              <a:rPr lang="en-US" altLang="ja-JP" dirty="0" err="1">
                <a:latin typeface="ＭＳ ゴシック" panose="020B0609070205080204" pitchFamily="49" charset="-128"/>
                <a:ea typeface="ＭＳ ゴシック" panose="020B0609070205080204" pitchFamily="49" charset="-128"/>
              </a:rPr>
              <a:t>MobileRobot</a:t>
            </a:r>
            <a:r>
              <a:rPr lang="en-US" altLang="ja-JP" dirty="0">
                <a:latin typeface="ＭＳ ゴシック" panose="020B0609070205080204" pitchFamily="49" charset="-128"/>
                <a:ea typeface="ＭＳ ゴシック" panose="020B0609070205080204" pitchFamily="49" charset="-128"/>
              </a:rPr>
              <a:t>/RealSense/compressed [</a:t>
            </a:r>
            <a:r>
              <a:rPr lang="en-US" altLang="ja-JP" dirty="0" err="1">
                <a:latin typeface="ＭＳ ゴシック" panose="020B0609070205080204" pitchFamily="49" charset="-128"/>
                <a:ea typeface="ＭＳ ゴシック" panose="020B0609070205080204" pitchFamily="49" charset="-128"/>
              </a:rPr>
              <a:t>sensor_msgs</a:t>
            </a:r>
            <a:r>
              <a:rPr lang="en-US" altLang="ja-JP" dirty="0">
                <a:latin typeface="ＭＳ ゴシック" panose="020B0609070205080204" pitchFamily="49" charset="-128"/>
                <a:ea typeface="ＭＳ ゴシック" panose="020B0609070205080204" pitchFamily="49" charset="-128"/>
              </a:rPr>
              <a:t>/msg/</a:t>
            </a:r>
            <a:r>
              <a:rPr lang="en-US" altLang="ja-JP" dirty="0" err="1">
                <a:latin typeface="ＭＳ ゴシック" panose="020B0609070205080204" pitchFamily="49" charset="-128"/>
                <a:ea typeface="ＭＳ ゴシック" panose="020B0609070205080204" pitchFamily="49" charset="-128"/>
              </a:rPr>
              <a:t>CompressedImage</a:t>
            </a:r>
            <a:r>
              <a:rPr lang="en-US" altLang="ja-JP" dirty="0">
                <a:latin typeface="ＭＳ ゴシック" panose="020B0609070205080204" pitchFamily="49" charset="-128"/>
                <a:ea typeface="ＭＳ ゴシック" panose="020B0609070205080204" pitchFamily="49" charset="-128"/>
              </a:rPr>
              <a:t>]</a:t>
            </a:r>
          </a:p>
          <a:p>
            <a:r>
              <a:rPr lang="en-US" altLang="ja-JP" dirty="0">
                <a:latin typeface="ＭＳ ゴシック" panose="020B0609070205080204" pitchFamily="49" charset="-128"/>
                <a:ea typeface="ＭＳ ゴシック" panose="020B0609070205080204" pitchFamily="49" charset="-128"/>
              </a:rPr>
              <a:t>/</a:t>
            </a:r>
            <a:r>
              <a:rPr lang="en-US" altLang="ja-JP" dirty="0" err="1">
                <a:latin typeface="ＭＳ ゴシック" panose="020B0609070205080204" pitchFamily="49" charset="-128"/>
                <a:ea typeface="ＭＳ ゴシック" panose="020B0609070205080204" pitchFamily="49" charset="-128"/>
              </a:rPr>
              <a:t>MobileRobot</a:t>
            </a:r>
            <a:r>
              <a:rPr lang="en-US" altLang="ja-JP" dirty="0">
                <a:latin typeface="ＭＳ ゴシック" panose="020B0609070205080204" pitchFamily="49" charset="-128"/>
                <a:ea typeface="ＭＳ ゴシック" panose="020B0609070205080204" pitchFamily="49" charset="-128"/>
              </a:rPr>
              <a:t>/RealSense/</a:t>
            </a:r>
            <a:r>
              <a:rPr lang="en-US" altLang="ja-JP" dirty="0" err="1">
                <a:latin typeface="ＭＳ ゴシック" panose="020B0609070205080204" pitchFamily="49" charset="-128"/>
                <a:ea typeface="ＭＳ ゴシック" panose="020B0609070205080204" pitchFamily="49" charset="-128"/>
              </a:rPr>
              <a:t>theora</a:t>
            </a:r>
            <a:r>
              <a:rPr lang="en-US" altLang="ja-JP" dirty="0">
                <a:latin typeface="ＭＳ ゴシック" panose="020B0609070205080204" pitchFamily="49" charset="-128"/>
                <a:ea typeface="ＭＳ ゴシック" panose="020B0609070205080204" pitchFamily="49" charset="-128"/>
              </a:rPr>
              <a:t> [</a:t>
            </a:r>
            <a:r>
              <a:rPr lang="en-US" altLang="ja-JP" dirty="0" err="1">
                <a:latin typeface="ＭＳ ゴシック" panose="020B0609070205080204" pitchFamily="49" charset="-128"/>
                <a:ea typeface="ＭＳ ゴシック" panose="020B0609070205080204" pitchFamily="49" charset="-128"/>
              </a:rPr>
              <a:t>theora_image_transport</a:t>
            </a:r>
            <a:r>
              <a:rPr lang="en-US" altLang="ja-JP" dirty="0">
                <a:latin typeface="ＭＳ ゴシック" panose="020B0609070205080204" pitchFamily="49" charset="-128"/>
                <a:ea typeface="ＭＳ ゴシック" panose="020B0609070205080204" pitchFamily="49" charset="-128"/>
              </a:rPr>
              <a:t>/msg/Packet]</a:t>
            </a:r>
          </a:p>
          <a:p>
            <a:r>
              <a:rPr lang="en-US" altLang="ja-JP" dirty="0">
                <a:latin typeface="ＭＳ ゴシック" panose="020B0609070205080204" pitchFamily="49" charset="-128"/>
                <a:ea typeface="ＭＳ ゴシック" panose="020B0609070205080204" pitchFamily="49" charset="-128"/>
              </a:rPr>
              <a:t>/</a:t>
            </a:r>
            <a:r>
              <a:rPr lang="en-US" altLang="ja-JP" dirty="0" err="1">
                <a:latin typeface="ＭＳ ゴシック" panose="020B0609070205080204" pitchFamily="49" charset="-128"/>
                <a:ea typeface="ＭＳ ゴシック" panose="020B0609070205080204" pitchFamily="49" charset="-128"/>
              </a:rPr>
              <a:t>MobileRobot</a:t>
            </a:r>
            <a:r>
              <a:rPr lang="en-US" altLang="ja-JP" dirty="0">
                <a:latin typeface="ＭＳ ゴシック" panose="020B0609070205080204" pitchFamily="49" charset="-128"/>
                <a:ea typeface="ＭＳ ゴシック" panose="020B0609070205080204" pitchFamily="49" charset="-128"/>
              </a:rPr>
              <a:t>/RealSense/</a:t>
            </a:r>
            <a:r>
              <a:rPr lang="en-US" altLang="ja-JP" dirty="0" err="1">
                <a:latin typeface="ＭＳ ゴシック" panose="020B0609070205080204" pitchFamily="49" charset="-128"/>
                <a:ea typeface="ＭＳ ゴシック" panose="020B0609070205080204" pitchFamily="49" charset="-128"/>
              </a:rPr>
              <a:t>zstd</a:t>
            </a:r>
            <a:r>
              <a:rPr lang="en-US" altLang="ja-JP" dirty="0">
                <a:latin typeface="ＭＳ ゴシック" panose="020B0609070205080204" pitchFamily="49" charset="-128"/>
                <a:ea typeface="ＭＳ ゴシック" panose="020B0609070205080204" pitchFamily="49" charset="-128"/>
              </a:rPr>
              <a:t> [</a:t>
            </a:r>
            <a:r>
              <a:rPr lang="en-US" altLang="ja-JP" dirty="0" err="1">
                <a:latin typeface="ＭＳ ゴシック" panose="020B0609070205080204" pitchFamily="49" charset="-128"/>
                <a:ea typeface="ＭＳ ゴシック" panose="020B0609070205080204" pitchFamily="49" charset="-128"/>
              </a:rPr>
              <a:t>sensor_msgs</a:t>
            </a:r>
            <a:r>
              <a:rPr lang="en-US" altLang="ja-JP" dirty="0">
                <a:latin typeface="ＭＳ ゴシック" panose="020B0609070205080204" pitchFamily="49" charset="-128"/>
                <a:ea typeface="ＭＳ ゴシック" panose="020B0609070205080204" pitchFamily="49" charset="-128"/>
              </a:rPr>
              <a:t>/msg/</a:t>
            </a:r>
            <a:r>
              <a:rPr lang="en-US" altLang="ja-JP" dirty="0" err="1">
                <a:latin typeface="ＭＳ ゴシック" panose="020B0609070205080204" pitchFamily="49" charset="-128"/>
                <a:ea typeface="ＭＳ ゴシック" panose="020B0609070205080204" pitchFamily="49" charset="-128"/>
              </a:rPr>
              <a:t>CompressedImage</a:t>
            </a:r>
            <a:r>
              <a:rPr lang="en-US" altLang="ja-JP" dirty="0">
                <a:latin typeface="ＭＳ ゴシック" panose="020B0609070205080204" pitchFamily="49" charset="-128"/>
                <a:ea typeface="ＭＳ ゴシック" panose="020B0609070205080204" pitchFamily="49" charset="-128"/>
              </a:rPr>
              <a:t>]</a:t>
            </a:r>
          </a:p>
        </p:txBody>
      </p:sp>
      <p:sp>
        <p:nvSpPr>
          <p:cNvPr id="5" name="コンテンツ プレースホルダー 2">
            <a:extLst>
              <a:ext uri="{FF2B5EF4-FFF2-40B4-BE49-F238E27FC236}">
                <a16:creationId xmlns:a16="http://schemas.microsoft.com/office/drawing/2014/main" id="{5D3E0734-19C1-5DF4-B099-C29755198B6A}"/>
              </a:ext>
            </a:extLst>
          </p:cNvPr>
          <p:cNvSpPr txBox="1">
            <a:spLocks/>
          </p:cNvSpPr>
          <p:nvPr/>
        </p:nvSpPr>
        <p:spPr>
          <a:xfrm>
            <a:off x="628650" y="3905066"/>
            <a:ext cx="7886700" cy="11264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t>これらは画像データを圧縮して送信するトピックで、これらを用いることで通信量を削減することができる</a:t>
            </a:r>
          </a:p>
        </p:txBody>
      </p:sp>
      <p:graphicFrame>
        <p:nvGraphicFramePr>
          <p:cNvPr id="6" name="表 5">
            <a:extLst>
              <a:ext uri="{FF2B5EF4-FFF2-40B4-BE49-F238E27FC236}">
                <a16:creationId xmlns:a16="http://schemas.microsoft.com/office/drawing/2014/main" id="{C41FE3AD-4AC0-2533-D50A-F1244EBB537A}"/>
              </a:ext>
            </a:extLst>
          </p:cNvPr>
          <p:cNvGraphicFramePr>
            <a:graphicFrameLocks noGrp="1"/>
          </p:cNvGraphicFramePr>
          <p:nvPr>
            <p:extLst>
              <p:ext uri="{D42A27DB-BD31-4B8C-83A1-F6EECF244321}">
                <p14:modId xmlns:p14="http://schemas.microsoft.com/office/powerpoint/2010/main" val="570592754"/>
              </p:ext>
            </p:extLst>
          </p:nvPr>
        </p:nvGraphicFramePr>
        <p:xfrm>
          <a:off x="1458244" y="4887630"/>
          <a:ext cx="6227512" cy="1478280"/>
        </p:xfrm>
        <a:graphic>
          <a:graphicData uri="http://schemas.openxmlformats.org/drawingml/2006/table">
            <a:tbl>
              <a:tblPr firstRow="1" bandRow="1">
                <a:tableStyleId>{5C22544A-7EE6-4342-B048-85BDC9FD1C3A}</a:tableStyleId>
              </a:tblPr>
              <a:tblGrid>
                <a:gridCol w="2453872">
                  <a:extLst>
                    <a:ext uri="{9D8B030D-6E8A-4147-A177-3AD203B41FA5}">
                      <a16:colId xmlns:a16="http://schemas.microsoft.com/office/drawing/2014/main" val="1813386701"/>
                    </a:ext>
                  </a:extLst>
                </a:gridCol>
                <a:gridCol w="3773640">
                  <a:extLst>
                    <a:ext uri="{9D8B030D-6E8A-4147-A177-3AD203B41FA5}">
                      <a16:colId xmlns:a16="http://schemas.microsoft.com/office/drawing/2014/main" val="305665077"/>
                    </a:ext>
                  </a:extLst>
                </a:gridCol>
              </a:tblGrid>
              <a:tr h="322118">
                <a:tc>
                  <a:txBody>
                    <a:bodyPr/>
                    <a:lstStyle/>
                    <a:p>
                      <a:r>
                        <a:rPr kumimoji="1" lang="ja-JP" altLang="en-US" dirty="0"/>
                        <a:t>トピック</a:t>
                      </a:r>
                    </a:p>
                  </a:txBody>
                  <a:tcPr/>
                </a:tc>
                <a:tc>
                  <a:txBody>
                    <a:bodyPr/>
                    <a:lstStyle/>
                    <a:p>
                      <a:r>
                        <a:rPr kumimoji="1" lang="ja-JP" altLang="en-US" dirty="0"/>
                        <a:t>形式</a:t>
                      </a:r>
                    </a:p>
                  </a:txBody>
                  <a:tcPr/>
                </a:tc>
                <a:extLst>
                  <a:ext uri="{0D108BD9-81ED-4DB2-BD59-A6C34878D82A}">
                    <a16:rowId xmlns:a16="http://schemas.microsoft.com/office/drawing/2014/main" val="279128605"/>
                  </a:ext>
                </a:extLst>
              </a:tr>
              <a:tr h="370840">
                <a:tc>
                  <a:txBody>
                    <a:bodyPr/>
                    <a:lstStyle/>
                    <a:p>
                      <a:r>
                        <a:rPr kumimoji="1" lang="en-US" altLang="ja-JP" dirty="0"/>
                        <a:t>compressed</a:t>
                      </a:r>
                      <a:endParaRPr kumimoji="1" lang="ja-JP" altLang="en-US" dirty="0"/>
                    </a:p>
                  </a:txBody>
                  <a:tcPr/>
                </a:tc>
                <a:tc>
                  <a:txBody>
                    <a:bodyPr/>
                    <a:lstStyle/>
                    <a:p>
                      <a:r>
                        <a:rPr kumimoji="1" lang="en-US" altLang="ja-JP" dirty="0"/>
                        <a:t>JPEG</a:t>
                      </a:r>
                      <a:endParaRPr kumimoji="1" lang="ja-JP" altLang="en-US" dirty="0"/>
                    </a:p>
                  </a:txBody>
                  <a:tcPr/>
                </a:tc>
                <a:extLst>
                  <a:ext uri="{0D108BD9-81ED-4DB2-BD59-A6C34878D82A}">
                    <a16:rowId xmlns:a16="http://schemas.microsoft.com/office/drawing/2014/main" val="226425483"/>
                  </a:ext>
                </a:extLst>
              </a:tr>
              <a:tr h="370840">
                <a:tc>
                  <a:txBody>
                    <a:bodyPr/>
                    <a:lstStyle/>
                    <a:p>
                      <a:r>
                        <a:rPr kumimoji="1" lang="en-US" altLang="ja-JP" dirty="0" err="1"/>
                        <a:t>theora</a:t>
                      </a:r>
                      <a:endParaRPr kumimoji="1" lang="ja-JP" altLang="en-US" dirty="0"/>
                    </a:p>
                  </a:txBody>
                  <a:tcPr/>
                </a:tc>
                <a:tc>
                  <a:txBody>
                    <a:bodyPr/>
                    <a:lstStyle/>
                    <a:p>
                      <a:r>
                        <a:rPr kumimoji="1" lang="en-US" altLang="ja-JP" dirty="0"/>
                        <a:t>Theora</a:t>
                      </a:r>
                      <a:r>
                        <a:rPr kumimoji="1" lang="ja-JP" altLang="en-US" dirty="0"/>
                        <a:t>動画圧縮</a:t>
                      </a:r>
                      <a:r>
                        <a:rPr kumimoji="1" lang="en-US" altLang="ja-JP" dirty="0"/>
                        <a:t>(</a:t>
                      </a:r>
                      <a:r>
                        <a:rPr kumimoji="1" lang="ja-JP" altLang="en-US" dirty="0"/>
                        <a:t>ストリーミング</a:t>
                      </a:r>
                      <a:r>
                        <a:rPr kumimoji="1" lang="en-US" altLang="ja-JP" dirty="0"/>
                        <a:t>)</a:t>
                      </a:r>
                      <a:endParaRPr kumimoji="1" lang="ja-JP" altLang="en-US" dirty="0"/>
                    </a:p>
                  </a:txBody>
                  <a:tcPr/>
                </a:tc>
                <a:extLst>
                  <a:ext uri="{0D108BD9-81ED-4DB2-BD59-A6C34878D82A}">
                    <a16:rowId xmlns:a16="http://schemas.microsoft.com/office/drawing/2014/main" val="3538903629"/>
                  </a:ext>
                </a:extLst>
              </a:tr>
              <a:tr h="370840">
                <a:tc>
                  <a:txBody>
                    <a:bodyPr/>
                    <a:lstStyle/>
                    <a:p>
                      <a:r>
                        <a:rPr kumimoji="1" lang="en-US" altLang="ja-JP" dirty="0" err="1"/>
                        <a:t>zstd</a:t>
                      </a:r>
                      <a:endParaRPr kumimoji="1" lang="ja-JP" altLang="en-US" dirty="0"/>
                    </a:p>
                  </a:txBody>
                  <a:tcPr/>
                </a:tc>
                <a:tc>
                  <a:txBody>
                    <a:bodyPr/>
                    <a:lstStyle/>
                    <a:p>
                      <a:r>
                        <a:rPr kumimoji="1" lang="en-US" altLang="ja-JP" dirty="0" err="1"/>
                        <a:t>zstd</a:t>
                      </a:r>
                      <a:r>
                        <a:rPr kumimoji="1" lang="ja-JP" altLang="en-US" dirty="0"/>
                        <a:t>圧縮</a:t>
                      </a:r>
                    </a:p>
                  </a:txBody>
                  <a:tcPr/>
                </a:tc>
                <a:extLst>
                  <a:ext uri="{0D108BD9-81ED-4DB2-BD59-A6C34878D82A}">
                    <a16:rowId xmlns:a16="http://schemas.microsoft.com/office/drawing/2014/main" val="2817157396"/>
                  </a:ext>
                </a:extLst>
              </a:tr>
            </a:tbl>
          </a:graphicData>
        </a:graphic>
      </p:graphicFrame>
    </p:spTree>
    <p:extLst>
      <p:ext uri="{BB962C8B-B14F-4D97-AF65-F5344CB8AC3E}">
        <p14:creationId xmlns:p14="http://schemas.microsoft.com/office/powerpoint/2010/main" val="282057833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F93913-9225-F919-1027-BE1557398E80}"/>
              </a:ext>
            </a:extLst>
          </p:cNvPr>
          <p:cNvSpPr>
            <a:spLocks noGrp="1"/>
          </p:cNvSpPr>
          <p:nvPr>
            <p:ph type="title"/>
          </p:nvPr>
        </p:nvSpPr>
        <p:spPr/>
        <p:txBody>
          <a:bodyPr/>
          <a:lstStyle/>
          <a:p>
            <a:r>
              <a:rPr lang="ja-JP" altLang="en-US" dirty="0"/>
              <a:t>トピックのデータの確認</a:t>
            </a:r>
            <a:endParaRPr kumimoji="1" lang="ja-JP" altLang="en-US" dirty="0"/>
          </a:p>
        </p:txBody>
      </p:sp>
      <p:sp>
        <p:nvSpPr>
          <p:cNvPr id="3" name="コンテンツ プレースホルダー 2">
            <a:extLst>
              <a:ext uri="{FF2B5EF4-FFF2-40B4-BE49-F238E27FC236}">
                <a16:creationId xmlns:a16="http://schemas.microsoft.com/office/drawing/2014/main" id="{3D4E42DA-4E3E-8FB5-24A3-C510BFCCD5E6}"/>
              </a:ext>
            </a:extLst>
          </p:cNvPr>
          <p:cNvSpPr>
            <a:spLocks noGrp="1"/>
          </p:cNvSpPr>
          <p:nvPr>
            <p:ph idx="1"/>
          </p:nvPr>
        </p:nvSpPr>
        <p:spPr/>
        <p:txBody>
          <a:bodyPr/>
          <a:lstStyle/>
          <a:p>
            <a:r>
              <a:rPr lang="ja-JP" altLang="en-US" dirty="0"/>
              <a:t>シミュレーションを開始</a:t>
            </a:r>
            <a:endParaRPr lang="en-US" altLang="ja-JP" dirty="0"/>
          </a:p>
          <a:p>
            <a:r>
              <a:rPr lang="en-US" altLang="ja-JP" dirty="0"/>
              <a:t>“ros2 topic echo” </a:t>
            </a:r>
            <a:r>
              <a:rPr lang="ja-JP" altLang="en-US" dirty="0"/>
              <a:t>コマンドで確認</a:t>
            </a:r>
          </a:p>
        </p:txBody>
      </p:sp>
      <p:sp>
        <p:nvSpPr>
          <p:cNvPr id="5" name="テキスト ボックス 4">
            <a:extLst>
              <a:ext uri="{FF2B5EF4-FFF2-40B4-BE49-F238E27FC236}">
                <a16:creationId xmlns:a16="http://schemas.microsoft.com/office/drawing/2014/main" id="{AB862559-E84F-6C9C-D228-1AB0741E40FE}"/>
              </a:ext>
            </a:extLst>
          </p:cNvPr>
          <p:cNvSpPr txBox="1"/>
          <p:nvPr/>
        </p:nvSpPr>
        <p:spPr>
          <a:xfrm>
            <a:off x="723117" y="3297166"/>
            <a:ext cx="7697765" cy="461665"/>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ros2 topic echo /</a:t>
            </a:r>
            <a:r>
              <a:rPr lang="en-US" altLang="ja-JP" sz="2400" dirty="0" err="1">
                <a:latin typeface="ＭＳ ゴシック" panose="020B0609070205080204" pitchFamily="49" charset="-128"/>
                <a:ea typeface="ＭＳ ゴシック" panose="020B0609070205080204" pitchFamily="49" charset="-128"/>
              </a:rPr>
              <a:t>MobileRobot</a:t>
            </a:r>
            <a:r>
              <a:rPr lang="en-US" altLang="ja-JP" sz="2400" dirty="0">
                <a:latin typeface="ＭＳ ゴシック" panose="020B0609070205080204" pitchFamily="49" charset="-128"/>
                <a:ea typeface="ＭＳ ゴシック" panose="020B0609070205080204" pitchFamily="49" charset="-128"/>
              </a:rPr>
              <a:t>/</a:t>
            </a:r>
            <a:r>
              <a:rPr lang="en-US" altLang="ja-JP" sz="2400" dirty="0" err="1">
                <a:latin typeface="ＭＳ ゴシック" panose="020B0609070205080204" pitchFamily="49" charset="-128"/>
                <a:ea typeface="ＭＳ ゴシック" panose="020B0609070205080204" pitchFamily="49" charset="-128"/>
              </a:rPr>
              <a:t>joint_states</a:t>
            </a:r>
            <a:endParaRPr lang="en-US" altLang="ja-JP" sz="2400" dirty="0">
              <a:latin typeface="ＭＳ ゴシック" panose="020B0609070205080204" pitchFamily="49" charset="-128"/>
              <a:ea typeface="ＭＳ ゴシック" panose="020B0609070205080204" pitchFamily="49" charset="-128"/>
            </a:endParaRPr>
          </a:p>
        </p:txBody>
      </p:sp>
      <p:sp>
        <p:nvSpPr>
          <p:cNvPr id="4" name="テキスト ボックス 3">
            <a:extLst>
              <a:ext uri="{FF2B5EF4-FFF2-40B4-BE49-F238E27FC236}">
                <a16:creationId xmlns:a16="http://schemas.microsoft.com/office/drawing/2014/main" id="{8F561F7D-982A-8471-0EFC-E2B0B5D9DDEB}"/>
              </a:ext>
            </a:extLst>
          </p:cNvPr>
          <p:cNvSpPr txBox="1"/>
          <p:nvPr/>
        </p:nvSpPr>
        <p:spPr>
          <a:xfrm>
            <a:off x="723117" y="4299570"/>
            <a:ext cx="7697765" cy="461665"/>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ros2 topic echo /</a:t>
            </a:r>
            <a:r>
              <a:rPr lang="en-US" altLang="ja-JP" sz="2400" dirty="0" err="1">
                <a:latin typeface="ＭＳ ゴシック" panose="020B0609070205080204" pitchFamily="49" charset="-128"/>
                <a:ea typeface="ＭＳ ゴシック" panose="020B0609070205080204" pitchFamily="49" charset="-128"/>
              </a:rPr>
              <a:t>MobileRobot</a:t>
            </a:r>
            <a:r>
              <a:rPr lang="en-US" altLang="ja-JP" sz="2400" dirty="0">
                <a:latin typeface="ＭＳ ゴシック" panose="020B0609070205080204" pitchFamily="49" charset="-128"/>
                <a:ea typeface="ＭＳ ゴシック" panose="020B0609070205080204" pitchFamily="49" charset="-128"/>
              </a:rPr>
              <a:t>/LiDAR/scan</a:t>
            </a:r>
          </a:p>
        </p:txBody>
      </p:sp>
    </p:spTree>
    <p:extLst>
      <p:ext uri="{BB962C8B-B14F-4D97-AF65-F5344CB8AC3E}">
        <p14:creationId xmlns:p14="http://schemas.microsoft.com/office/powerpoint/2010/main" val="92192379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F93913-9225-F919-1027-BE1557398E80}"/>
              </a:ext>
            </a:extLst>
          </p:cNvPr>
          <p:cNvSpPr>
            <a:spLocks noGrp="1"/>
          </p:cNvSpPr>
          <p:nvPr>
            <p:ph type="title"/>
          </p:nvPr>
        </p:nvSpPr>
        <p:spPr>
          <a:xfrm>
            <a:off x="628650" y="105879"/>
            <a:ext cx="7886700" cy="1325563"/>
          </a:xfrm>
        </p:spPr>
        <p:txBody>
          <a:bodyPr/>
          <a:lstStyle/>
          <a:p>
            <a:r>
              <a:rPr lang="ja-JP" altLang="en-US" dirty="0"/>
              <a:t>仮想世界全体情報の</a:t>
            </a:r>
            <a:r>
              <a:rPr lang="en-US" altLang="ja-JP" dirty="0"/>
              <a:t>Publish</a:t>
            </a:r>
            <a:endParaRPr kumimoji="1" lang="ja-JP" altLang="en-US" dirty="0"/>
          </a:p>
        </p:txBody>
      </p:sp>
      <p:sp>
        <p:nvSpPr>
          <p:cNvPr id="3" name="コンテンツ プレースホルダー 2">
            <a:extLst>
              <a:ext uri="{FF2B5EF4-FFF2-40B4-BE49-F238E27FC236}">
                <a16:creationId xmlns:a16="http://schemas.microsoft.com/office/drawing/2014/main" id="{A5D33F12-2EBB-2FB7-2EB9-EE67DA5C74A8}"/>
              </a:ext>
            </a:extLst>
          </p:cNvPr>
          <p:cNvSpPr>
            <a:spLocks noGrp="1"/>
          </p:cNvSpPr>
          <p:nvPr>
            <p:ph idx="1"/>
          </p:nvPr>
        </p:nvSpPr>
        <p:spPr>
          <a:xfrm>
            <a:off x="628650" y="1482724"/>
            <a:ext cx="7886700" cy="4566382"/>
          </a:xfrm>
        </p:spPr>
        <p:txBody>
          <a:bodyPr>
            <a:normAutofit/>
          </a:bodyPr>
          <a:lstStyle/>
          <a:p>
            <a:r>
              <a:rPr lang="en-US" altLang="ja-JP" dirty="0"/>
              <a:t>World</a:t>
            </a:r>
            <a:r>
              <a:rPr kumimoji="1" lang="en-US" altLang="ja-JP" dirty="0"/>
              <a:t>ROS2</a:t>
            </a:r>
            <a:r>
              <a:rPr kumimoji="1" lang="ja-JP" altLang="en-US" dirty="0"/>
              <a:t>アイテムを追加する</a:t>
            </a:r>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pPr marL="0" indent="0">
              <a:buNone/>
            </a:pPr>
            <a:endParaRPr lang="en-US" altLang="ja-JP" dirty="0"/>
          </a:p>
        </p:txBody>
      </p:sp>
      <p:sp>
        <p:nvSpPr>
          <p:cNvPr id="5" name="テキスト ボックス 4">
            <a:extLst>
              <a:ext uri="{FF2B5EF4-FFF2-40B4-BE49-F238E27FC236}">
                <a16:creationId xmlns:a16="http://schemas.microsoft.com/office/drawing/2014/main" id="{A2831379-4606-08B9-C80D-9046F2C0A11D}"/>
              </a:ext>
            </a:extLst>
          </p:cNvPr>
          <p:cNvSpPr txBox="1"/>
          <p:nvPr/>
        </p:nvSpPr>
        <p:spPr>
          <a:xfrm>
            <a:off x="1014657" y="2134686"/>
            <a:ext cx="3934558" cy="3785652"/>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 World</a:t>
            </a:r>
          </a:p>
          <a:p>
            <a:r>
              <a:rPr lang="en-US" altLang="ja-JP" sz="2400" dirty="0">
                <a:latin typeface="ＭＳ ゴシック" panose="020B0609070205080204" pitchFamily="49" charset="-128"/>
                <a:ea typeface="ＭＳ ゴシック" panose="020B0609070205080204" pitchFamily="49" charset="-128"/>
              </a:rPr>
              <a:t>  + </a:t>
            </a:r>
            <a:r>
              <a:rPr lang="en-US" altLang="ja-JP" sz="2400" dirty="0" err="1">
                <a:latin typeface="ＭＳ ゴシック" panose="020B0609070205080204" pitchFamily="49" charset="-128"/>
                <a:ea typeface="ＭＳ ゴシック" panose="020B0609070205080204" pitchFamily="49" charset="-128"/>
              </a:rPr>
              <a:t>MobileRobot</a:t>
            </a:r>
            <a:endParaRPr lang="en-US" altLang="ja-JP" sz="2400" dirty="0">
              <a:latin typeface="ＭＳ ゴシック" panose="020B0609070205080204" pitchFamily="49" charset="-128"/>
              <a:ea typeface="ＭＳ ゴシック" panose="020B0609070205080204" pitchFamily="49" charset="-128"/>
            </a:endParaRPr>
          </a:p>
          <a:p>
            <a:r>
              <a:rPr lang="en-US" altLang="ja-JP"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DriveController</a:t>
            </a:r>
            <a:endParaRPr lang="en-US" altLang="ja-JP" sz="2400" dirty="0">
              <a:latin typeface="ＭＳ ゴシック" panose="020B0609070205080204" pitchFamily="49" charset="-128"/>
              <a:ea typeface="ＭＳ ゴシック" panose="020B0609070205080204" pitchFamily="49" charset="-128"/>
            </a:endParaRPr>
          </a:p>
          <a:p>
            <a:r>
              <a:rPr lang="ja-JP" altLang="en-US" sz="2400" dirty="0">
                <a:latin typeface="ＭＳ ゴシック" panose="020B0609070205080204" pitchFamily="49" charset="-128"/>
                <a:ea typeface="ＭＳ ゴシック" panose="020B0609070205080204" pitchFamily="49" charset="-128"/>
              </a:rPr>
              <a:t>     </a:t>
            </a:r>
            <a:r>
              <a:rPr lang="en-US" altLang="ja-JP"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PanTiltController</a:t>
            </a:r>
            <a:endParaRPr lang="en-US" altLang="ja-JP" sz="2400" dirty="0">
              <a:latin typeface="ＭＳ ゴシック" panose="020B0609070205080204" pitchFamily="49" charset="-128"/>
              <a:ea typeface="ＭＳ ゴシック" panose="020B0609070205080204" pitchFamily="49" charset="-128"/>
            </a:endParaRPr>
          </a:p>
          <a:p>
            <a:r>
              <a:rPr lang="ja-JP" altLang="en-US"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BodyROS</a:t>
            </a:r>
            <a:endParaRPr lang="en-US" altLang="ja-JP" sz="2400" dirty="0">
              <a:latin typeface="ＭＳ ゴシック" panose="020B0609070205080204" pitchFamily="49" charset="-128"/>
              <a:ea typeface="ＭＳ ゴシック" panose="020B0609070205080204" pitchFamily="49" charset="-128"/>
            </a:endParaRPr>
          </a:p>
          <a:p>
            <a:r>
              <a:rPr lang="en-US" altLang="ja-JP" sz="2400" dirty="0">
                <a:latin typeface="ＭＳ ゴシック" panose="020B0609070205080204" pitchFamily="49" charset="-128"/>
                <a:ea typeface="ＭＳ ゴシック" panose="020B0609070205080204" pitchFamily="49" charset="-128"/>
              </a:rPr>
              <a:t>    +</a:t>
            </a:r>
            <a:r>
              <a:rPr lang="en-US" altLang="ja-JP" sz="2400" b="1"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SensorVisualizer</a:t>
            </a:r>
            <a:endParaRPr lang="en-US" altLang="ja-JP" sz="2400" dirty="0">
              <a:latin typeface="ＭＳ ゴシック" panose="020B0609070205080204" pitchFamily="49" charset="-128"/>
              <a:ea typeface="ＭＳ ゴシック" panose="020B0609070205080204" pitchFamily="49" charset="-128"/>
            </a:endParaRPr>
          </a:p>
          <a:p>
            <a:r>
              <a:rPr lang="en-US" altLang="ja-JP" sz="2400" dirty="0">
                <a:latin typeface="ＭＳ ゴシック" panose="020B0609070205080204" pitchFamily="49" charset="-128"/>
                <a:ea typeface="ＭＳ ゴシック" panose="020B0609070205080204" pitchFamily="49" charset="-128"/>
              </a:rPr>
              <a:t>    Labo1</a:t>
            </a:r>
          </a:p>
          <a:p>
            <a:r>
              <a:rPr lang="en-US" altLang="ja-JP" sz="2400" dirty="0">
                <a:latin typeface="ＭＳ ゴシック" panose="020B0609070205080204" pitchFamily="49" charset="-128"/>
                <a:ea typeface="ＭＳ ゴシック" panose="020B0609070205080204" pitchFamily="49" charset="-128"/>
              </a:rPr>
              <a:t>  + </a:t>
            </a:r>
            <a:r>
              <a:rPr lang="en-US" altLang="ja-JP" sz="2400" dirty="0" err="1">
                <a:latin typeface="ＭＳ ゴシック" panose="020B0609070205080204" pitchFamily="49" charset="-128"/>
                <a:ea typeface="ＭＳ ゴシック" panose="020B0609070205080204" pitchFamily="49" charset="-128"/>
              </a:rPr>
              <a:t>AISTSimulator</a:t>
            </a:r>
            <a:endParaRPr lang="en-US" altLang="ja-JP" sz="2400" dirty="0">
              <a:latin typeface="ＭＳ ゴシック" panose="020B0609070205080204" pitchFamily="49" charset="-128"/>
              <a:ea typeface="ＭＳ ゴシック" panose="020B0609070205080204" pitchFamily="49" charset="-128"/>
            </a:endParaRPr>
          </a:p>
          <a:p>
            <a:r>
              <a:rPr lang="ja-JP" altLang="en-US"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GLVisionSimulator</a:t>
            </a:r>
            <a:endParaRPr lang="en-US" altLang="ja-JP" sz="2400" dirty="0">
              <a:latin typeface="ＭＳ ゴシック" panose="020B0609070205080204" pitchFamily="49" charset="-128"/>
              <a:ea typeface="ＭＳ ゴシック" panose="020B0609070205080204" pitchFamily="49" charset="-128"/>
            </a:endParaRPr>
          </a:p>
          <a:p>
            <a:r>
              <a:rPr lang="ja-JP" altLang="en-US" sz="2400" dirty="0">
                <a:latin typeface="ＭＳ ゴシック" panose="020B0609070205080204" pitchFamily="49" charset="-128"/>
                <a:ea typeface="ＭＳ ゴシック" panose="020B0609070205080204" pitchFamily="49" charset="-128"/>
              </a:rPr>
              <a:t>   </a:t>
            </a:r>
            <a:r>
              <a:rPr lang="en-US" altLang="ja-JP" sz="2400" dirty="0">
                <a:latin typeface="ＭＳ ゴシック" panose="020B0609070205080204" pitchFamily="49" charset="-128"/>
                <a:ea typeface="ＭＳ ゴシック" panose="020B0609070205080204" pitchFamily="49" charset="-128"/>
              </a:rPr>
              <a:t> </a:t>
            </a:r>
            <a:r>
              <a:rPr lang="en-US" altLang="ja-JP" sz="2400" b="1" dirty="0">
                <a:solidFill>
                  <a:srgbClr val="FF0000"/>
                </a:solidFill>
                <a:latin typeface="ＭＳ ゴシック" panose="020B0609070205080204" pitchFamily="49" charset="-128"/>
                <a:ea typeface="ＭＳ ゴシック" panose="020B0609070205080204" pitchFamily="49" charset="-128"/>
              </a:rPr>
              <a:t>WorldROS2</a:t>
            </a:r>
            <a:endParaRPr lang="en-US" altLang="ja-JP" sz="2400" dirty="0">
              <a:latin typeface="ＭＳ ゴシック" panose="020B0609070205080204" pitchFamily="49" charset="-128"/>
              <a:ea typeface="ＭＳ ゴシック" panose="020B0609070205080204" pitchFamily="49" charset="-128"/>
            </a:endParaRPr>
          </a:p>
        </p:txBody>
      </p:sp>
      <p:sp>
        <p:nvSpPr>
          <p:cNvPr id="4" name="テキスト ボックス 3">
            <a:extLst>
              <a:ext uri="{FF2B5EF4-FFF2-40B4-BE49-F238E27FC236}">
                <a16:creationId xmlns:a16="http://schemas.microsoft.com/office/drawing/2014/main" id="{A1178080-F173-7F44-9FBB-67E7650A5CBA}"/>
              </a:ext>
            </a:extLst>
          </p:cNvPr>
          <p:cNvSpPr txBox="1"/>
          <p:nvPr/>
        </p:nvSpPr>
        <p:spPr>
          <a:xfrm>
            <a:off x="4966799" y="5375276"/>
            <a:ext cx="3934558" cy="830997"/>
          </a:xfrm>
          <a:prstGeom prst="rect">
            <a:avLst/>
          </a:prstGeom>
          <a:noFill/>
        </p:spPr>
        <p:txBody>
          <a:bodyPr wrap="square" rtlCol="0">
            <a:spAutoFit/>
          </a:bodyPr>
          <a:lstStyle/>
          <a:p>
            <a:r>
              <a:rPr lang="ja-JP" altLang="en-US" sz="2400" dirty="0"/>
              <a:t>「ファイル」</a:t>
            </a:r>
            <a:r>
              <a:rPr lang="en-US" altLang="ja-JP" sz="2400" dirty="0"/>
              <a:t>-</a:t>
            </a:r>
            <a:r>
              <a:rPr lang="ja-JP" altLang="en-US" sz="2400" dirty="0"/>
              <a:t>「新規」</a:t>
            </a:r>
            <a:r>
              <a:rPr lang="en-US" altLang="ja-JP" sz="2400" dirty="0"/>
              <a:t>-</a:t>
            </a:r>
            <a:r>
              <a:rPr lang="ja-JP" altLang="en-US" sz="2400" dirty="0"/>
              <a:t>「</a:t>
            </a:r>
            <a:r>
              <a:rPr lang="en-US" altLang="ja-JP" sz="2400" dirty="0"/>
              <a:t>WorldROS2</a:t>
            </a:r>
            <a:r>
              <a:rPr lang="ja-JP" altLang="en-US" sz="2400" dirty="0"/>
              <a:t>」で生成する</a:t>
            </a:r>
            <a:endParaRPr kumimoji="1" lang="ja-JP" altLang="en-US" sz="2400" dirty="0"/>
          </a:p>
        </p:txBody>
      </p:sp>
    </p:spTree>
    <p:extLst>
      <p:ext uri="{BB962C8B-B14F-4D97-AF65-F5344CB8AC3E}">
        <p14:creationId xmlns:p14="http://schemas.microsoft.com/office/powerpoint/2010/main" val="12289747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373DEE-D4D3-04F4-2188-BE8BA1D60487}"/>
              </a:ext>
            </a:extLst>
          </p:cNvPr>
          <p:cNvSpPr>
            <a:spLocks noGrp="1"/>
          </p:cNvSpPr>
          <p:nvPr>
            <p:ph type="title"/>
          </p:nvPr>
        </p:nvSpPr>
        <p:spPr/>
        <p:txBody>
          <a:bodyPr/>
          <a:lstStyle/>
          <a:p>
            <a:r>
              <a:rPr kumimoji="1" lang="en-US" altLang="ja-JP" dirty="0"/>
              <a:t>Clock</a:t>
            </a:r>
            <a:r>
              <a:rPr kumimoji="1" lang="ja-JP" altLang="en-US" dirty="0"/>
              <a:t>トピック</a:t>
            </a:r>
          </a:p>
        </p:txBody>
      </p:sp>
      <p:sp>
        <p:nvSpPr>
          <p:cNvPr id="3" name="コンテンツ プレースホルダー 2">
            <a:extLst>
              <a:ext uri="{FF2B5EF4-FFF2-40B4-BE49-F238E27FC236}">
                <a16:creationId xmlns:a16="http://schemas.microsoft.com/office/drawing/2014/main" id="{0056326B-C23B-EC8B-8E51-CC761C7F1E9E}"/>
              </a:ext>
            </a:extLst>
          </p:cNvPr>
          <p:cNvSpPr>
            <a:spLocks noGrp="1"/>
          </p:cNvSpPr>
          <p:nvPr>
            <p:ph idx="1"/>
          </p:nvPr>
        </p:nvSpPr>
        <p:spPr>
          <a:xfrm>
            <a:off x="628650" y="1623409"/>
            <a:ext cx="7886700" cy="4113639"/>
          </a:xfrm>
        </p:spPr>
        <p:txBody>
          <a:bodyPr>
            <a:normAutofit/>
          </a:bodyPr>
          <a:lstStyle/>
          <a:p>
            <a:r>
              <a:rPr lang="en-US" altLang="ja-JP" dirty="0"/>
              <a:t>“/clock”</a:t>
            </a:r>
            <a:r>
              <a:rPr lang="ja-JP" altLang="en-US" dirty="0"/>
              <a:t>トピック</a:t>
            </a:r>
            <a:endParaRPr lang="en-US" altLang="ja-JP" dirty="0"/>
          </a:p>
          <a:p>
            <a:r>
              <a:rPr lang="ja-JP" altLang="en-US" dirty="0"/>
              <a:t>他の</a:t>
            </a:r>
            <a:r>
              <a:rPr lang="en-US" altLang="ja-JP" dirty="0"/>
              <a:t>ROS</a:t>
            </a:r>
            <a:r>
              <a:rPr lang="ja-JP" altLang="en-US" dirty="0"/>
              <a:t>ノードと時刻を共有（同期）</a:t>
            </a:r>
            <a:endParaRPr lang="en-US" altLang="ja-JP" dirty="0"/>
          </a:p>
          <a:p>
            <a:r>
              <a:rPr lang="en-US" altLang="ja-JP" dirty="0"/>
              <a:t>WorldROS2</a:t>
            </a:r>
            <a:r>
              <a:rPr lang="ja-JP" altLang="en-US" dirty="0"/>
              <a:t>アイテムが</a:t>
            </a:r>
            <a:r>
              <a:rPr lang="en-US" altLang="ja-JP" dirty="0"/>
              <a:t>Publish</a:t>
            </a:r>
          </a:p>
          <a:p>
            <a:r>
              <a:rPr lang="en-US" altLang="ja-JP" dirty="0"/>
              <a:t>“</a:t>
            </a:r>
            <a:r>
              <a:rPr lang="en-US" altLang="ja-JP" dirty="0" err="1"/>
              <a:t>rosgraph_msgs</a:t>
            </a:r>
            <a:r>
              <a:rPr lang="en-US" altLang="ja-JP" dirty="0"/>
              <a:t>/msg/Clock”</a:t>
            </a:r>
            <a:r>
              <a:rPr lang="ja-JP" altLang="en-US" dirty="0"/>
              <a:t>型</a:t>
            </a:r>
            <a:endParaRPr lang="en-US" altLang="ja-JP" dirty="0"/>
          </a:p>
          <a:p>
            <a:endParaRPr kumimoji="1" lang="en-US" altLang="ja-JP" dirty="0"/>
          </a:p>
          <a:p>
            <a:r>
              <a:rPr lang="ja-JP" altLang="en-US" dirty="0"/>
              <a:t>利用方法</a:t>
            </a:r>
            <a:endParaRPr lang="en-US" altLang="ja-JP" dirty="0"/>
          </a:p>
          <a:p>
            <a:pPr lvl="1"/>
            <a:r>
              <a:rPr lang="ja-JP" altLang="en-US" dirty="0"/>
              <a:t>時刻を必要とするノードの</a:t>
            </a:r>
            <a:r>
              <a:rPr kumimoji="1" lang="en-US" altLang="ja-JP" dirty="0"/>
              <a:t>ROS</a:t>
            </a:r>
            <a:r>
              <a:rPr kumimoji="1" lang="ja-JP" altLang="en-US" dirty="0"/>
              <a:t>パラメータ </a:t>
            </a:r>
            <a:r>
              <a:rPr kumimoji="1" lang="en-US" altLang="ja-JP" dirty="0"/>
              <a:t>“/</a:t>
            </a:r>
            <a:r>
              <a:rPr kumimoji="1" lang="en-US" altLang="ja-JP" dirty="0" err="1"/>
              <a:t>use_sim_time</a:t>
            </a:r>
            <a:r>
              <a:rPr kumimoji="1" lang="en-US" altLang="ja-JP" dirty="0"/>
              <a:t>” </a:t>
            </a:r>
            <a:r>
              <a:rPr kumimoji="1" lang="ja-JP" altLang="en-US" dirty="0"/>
              <a:t>を</a:t>
            </a:r>
            <a:r>
              <a:rPr kumimoji="1" lang="en-US" altLang="ja-JP" dirty="0"/>
              <a:t>true</a:t>
            </a:r>
            <a:r>
              <a:rPr kumimoji="1" lang="ja-JP" altLang="en-US" dirty="0"/>
              <a:t>にセットする</a:t>
            </a:r>
            <a:endParaRPr kumimoji="1" lang="en-US" altLang="ja-JP" dirty="0"/>
          </a:p>
          <a:p>
            <a:endParaRPr kumimoji="1" lang="ja-JP" altLang="en-US" dirty="0"/>
          </a:p>
        </p:txBody>
      </p:sp>
    </p:spTree>
    <p:extLst>
      <p:ext uri="{BB962C8B-B14F-4D97-AF65-F5344CB8AC3E}">
        <p14:creationId xmlns:p14="http://schemas.microsoft.com/office/powerpoint/2010/main" val="335055883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24B401-448F-B1D0-8428-91EC1991DE4F}"/>
              </a:ext>
            </a:extLst>
          </p:cNvPr>
          <p:cNvSpPr>
            <a:spLocks noGrp="1"/>
          </p:cNvSpPr>
          <p:nvPr>
            <p:ph type="title"/>
          </p:nvPr>
        </p:nvSpPr>
        <p:spPr/>
        <p:txBody>
          <a:bodyPr>
            <a:normAutofit/>
          </a:bodyPr>
          <a:lstStyle/>
          <a:p>
            <a:r>
              <a:rPr lang="ja-JP" altLang="en-US" sz="4000" dirty="0"/>
              <a:t>プロジェクト</a:t>
            </a:r>
            <a:r>
              <a:rPr lang="en-US" altLang="ja-JP" sz="4000" dirty="0"/>
              <a:t>&amp;Launch</a:t>
            </a:r>
            <a:r>
              <a:rPr lang="ja-JP" altLang="en-US" sz="4000" dirty="0"/>
              <a:t>ファイル</a:t>
            </a:r>
            <a:endParaRPr kumimoji="1" lang="ja-JP" altLang="en-US" sz="4000" dirty="0"/>
          </a:p>
        </p:txBody>
      </p:sp>
      <p:sp>
        <p:nvSpPr>
          <p:cNvPr id="3" name="コンテンツ プレースホルダー 2">
            <a:extLst>
              <a:ext uri="{FF2B5EF4-FFF2-40B4-BE49-F238E27FC236}">
                <a16:creationId xmlns:a16="http://schemas.microsoft.com/office/drawing/2014/main" id="{905F0D77-ADB2-111B-62B6-65FF4B4836AF}"/>
              </a:ext>
            </a:extLst>
          </p:cNvPr>
          <p:cNvSpPr>
            <a:spLocks noGrp="1"/>
          </p:cNvSpPr>
          <p:nvPr>
            <p:ph idx="1"/>
          </p:nvPr>
        </p:nvSpPr>
        <p:spPr/>
        <p:txBody>
          <a:bodyPr/>
          <a:lstStyle/>
          <a:p>
            <a:r>
              <a:rPr lang="ja-JP" altLang="en-US" dirty="0"/>
              <a:t>プロジェクトファイルを保存</a:t>
            </a:r>
            <a:endParaRPr lang="en-US" altLang="ja-JP" dirty="0"/>
          </a:p>
          <a:p>
            <a:pPr lvl="1"/>
            <a:r>
              <a:rPr lang="en-US" altLang="ja-JP" dirty="0"/>
              <a:t>“project/</a:t>
            </a:r>
            <a:r>
              <a:rPr lang="en-US" altLang="ja-JP" dirty="0" err="1"/>
              <a:t>mobile_robot_sensors_publish.cnoid</a:t>
            </a:r>
            <a:r>
              <a:rPr lang="en-US" altLang="ja-JP" dirty="0"/>
              <a:t>”</a:t>
            </a:r>
          </a:p>
          <a:p>
            <a:r>
              <a:rPr kumimoji="1" lang="en-US" altLang="ja-JP" dirty="0"/>
              <a:t>launch</a:t>
            </a:r>
            <a:r>
              <a:rPr kumimoji="1" lang="ja-JP" altLang="en-US" dirty="0"/>
              <a:t>ファイルを作成</a:t>
            </a:r>
            <a:endParaRPr kumimoji="1" lang="en-US" altLang="ja-JP" dirty="0"/>
          </a:p>
          <a:p>
            <a:pPr lvl="1"/>
            <a:r>
              <a:rPr kumimoji="1" lang="en-US" altLang="ja-JP" dirty="0"/>
              <a:t>“launch/sensors_publish_launch.xml”</a:t>
            </a:r>
            <a:endParaRPr kumimoji="1" lang="ja-JP" altLang="en-US" dirty="0"/>
          </a:p>
          <a:p>
            <a:endParaRPr kumimoji="1" lang="ja-JP" altLang="en-US" dirty="0"/>
          </a:p>
        </p:txBody>
      </p:sp>
      <p:sp>
        <p:nvSpPr>
          <p:cNvPr id="4" name="テキスト ボックス 3">
            <a:extLst>
              <a:ext uri="{FF2B5EF4-FFF2-40B4-BE49-F238E27FC236}">
                <a16:creationId xmlns:a16="http://schemas.microsoft.com/office/drawing/2014/main" id="{B75883E2-04F6-B24E-FF1B-CF8DD9BBA3E5}"/>
              </a:ext>
            </a:extLst>
          </p:cNvPr>
          <p:cNvSpPr txBox="1"/>
          <p:nvPr/>
        </p:nvSpPr>
        <p:spPr>
          <a:xfrm>
            <a:off x="990226" y="5976908"/>
            <a:ext cx="6926896" cy="400110"/>
          </a:xfrm>
          <a:prstGeom prst="rect">
            <a:avLst/>
          </a:prstGeom>
          <a:noFill/>
        </p:spPr>
        <p:txBody>
          <a:bodyPr wrap="none" rtlCol="0">
            <a:spAutoFit/>
          </a:bodyPr>
          <a:lstStyle/>
          <a:p>
            <a:r>
              <a:rPr lang="en-US" altLang="ja-JP" sz="2000" dirty="0"/>
              <a:t>※ </a:t>
            </a:r>
            <a:r>
              <a:rPr lang="ja-JP" altLang="en-US" sz="2000" dirty="0"/>
              <a:t>同名の完成版ファイルが</a:t>
            </a:r>
            <a:r>
              <a:rPr kumimoji="1" lang="ja-JP" altLang="en-US" sz="2000" dirty="0"/>
              <a:t>お手本パッケージにあります</a:t>
            </a:r>
          </a:p>
        </p:txBody>
      </p:sp>
      <p:sp>
        <p:nvSpPr>
          <p:cNvPr id="6" name="テキスト ボックス 5">
            <a:extLst>
              <a:ext uri="{FF2B5EF4-FFF2-40B4-BE49-F238E27FC236}">
                <a16:creationId xmlns:a16="http://schemas.microsoft.com/office/drawing/2014/main" id="{4A4AE7F2-1132-E7C1-E08C-5E070799945C}"/>
              </a:ext>
            </a:extLst>
          </p:cNvPr>
          <p:cNvSpPr txBox="1"/>
          <p:nvPr/>
        </p:nvSpPr>
        <p:spPr>
          <a:xfrm>
            <a:off x="789632" y="3760665"/>
            <a:ext cx="7555874" cy="1815882"/>
          </a:xfrm>
          <a:prstGeom prst="rect">
            <a:avLst/>
          </a:prstGeom>
          <a:noFill/>
          <a:ln>
            <a:solidFill>
              <a:schemeClr val="tx1"/>
            </a:solidFill>
          </a:ln>
        </p:spPr>
        <p:txBody>
          <a:bodyPr wrap="square" rtlCol="0">
            <a:spAutoFit/>
          </a:bodyPr>
          <a:lstStyle/>
          <a:p>
            <a:r>
              <a:rPr lang="en-US" altLang="ja-JP" sz="1600" dirty="0">
                <a:latin typeface="ＭＳ ゴシック" panose="020B0609070205080204" pitchFamily="49" charset="-128"/>
                <a:ea typeface="ＭＳ ゴシック" panose="020B0609070205080204" pitchFamily="49" charset="-128"/>
              </a:rPr>
              <a:t>&lt;launch&gt;</a:t>
            </a:r>
          </a:p>
          <a:p>
            <a:r>
              <a:rPr lang="en-US" altLang="ja-JP" sz="1600" dirty="0">
                <a:latin typeface="ＭＳ ゴシック" panose="020B0609070205080204" pitchFamily="49" charset="-128"/>
                <a:ea typeface="ＭＳ ゴシック" panose="020B0609070205080204" pitchFamily="49" charset="-128"/>
              </a:rPr>
              <a:t>  &lt;include file=</a:t>
            </a:r>
          </a:p>
          <a:p>
            <a:r>
              <a:rPr lang="en-US" altLang="ja-JP" sz="1600" dirty="0">
                <a:latin typeface="ＭＳ ゴシック" panose="020B0609070205080204" pitchFamily="49" charset="-128"/>
                <a:ea typeface="ＭＳ ゴシック" panose="020B0609070205080204" pitchFamily="49" charset="-128"/>
              </a:rPr>
              <a:t>     "$(find-pkg-share </a:t>
            </a:r>
            <a:r>
              <a:rPr lang="en-US" altLang="ja-JP" sz="1600" dirty="0" err="1">
                <a:latin typeface="ＭＳ ゴシック" panose="020B0609070205080204" pitchFamily="49" charset="-128"/>
                <a:ea typeface="ＭＳ ゴシック" panose="020B0609070205080204" pitchFamily="49" charset="-128"/>
              </a:rPr>
              <a:t>my_mobile_robot</a:t>
            </a:r>
            <a:r>
              <a:rPr lang="en-US" altLang="ja-JP" sz="1600" dirty="0">
                <a:latin typeface="ＭＳ ゴシック" panose="020B0609070205080204" pitchFamily="49" charset="-128"/>
                <a:ea typeface="ＭＳ ゴシック" panose="020B0609070205080204" pitchFamily="49" charset="-128"/>
              </a:rPr>
              <a:t>)/launch/joy_teleop_launch.xml"/&gt;</a:t>
            </a:r>
          </a:p>
          <a:p>
            <a:r>
              <a:rPr lang="en-US" altLang="ja-JP" sz="1600" dirty="0">
                <a:latin typeface="ＭＳ ゴシック" panose="020B0609070205080204" pitchFamily="49" charset="-128"/>
                <a:ea typeface="ＭＳ ゴシック" panose="020B0609070205080204" pitchFamily="49" charset="-128"/>
              </a:rPr>
              <a:t>  &lt;node pkg="</a:t>
            </a:r>
            <a:r>
              <a:rPr lang="en-US" altLang="ja-JP" sz="1600" dirty="0" err="1">
                <a:latin typeface="ＭＳ ゴシック" panose="020B0609070205080204" pitchFamily="49" charset="-128"/>
                <a:ea typeface="ＭＳ ゴシック" panose="020B0609070205080204" pitchFamily="49" charset="-128"/>
              </a:rPr>
              <a:t>choreonoid_ros</a:t>
            </a:r>
            <a:r>
              <a:rPr lang="en-US" altLang="ja-JP" sz="1600" dirty="0">
                <a:latin typeface="ＭＳ ゴシック" panose="020B0609070205080204" pitchFamily="49" charset="-128"/>
                <a:ea typeface="ＭＳ ゴシック" panose="020B0609070205080204" pitchFamily="49" charset="-128"/>
              </a:rPr>
              <a:t>" exec="</a:t>
            </a:r>
            <a:r>
              <a:rPr lang="en-US" altLang="ja-JP" sz="1600" dirty="0" err="1">
                <a:latin typeface="ＭＳ ゴシック" panose="020B0609070205080204" pitchFamily="49" charset="-128"/>
                <a:ea typeface="ＭＳ ゴシック" panose="020B0609070205080204" pitchFamily="49" charset="-128"/>
              </a:rPr>
              <a:t>choreonoid</a:t>
            </a:r>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args</a:t>
            </a:r>
            <a:r>
              <a:rPr lang="en-US" altLang="ja-JP" sz="1600" dirty="0">
                <a:latin typeface="ＭＳ ゴシック" panose="020B0609070205080204" pitchFamily="49" charset="-128"/>
                <a:ea typeface="ＭＳ ゴシック" panose="020B0609070205080204" pitchFamily="49" charset="-128"/>
              </a:rPr>
              <a:t>="--start-simulation $(find-pkg-share</a:t>
            </a:r>
            <a:r>
              <a:rPr lang="ja-JP" altLang="en-US"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my_mobile_robot</a:t>
            </a:r>
            <a:r>
              <a:rPr lang="en-US" altLang="ja-JP" sz="1600" dirty="0">
                <a:latin typeface="ＭＳ ゴシック" panose="020B0609070205080204" pitchFamily="49" charset="-128"/>
                <a:ea typeface="ＭＳ ゴシック" panose="020B0609070205080204" pitchFamily="49" charset="-128"/>
              </a:rPr>
              <a:t>)/project/</a:t>
            </a:r>
            <a:r>
              <a:rPr lang="en-US" altLang="ja-JP" sz="1600" dirty="0" err="1">
                <a:latin typeface="ＭＳ ゴシック" panose="020B0609070205080204" pitchFamily="49" charset="-128"/>
                <a:ea typeface="ＭＳ ゴシック" panose="020B0609070205080204" pitchFamily="49" charset="-128"/>
              </a:rPr>
              <a:t>mobile_robot_sensors</a:t>
            </a:r>
            <a:r>
              <a:rPr lang="en-US" altLang="ja-JP" sz="1600" b="1" dirty="0" err="1">
                <a:solidFill>
                  <a:srgbClr val="FF0000"/>
                </a:solidFill>
                <a:latin typeface="ＭＳ ゴシック" panose="020B0609070205080204" pitchFamily="49" charset="-128"/>
                <a:ea typeface="ＭＳ ゴシック" panose="020B0609070205080204" pitchFamily="49" charset="-128"/>
              </a:rPr>
              <a:t>_publish</a:t>
            </a:r>
            <a:r>
              <a:rPr lang="en-US" altLang="ja-JP" sz="1600" dirty="0" err="1">
                <a:latin typeface="ＭＳ ゴシック" panose="020B0609070205080204" pitchFamily="49" charset="-128"/>
                <a:ea typeface="ＭＳ ゴシック" panose="020B0609070205080204" pitchFamily="49" charset="-128"/>
              </a:rPr>
              <a:t>.cnoid</a:t>
            </a:r>
            <a:r>
              <a:rPr lang="en-US" altLang="ja-JP" sz="1600" dirty="0">
                <a:latin typeface="ＭＳ ゴシック" panose="020B0609070205080204" pitchFamily="49" charset="-128"/>
                <a:ea typeface="ＭＳ ゴシック" panose="020B0609070205080204" pitchFamily="49" charset="-128"/>
              </a:rPr>
              <a:t>" /&gt;</a:t>
            </a:r>
          </a:p>
          <a:p>
            <a:r>
              <a:rPr lang="en-US" altLang="ja-JP" sz="1600" dirty="0">
                <a:latin typeface="ＭＳ ゴシック" panose="020B0609070205080204" pitchFamily="49" charset="-128"/>
                <a:ea typeface="ＭＳ ゴシック" panose="020B0609070205080204" pitchFamily="49" charset="-128"/>
              </a:rPr>
              <a:t>&lt;/launch&gt;</a:t>
            </a:r>
          </a:p>
        </p:txBody>
      </p:sp>
    </p:spTree>
    <p:extLst>
      <p:ext uri="{BB962C8B-B14F-4D97-AF65-F5344CB8AC3E}">
        <p14:creationId xmlns:p14="http://schemas.microsoft.com/office/powerpoint/2010/main" val="57727741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43191D-9A06-AC0E-4ACB-D25F33D33CCF}"/>
              </a:ext>
            </a:extLst>
          </p:cNvPr>
          <p:cNvSpPr>
            <a:spLocks noGrp="1"/>
          </p:cNvSpPr>
          <p:nvPr>
            <p:ph type="title"/>
          </p:nvPr>
        </p:nvSpPr>
        <p:spPr/>
        <p:txBody>
          <a:bodyPr/>
          <a:lstStyle/>
          <a:p>
            <a:r>
              <a:rPr kumimoji="1" lang="en-US" altLang="ja-JP" dirty="0" err="1"/>
              <a:t>RViz</a:t>
            </a:r>
            <a:r>
              <a:rPr kumimoji="1" lang="ja-JP" altLang="en-US" dirty="0"/>
              <a:t>による</a:t>
            </a:r>
            <a:r>
              <a:rPr lang="ja-JP" altLang="en-US" dirty="0"/>
              <a:t>状態</a:t>
            </a:r>
            <a:r>
              <a:rPr kumimoji="1" lang="ja-JP" altLang="en-US" dirty="0"/>
              <a:t>表示</a:t>
            </a:r>
          </a:p>
        </p:txBody>
      </p:sp>
      <p:sp>
        <p:nvSpPr>
          <p:cNvPr id="3" name="コンテンツ プレースホルダー 2">
            <a:extLst>
              <a:ext uri="{FF2B5EF4-FFF2-40B4-BE49-F238E27FC236}">
                <a16:creationId xmlns:a16="http://schemas.microsoft.com/office/drawing/2014/main" id="{CAE02A75-0730-6F20-D357-05EEA8CB356F}"/>
              </a:ext>
            </a:extLst>
          </p:cNvPr>
          <p:cNvSpPr>
            <a:spLocks noGrp="1"/>
          </p:cNvSpPr>
          <p:nvPr>
            <p:ph idx="1"/>
          </p:nvPr>
        </p:nvSpPr>
        <p:spPr>
          <a:xfrm>
            <a:off x="628650" y="1690689"/>
            <a:ext cx="7886700" cy="4351338"/>
          </a:xfrm>
        </p:spPr>
        <p:txBody>
          <a:bodyPr/>
          <a:lstStyle/>
          <a:p>
            <a:r>
              <a:rPr kumimoji="1" lang="en-US" altLang="ja-JP" dirty="0"/>
              <a:t>ROS</a:t>
            </a:r>
            <a:r>
              <a:rPr kumimoji="1" lang="ja-JP" altLang="en-US" dirty="0"/>
              <a:t>の可視化・操作ツール</a:t>
            </a:r>
            <a:endParaRPr kumimoji="1" lang="en-US" altLang="ja-JP" dirty="0"/>
          </a:p>
          <a:p>
            <a:r>
              <a:rPr kumimoji="1" lang="ja-JP" altLang="en-US" dirty="0"/>
              <a:t>センサデータのトピックも可視化できる</a:t>
            </a:r>
            <a:endParaRPr kumimoji="1" lang="en-US" altLang="ja-JP" dirty="0"/>
          </a:p>
        </p:txBody>
      </p:sp>
      <p:pic>
        <p:nvPicPr>
          <p:cNvPr id="5" name="図 4" descr="グラフィカル ユーザー インターフェイス, Web サイト&#10;&#10;自動的に生成された説明">
            <a:extLst>
              <a:ext uri="{FF2B5EF4-FFF2-40B4-BE49-F238E27FC236}">
                <a16:creationId xmlns:a16="http://schemas.microsoft.com/office/drawing/2014/main" id="{77552A5D-3084-2EEE-1DAF-7AE1C3A9F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9279" y="2881649"/>
            <a:ext cx="4524264" cy="3448318"/>
          </a:xfrm>
          <a:prstGeom prst="rect">
            <a:avLst/>
          </a:prstGeom>
        </p:spPr>
      </p:pic>
    </p:spTree>
    <p:extLst>
      <p:ext uri="{BB962C8B-B14F-4D97-AF65-F5344CB8AC3E}">
        <p14:creationId xmlns:p14="http://schemas.microsoft.com/office/powerpoint/2010/main" val="14074256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8315A3-A0AB-4D20-6666-B6A72F57779D}"/>
              </a:ext>
            </a:extLst>
          </p:cNvPr>
          <p:cNvSpPr>
            <a:spLocks noGrp="1"/>
          </p:cNvSpPr>
          <p:nvPr>
            <p:ph type="title"/>
          </p:nvPr>
        </p:nvSpPr>
        <p:spPr/>
        <p:txBody>
          <a:bodyPr/>
          <a:lstStyle/>
          <a:p>
            <a:r>
              <a:rPr lang="ja-JP" altLang="en-US" dirty="0"/>
              <a:t>ワークスペースセットアップスクリプトの取り込み</a:t>
            </a:r>
            <a:endParaRPr kumimoji="1" lang="ja-JP" altLang="en-US" dirty="0"/>
          </a:p>
        </p:txBody>
      </p:sp>
      <p:sp>
        <p:nvSpPr>
          <p:cNvPr id="3" name="テキスト ボックス 2">
            <a:extLst>
              <a:ext uri="{FF2B5EF4-FFF2-40B4-BE49-F238E27FC236}">
                <a16:creationId xmlns:a16="http://schemas.microsoft.com/office/drawing/2014/main" id="{C55A8D81-2159-051C-EB3D-6BADE3B3703B}"/>
              </a:ext>
            </a:extLst>
          </p:cNvPr>
          <p:cNvSpPr txBox="1"/>
          <p:nvPr/>
        </p:nvSpPr>
        <p:spPr>
          <a:xfrm>
            <a:off x="478717" y="2119965"/>
            <a:ext cx="8094364" cy="707886"/>
          </a:xfrm>
          <a:prstGeom prst="rect">
            <a:avLst/>
          </a:prstGeom>
          <a:noFill/>
          <a:ln>
            <a:solidFill>
              <a:schemeClr val="tx1"/>
            </a:solidFill>
          </a:ln>
        </p:spPr>
        <p:txBody>
          <a:bodyPr wrap="square" rtlCol="0">
            <a:spAutoFit/>
          </a:bodyPr>
          <a:lstStyle/>
          <a:p>
            <a:r>
              <a:rPr lang="en-US" altLang="ja-JP" sz="2000" dirty="0">
                <a:latin typeface="ＭＳ ゴシック" panose="020B0609070205080204" pitchFamily="49" charset="-128"/>
                <a:ea typeface="ＭＳ ゴシック" panose="020B0609070205080204" pitchFamily="49" charset="-128"/>
              </a:rPr>
              <a:t>echo "source $HOME/ros2_ws/install/</a:t>
            </a:r>
            <a:r>
              <a:rPr lang="en-US" altLang="ja-JP" sz="2000" dirty="0" err="1">
                <a:latin typeface="ＭＳ ゴシック" panose="020B0609070205080204" pitchFamily="49" charset="-128"/>
                <a:ea typeface="ＭＳ ゴシック" panose="020B0609070205080204" pitchFamily="49" charset="-128"/>
              </a:rPr>
              <a:t>setup.bash</a:t>
            </a:r>
            <a:r>
              <a:rPr lang="en-US" altLang="ja-JP" sz="2000" dirty="0">
                <a:latin typeface="ＭＳ ゴシック" panose="020B0609070205080204" pitchFamily="49" charset="-128"/>
                <a:ea typeface="ＭＳ ゴシック" panose="020B0609070205080204" pitchFamily="49" charset="-128"/>
              </a:rPr>
              <a:t>" &gt;&gt; ~/.</a:t>
            </a:r>
            <a:r>
              <a:rPr lang="en-US" altLang="ja-JP" sz="2000" dirty="0" err="1">
                <a:latin typeface="ＭＳ ゴシック" panose="020B0609070205080204" pitchFamily="49" charset="-128"/>
                <a:ea typeface="ＭＳ ゴシック" panose="020B0609070205080204" pitchFamily="49" charset="-128"/>
              </a:rPr>
              <a:t>bashrc</a:t>
            </a:r>
            <a:endParaRPr lang="en-US" altLang="ja-JP" sz="2000" dirty="0">
              <a:latin typeface="ＭＳ ゴシック" panose="020B0609070205080204" pitchFamily="49" charset="-128"/>
              <a:ea typeface="ＭＳ ゴシック" panose="020B0609070205080204" pitchFamily="49" charset="-128"/>
            </a:endParaRPr>
          </a:p>
          <a:p>
            <a:r>
              <a:rPr lang="en-US" altLang="ja-JP" sz="2000" dirty="0">
                <a:latin typeface="ＭＳ ゴシック" panose="020B0609070205080204" pitchFamily="49" charset="-128"/>
                <a:ea typeface="ＭＳ ゴシック" panose="020B0609070205080204" pitchFamily="49" charset="-128"/>
              </a:rPr>
              <a:t>source $HOME/ros2_ws/install/</a:t>
            </a:r>
            <a:r>
              <a:rPr lang="en-US" altLang="ja-JP" sz="2000" dirty="0" err="1">
                <a:latin typeface="ＭＳ ゴシック" panose="020B0609070205080204" pitchFamily="49" charset="-128"/>
                <a:ea typeface="ＭＳ ゴシック" panose="020B0609070205080204" pitchFamily="49" charset="-128"/>
              </a:rPr>
              <a:t>setup.bash</a:t>
            </a:r>
            <a:endParaRPr lang="en-US" altLang="ja-JP" sz="2000" dirty="0">
              <a:latin typeface="ＭＳ ゴシック" panose="020B0609070205080204" pitchFamily="49" charset="-128"/>
              <a:ea typeface="ＭＳ ゴシック" panose="020B0609070205080204" pitchFamily="49" charset="-128"/>
            </a:endParaRPr>
          </a:p>
        </p:txBody>
      </p:sp>
      <p:sp>
        <p:nvSpPr>
          <p:cNvPr id="4" name="テキスト ボックス 3">
            <a:extLst>
              <a:ext uri="{FF2B5EF4-FFF2-40B4-BE49-F238E27FC236}">
                <a16:creationId xmlns:a16="http://schemas.microsoft.com/office/drawing/2014/main" id="{C31B5D45-F0AC-CC3F-8888-B02A29CA47ED}"/>
              </a:ext>
            </a:extLst>
          </p:cNvPr>
          <p:cNvSpPr txBox="1"/>
          <p:nvPr/>
        </p:nvSpPr>
        <p:spPr>
          <a:xfrm>
            <a:off x="539563" y="3244334"/>
            <a:ext cx="5540246" cy="400110"/>
          </a:xfrm>
          <a:prstGeom prst="rect">
            <a:avLst/>
          </a:prstGeom>
          <a:noFill/>
        </p:spPr>
        <p:txBody>
          <a:bodyPr wrap="square">
            <a:spAutoFit/>
          </a:bodyPr>
          <a:lstStyle/>
          <a:p>
            <a:pPr marL="0" indent="0">
              <a:buNone/>
            </a:pPr>
            <a:r>
              <a:rPr kumimoji="1" lang="en-US" altLang="ja-JP" sz="2000" dirty="0"/>
              <a:t>※ </a:t>
            </a:r>
            <a:r>
              <a:rPr lang="ja-JP" altLang="en-US" sz="2000" dirty="0"/>
              <a:t>最初のビルド後に一度設定しておけば</a:t>
            </a:r>
            <a:r>
              <a:rPr lang="en-US" altLang="ja-JP" sz="2000" dirty="0"/>
              <a:t>OK</a:t>
            </a:r>
            <a:endParaRPr kumimoji="1" lang="en-US" altLang="ja-JP" sz="2000" dirty="0"/>
          </a:p>
        </p:txBody>
      </p:sp>
    </p:spTree>
    <p:extLst>
      <p:ext uri="{BB962C8B-B14F-4D97-AF65-F5344CB8AC3E}">
        <p14:creationId xmlns:p14="http://schemas.microsoft.com/office/powerpoint/2010/main" val="153369623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0AD409-C080-C467-1D17-928D658CF973}"/>
              </a:ext>
            </a:extLst>
          </p:cNvPr>
          <p:cNvSpPr>
            <a:spLocks noGrp="1"/>
          </p:cNvSpPr>
          <p:nvPr>
            <p:ph type="title"/>
          </p:nvPr>
        </p:nvSpPr>
        <p:spPr/>
        <p:txBody>
          <a:bodyPr/>
          <a:lstStyle/>
          <a:p>
            <a:r>
              <a:rPr kumimoji="1" lang="en-US" altLang="ja-JP" dirty="0" err="1"/>
              <a:t>Rviz</a:t>
            </a:r>
            <a:r>
              <a:rPr kumimoji="1" lang="ja-JP" altLang="en-US" dirty="0"/>
              <a:t>利用の手順</a:t>
            </a:r>
          </a:p>
        </p:txBody>
      </p:sp>
      <p:sp>
        <p:nvSpPr>
          <p:cNvPr id="3" name="コンテンツ プレースホルダー 2">
            <a:extLst>
              <a:ext uri="{FF2B5EF4-FFF2-40B4-BE49-F238E27FC236}">
                <a16:creationId xmlns:a16="http://schemas.microsoft.com/office/drawing/2014/main" id="{4FB5570C-05D5-8FDF-C0E1-F15675383EED}"/>
              </a:ext>
            </a:extLst>
          </p:cNvPr>
          <p:cNvSpPr>
            <a:spLocks noGrp="1"/>
          </p:cNvSpPr>
          <p:nvPr>
            <p:ph idx="1"/>
          </p:nvPr>
        </p:nvSpPr>
        <p:spPr/>
        <p:txBody>
          <a:bodyPr>
            <a:normAutofit/>
          </a:bodyPr>
          <a:lstStyle/>
          <a:p>
            <a:r>
              <a:rPr kumimoji="1" lang="ja-JP" altLang="en-US" dirty="0"/>
              <a:t>可視化したい情報が</a:t>
            </a:r>
            <a:r>
              <a:rPr kumimoji="1" lang="en-US" altLang="ja-JP" dirty="0"/>
              <a:t>ROS</a:t>
            </a:r>
            <a:r>
              <a:rPr kumimoji="1" lang="ja-JP" altLang="en-US" dirty="0"/>
              <a:t>トピックとして</a:t>
            </a:r>
            <a:r>
              <a:rPr kumimoji="1" lang="en-US" altLang="ja-JP" dirty="0"/>
              <a:t>publish</a:t>
            </a:r>
            <a:r>
              <a:rPr kumimoji="1" lang="ja-JP" altLang="en-US" dirty="0"/>
              <a:t>されるようにする</a:t>
            </a:r>
            <a:endParaRPr kumimoji="1" lang="en-US" altLang="ja-JP" dirty="0"/>
          </a:p>
          <a:p>
            <a:r>
              <a:rPr kumimoji="1" lang="ja-JP" altLang="en-US" dirty="0"/>
              <a:t>ロボットモデルの可視化を行う場合</a:t>
            </a:r>
            <a:endParaRPr kumimoji="1" lang="en-US" altLang="ja-JP" dirty="0"/>
          </a:p>
          <a:p>
            <a:pPr lvl="1"/>
            <a:r>
              <a:rPr kumimoji="1" lang="ja-JP" altLang="en-US" dirty="0"/>
              <a:t>対象のロボットモデルの</a:t>
            </a:r>
            <a:r>
              <a:rPr kumimoji="1" lang="en-US" altLang="ja-JP" b="1" dirty="0">
                <a:solidFill>
                  <a:srgbClr val="FF0000"/>
                </a:solidFill>
              </a:rPr>
              <a:t>URDF</a:t>
            </a:r>
            <a:r>
              <a:rPr kumimoji="1" lang="ja-JP" altLang="en-US" dirty="0"/>
              <a:t>を用意する</a:t>
            </a:r>
            <a:endParaRPr kumimoji="1" lang="en-US" altLang="ja-JP" dirty="0"/>
          </a:p>
          <a:p>
            <a:pPr lvl="1"/>
            <a:r>
              <a:rPr lang="en-US" altLang="ja-JP" dirty="0" err="1"/>
              <a:t>robot_state_publisher</a:t>
            </a:r>
            <a:r>
              <a:rPr lang="ja-JP" altLang="en-US" dirty="0"/>
              <a:t>ノードを起動する</a:t>
            </a:r>
            <a:endParaRPr kumimoji="1" lang="en-US" altLang="ja-JP" dirty="0"/>
          </a:p>
          <a:p>
            <a:r>
              <a:rPr lang="ja-JP" altLang="en-US" dirty="0"/>
              <a:t>可視化の項目を</a:t>
            </a:r>
            <a:r>
              <a:rPr lang="en-US" altLang="ja-JP" dirty="0" err="1"/>
              <a:t>rviz</a:t>
            </a:r>
            <a:r>
              <a:rPr lang="ja-JP" altLang="en-US" dirty="0"/>
              <a:t>の</a:t>
            </a:r>
            <a:r>
              <a:rPr lang="en-US" altLang="ja-JP" dirty="0"/>
              <a:t>GUI</a:t>
            </a:r>
            <a:r>
              <a:rPr lang="ja-JP" altLang="en-US" dirty="0"/>
              <a:t>で追加する</a:t>
            </a:r>
            <a:endParaRPr lang="en-US" altLang="ja-JP" dirty="0"/>
          </a:p>
          <a:p>
            <a:r>
              <a:rPr kumimoji="1" lang="en-US" altLang="ja-JP" dirty="0" err="1"/>
              <a:t>rviz</a:t>
            </a:r>
            <a:r>
              <a:rPr kumimoji="1" lang="ja-JP" altLang="en-US" dirty="0"/>
              <a:t>の状態を</a:t>
            </a:r>
            <a:r>
              <a:rPr kumimoji="1" lang="en-US" altLang="ja-JP" dirty="0"/>
              <a:t>config</a:t>
            </a:r>
            <a:r>
              <a:rPr kumimoji="1" lang="ja-JP" altLang="en-US" dirty="0"/>
              <a:t>ファイルとして保存する</a:t>
            </a:r>
            <a:endParaRPr kumimoji="1" lang="en-US" altLang="ja-JP" dirty="0"/>
          </a:p>
          <a:p>
            <a:r>
              <a:rPr lang="ja-JP" altLang="en-US" dirty="0"/>
              <a:t>パラメータと</a:t>
            </a:r>
            <a:r>
              <a:rPr lang="en-US" altLang="ja-JP" dirty="0"/>
              <a:t>config</a:t>
            </a:r>
            <a:r>
              <a:rPr lang="ja-JP" altLang="en-US" dirty="0"/>
              <a:t>ファイルを指定して起動する</a:t>
            </a:r>
            <a:r>
              <a:rPr lang="en-US" altLang="ja-JP" dirty="0"/>
              <a:t>launch</a:t>
            </a:r>
            <a:r>
              <a:rPr lang="ja-JP" altLang="en-US" dirty="0"/>
              <a:t>ファイルを作成する</a:t>
            </a:r>
            <a:endParaRPr kumimoji="1" lang="ja-JP" altLang="en-US" dirty="0"/>
          </a:p>
        </p:txBody>
      </p:sp>
    </p:spTree>
    <p:extLst>
      <p:ext uri="{BB962C8B-B14F-4D97-AF65-F5344CB8AC3E}">
        <p14:creationId xmlns:p14="http://schemas.microsoft.com/office/powerpoint/2010/main" val="323390213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CE2C9C7-F457-1F8B-A8B8-5F037C3CEBBC}"/>
              </a:ext>
            </a:extLst>
          </p:cNvPr>
          <p:cNvSpPr>
            <a:spLocks noGrp="1"/>
          </p:cNvSpPr>
          <p:nvPr>
            <p:ph type="title"/>
          </p:nvPr>
        </p:nvSpPr>
        <p:spPr/>
        <p:txBody>
          <a:bodyPr/>
          <a:lstStyle/>
          <a:p>
            <a:r>
              <a:rPr lang="en-US" altLang="ja-JP" dirty="0"/>
              <a:t>Part16</a:t>
            </a:r>
            <a:endParaRPr lang="ja-JP" altLang="en-US" dirty="0"/>
          </a:p>
        </p:txBody>
      </p:sp>
      <p:sp>
        <p:nvSpPr>
          <p:cNvPr id="5" name="テキスト プレースホルダー 4">
            <a:extLst>
              <a:ext uri="{FF2B5EF4-FFF2-40B4-BE49-F238E27FC236}">
                <a16:creationId xmlns:a16="http://schemas.microsoft.com/office/drawing/2014/main" id="{616369D9-0288-0BED-0D54-3C09D67435F6}"/>
              </a:ext>
            </a:extLst>
          </p:cNvPr>
          <p:cNvSpPr>
            <a:spLocks noGrp="1"/>
          </p:cNvSpPr>
          <p:nvPr>
            <p:ph type="body" idx="1"/>
          </p:nvPr>
        </p:nvSpPr>
        <p:spPr/>
        <p:txBody>
          <a:bodyPr/>
          <a:lstStyle/>
          <a:p>
            <a:r>
              <a:rPr lang="en-US" altLang="ja-JP" dirty="0"/>
              <a:t>URDF</a:t>
            </a:r>
            <a:endParaRPr lang="ja-JP" altLang="en-US" dirty="0"/>
          </a:p>
        </p:txBody>
      </p:sp>
    </p:spTree>
    <p:extLst>
      <p:ext uri="{BB962C8B-B14F-4D97-AF65-F5344CB8AC3E}">
        <p14:creationId xmlns:p14="http://schemas.microsoft.com/office/powerpoint/2010/main" val="29579564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A4AA71-95C5-0E46-0B61-4022020993FF}"/>
              </a:ext>
            </a:extLst>
          </p:cNvPr>
          <p:cNvSpPr>
            <a:spLocks noGrp="1"/>
          </p:cNvSpPr>
          <p:nvPr>
            <p:ph type="title"/>
          </p:nvPr>
        </p:nvSpPr>
        <p:spPr/>
        <p:txBody>
          <a:bodyPr/>
          <a:lstStyle/>
          <a:p>
            <a:r>
              <a:rPr kumimoji="1" lang="en-US" altLang="ja-JP" dirty="0"/>
              <a:t>URDF</a:t>
            </a:r>
            <a:r>
              <a:rPr kumimoji="1" lang="ja-JP" altLang="en-US" dirty="0"/>
              <a:t>とは</a:t>
            </a:r>
          </a:p>
        </p:txBody>
      </p:sp>
      <p:sp>
        <p:nvSpPr>
          <p:cNvPr id="3" name="コンテンツ プレースホルダー 2">
            <a:extLst>
              <a:ext uri="{FF2B5EF4-FFF2-40B4-BE49-F238E27FC236}">
                <a16:creationId xmlns:a16="http://schemas.microsoft.com/office/drawing/2014/main" id="{8FEA13A4-4D04-73D0-4DD4-7403D6BA9C32}"/>
              </a:ext>
            </a:extLst>
          </p:cNvPr>
          <p:cNvSpPr>
            <a:spLocks noGrp="1"/>
          </p:cNvSpPr>
          <p:nvPr>
            <p:ph idx="1"/>
          </p:nvPr>
        </p:nvSpPr>
        <p:spPr/>
        <p:txBody>
          <a:bodyPr>
            <a:normAutofit/>
          </a:bodyPr>
          <a:lstStyle/>
          <a:p>
            <a:r>
              <a:rPr kumimoji="1" lang="en-US" altLang="ja-JP" sz="2400" dirty="0"/>
              <a:t>ROS</a:t>
            </a:r>
            <a:r>
              <a:rPr kumimoji="1" lang="ja-JP" altLang="en-US" sz="2400" dirty="0"/>
              <a:t>標準のモデルファイル記述形式</a:t>
            </a:r>
            <a:endParaRPr kumimoji="1" lang="en-US" altLang="ja-JP" sz="2400" dirty="0"/>
          </a:p>
          <a:p>
            <a:r>
              <a:rPr lang="ja-JP" altLang="en-US" sz="2400" dirty="0"/>
              <a:t>多くのロボットモデルが</a:t>
            </a:r>
            <a:r>
              <a:rPr lang="en-US" altLang="ja-JP" sz="2400" dirty="0"/>
              <a:t>URDF</a:t>
            </a:r>
            <a:r>
              <a:rPr lang="ja-JP" altLang="en-US" sz="2400" dirty="0"/>
              <a:t>で配布されている</a:t>
            </a:r>
            <a:endParaRPr lang="en-US" altLang="ja-JP" sz="2400" dirty="0"/>
          </a:p>
          <a:p>
            <a:r>
              <a:rPr kumimoji="1" lang="en-US" altLang="ja-JP" sz="2400" dirty="0"/>
              <a:t>ROS</a:t>
            </a:r>
            <a:r>
              <a:rPr kumimoji="1" lang="ja-JP" altLang="en-US" sz="2400" dirty="0"/>
              <a:t>の機能を使用する際に必要となることが多い</a:t>
            </a:r>
          </a:p>
        </p:txBody>
      </p:sp>
    </p:spTree>
    <p:extLst>
      <p:ext uri="{BB962C8B-B14F-4D97-AF65-F5344CB8AC3E}">
        <p14:creationId xmlns:p14="http://schemas.microsoft.com/office/powerpoint/2010/main" val="196376882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368EF4-EAAD-8648-8FDC-568BA56B2ED6}"/>
              </a:ext>
            </a:extLst>
          </p:cNvPr>
          <p:cNvSpPr>
            <a:spLocks noGrp="1"/>
          </p:cNvSpPr>
          <p:nvPr>
            <p:ph type="title"/>
          </p:nvPr>
        </p:nvSpPr>
        <p:spPr/>
        <p:txBody>
          <a:bodyPr/>
          <a:lstStyle/>
          <a:p>
            <a:r>
              <a:rPr kumimoji="1" lang="en-US" altLang="ja-JP" dirty="0"/>
              <a:t>Body</a:t>
            </a:r>
            <a:r>
              <a:rPr kumimoji="1" lang="ja-JP" altLang="en-US" dirty="0"/>
              <a:t>ファイル </a:t>
            </a:r>
            <a:r>
              <a:rPr kumimoji="1" lang="en-US" altLang="ja-JP" dirty="0"/>
              <a:t>vs URDF</a:t>
            </a:r>
            <a:endParaRPr kumimoji="1" lang="ja-JP" altLang="en-US" dirty="0"/>
          </a:p>
        </p:txBody>
      </p:sp>
      <p:sp>
        <p:nvSpPr>
          <p:cNvPr id="3" name="コンテンツ プレースホルダー 2">
            <a:extLst>
              <a:ext uri="{FF2B5EF4-FFF2-40B4-BE49-F238E27FC236}">
                <a16:creationId xmlns:a16="http://schemas.microsoft.com/office/drawing/2014/main" id="{35DD0F3C-33BD-784B-30F7-7ACE551AFE91}"/>
              </a:ext>
            </a:extLst>
          </p:cNvPr>
          <p:cNvSpPr>
            <a:spLocks noGrp="1"/>
          </p:cNvSpPr>
          <p:nvPr>
            <p:ph idx="1"/>
          </p:nvPr>
        </p:nvSpPr>
        <p:spPr/>
        <p:txBody>
          <a:bodyPr>
            <a:normAutofit/>
          </a:bodyPr>
          <a:lstStyle/>
          <a:p>
            <a:r>
              <a:rPr kumimoji="1" lang="en-US" altLang="ja-JP" dirty="0"/>
              <a:t>Body</a:t>
            </a:r>
            <a:endParaRPr lang="en-US" altLang="ja-JP" dirty="0"/>
          </a:p>
          <a:p>
            <a:pPr lvl="1"/>
            <a:r>
              <a:rPr lang="en-US" altLang="ja-JP" dirty="0" err="1"/>
              <a:t>Choreonoid</a:t>
            </a:r>
            <a:r>
              <a:rPr lang="ja-JP" altLang="en-US" dirty="0"/>
              <a:t>上の要素を全て記述できる</a:t>
            </a:r>
            <a:endParaRPr lang="en-US" altLang="ja-JP" dirty="0"/>
          </a:p>
          <a:p>
            <a:pPr lvl="2"/>
            <a:r>
              <a:rPr lang="en-US" altLang="ja-JP" dirty="0"/>
              <a:t>URDF</a:t>
            </a:r>
            <a:r>
              <a:rPr lang="ja-JP" altLang="en-US" dirty="0"/>
              <a:t>の標準仕様ではセンサを記述できない</a:t>
            </a:r>
            <a:endParaRPr lang="en-US" altLang="ja-JP" dirty="0"/>
          </a:p>
          <a:p>
            <a:pPr lvl="1"/>
            <a:r>
              <a:rPr lang="en-US" altLang="ja-JP" dirty="0"/>
              <a:t>URDF</a:t>
            </a:r>
            <a:r>
              <a:rPr lang="ja-JP" altLang="en-US" dirty="0"/>
              <a:t>よりも簡潔な記述になる</a:t>
            </a:r>
            <a:endParaRPr lang="en-US" altLang="ja-JP" dirty="0"/>
          </a:p>
          <a:p>
            <a:pPr lvl="1"/>
            <a:r>
              <a:rPr lang="en-US" altLang="ja-JP" dirty="0"/>
              <a:t>YAML</a:t>
            </a:r>
            <a:r>
              <a:rPr lang="ja-JP" altLang="en-US" dirty="0"/>
              <a:t>で記述</a:t>
            </a:r>
            <a:endParaRPr lang="en-US" altLang="ja-JP" dirty="0"/>
          </a:p>
          <a:p>
            <a:r>
              <a:rPr lang="en-US" altLang="ja-JP" dirty="0"/>
              <a:t>URDF</a:t>
            </a:r>
          </a:p>
          <a:p>
            <a:pPr lvl="1"/>
            <a:r>
              <a:rPr lang="ja-JP" altLang="en-US" dirty="0"/>
              <a:t>既存資産の活用</a:t>
            </a:r>
            <a:endParaRPr lang="en-US" altLang="ja-JP" dirty="0"/>
          </a:p>
          <a:p>
            <a:pPr lvl="1"/>
            <a:r>
              <a:rPr lang="en-US" altLang="ja-JP" dirty="0"/>
              <a:t>ROS</a:t>
            </a:r>
            <a:r>
              <a:rPr lang="ja-JP" altLang="en-US" dirty="0"/>
              <a:t>で必要となることが多い</a:t>
            </a:r>
            <a:endParaRPr lang="en-US" altLang="ja-JP" dirty="0"/>
          </a:p>
          <a:p>
            <a:pPr lvl="1"/>
            <a:r>
              <a:rPr lang="en-US" altLang="ja-JP" dirty="0"/>
              <a:t>XML</a:t>
            </a:r>
            <a:r>
              <a:rPr lang="ja-JP" altLang="en-US" dirty="0"/>
              <a:t>で記述</a:t>
            </a:r>
            <a:endParaRPr lang="en-US" altLang="ja-JP" dirty="0"/>
          </a:p>
        </p:txBody>
      </p:sp>
    </p:spTree>
    <p:extLst>
      <p:ext uri="{BB962C8B-B14F-4D97-AF65-F5344CB8AC3E}">
        <p14:creationId xmlns:p14="http://schemas.microsoft.com/office/powerpoint/2010/main" val="405403771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14F249-E24F-8D6A-A399-299DE1293807}"/>
              </a:ext>
            </a:extLst>
          </p:cNvPr>
          <p:cNvSpPr>
            <a:spLocks noGrp="1"/>
          </p:cNvSpPr>
          <p:nvPr>
            <p:ph type="title"/>
          </p:nvPr>
        </p:nvSpPr>
        <p:spPr>
          <a:xfrm>
            <a:off x="628650" y="6792"/>
            <a:ext cx="7886700" cy="1325563"/>
          </a:xfrm>
        </p:spPr>
        <p:txBody>
          <a:bodyPr/>
          <a:lstStyle/>
          <a:p>
            <a:r>
              <a:rPr lang="ja-JP" altLang="en-US" dirty="0"/>
              <a:t>モバイルロボットの</a:t>
            </a:r>
            <a:r>
              <a:rPr lang="en-US" altLang="ja-JP" dirty="0"/>
              <a:t>URDF</a:t>
            </a:r>
            <a:endParaRPr kumimoji="1" lang="ja-JP" altLang="en-US" dirty="0"/>
          </a:p>
        </p:txBody>
      </p:sp>
      <p:sp>
        <p:nvSpPr>
          <p:cNvPr id="4" name="テキスト ボックス 3">
            <a:extLst>
              <a:ext uri="{FF2B5EF4-FFF2-40B4-BE49-F238E27FC236}">
                <a16:creationId xmlns:a16="http://schemas.microsoft.com/office/drawing/2014/main" id="{1443E1A3-8D97-2798-B93B-CC8D34B69C8A}"/>
              </a:ext>
            </a:extLst>
          </p:cNvPr>
          <p:cNvSpPr txBox="1"/>
          <p:nvPr/>
        </p:nvSpPr>
        <p:spPr>
          <a:xfrm>
            <a:off x="253409" y="1233118"/>
            <a:ext cx="8637182" cy="5262979"/>
          </a:xfrm>
          <a:prstGeom prst="rect">
            <a:avLst/>
          </a:prstGeom>
          <a:noFill/>
          <a:ln>
            <a:solidFill>
              <a:schemeClr val="tx1"/>
            </a:solidFill>
          </a:ln>
        </p:spPr>
        <p:txBody>
          <a:bodyPr wrap="square" rtlCol="0">
            <a:spAutoFit/>
          </a:bodyPr>
          <a:lstStyle/>
          <a:p>
            <a:r>
              <a:rPr lang="en-US" altLang="ja-JP" sz="1400" dirty="0">
                <a:latin typeface="ＭＳ ゴシック" panose="020B0609070205080204" pitchFamily="49" charset="-128"/>
                <a:ea typeface="ＭＳ ゴシック" panose="020B0609070205080204" pitchFamily="49" charset="-128"/>
              </a:rPr>
              <a:t>&lt;?xml version="1.0"?&gt;</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&lt;robot name="</a:t>
            </a:r>
            <a:r>
              <a:rPr lang="en-US" altLang="ja-JP" sz="1400" dirty="0" err="1">
                <a:latin typeface="ＭＳ ゴシック" panose="020B0609070205080204" pitchFamily="49" charset="-128"/>
                <a:ea typeface="ＭＳ ゴシック" panose="020B0609070205080204" pitchFamily="49" charset="-128"/>
              </a:rPr>
              <a:t>MobileRobot</a:t>
            </a:r>
            <a:r>
              <a:rPr lang="en-US" altLang="ja-JP" sz="1400" dirty="0">
                <a:latin typeface="ＭＳ ゴシック" panose="020B0609070205080204" pitchFamily="49" charset="-128"/>
                <a:ea typeface="ＭＳ ゴシック" panose="020B0609070205080204" pitchFamily="49" charset="-128"/>
              </a:rPr>
              <a:t>"&gt;</a:t>
            </a:r>
          </a:p>
          <a:p>
            <a:r>
              <a:rPr lang="en-US" altLang="ja-JP" sz="1400" dirty="0">
                <a:latin typeface="ＭＳ ゴシック" panose="020B0609070205080204" pitchFamily="49" charset="-128"/>
                <a:ea typeface="ＭＳ ゴシック" panose="020B0609070205080204" pitchFamily="49" charset="-128"/>
              </a:rPr>
              <a:t>  &lt;link name="Chassis"&gt;</a:t>
            </a:r>
          </a:p>
          <a:p>
            <a:r>
              <a:rPr lang="en-US" altLang="ja-JP" sz="1400" dirty="0">
                <a:latin typeface="ＭＳ ゴシック" panose="020B0609070205080204" pitchFamily="49" charset="-128"/>
                <a:ea typeface="ＭＳ ゴシック" panose="020B0609070205080204" pitchFamily="49" charset="-128"/>
              </a:rPr>
              <a:t>    &lt;inertial&gt;</a:t>
            </a:r>
          </a:p>
          <a:p>
            <a:r>
              <a:rPr lang="en-US" altLang="ja-JP" sz="1400" dirty="0">
                <a:latin typeface="ＭＳ ゴシック" panose="020B0609070205080204" pitchFamily="49" charset="-128"/>
                <a:ea typeface="ＭＳ ゴシック" panose="020B0609070205080204" pitchFamily="49" charset="-128"/>
              </a:rPr>
              <a:t>      &lt;origin </a:t>
            </a:r>
            <a:r>
              <a:rPr lang="en-US" altLang="ja-JP" sz="1400" dirty="0" err="1">
                <a:latin typeface="ＭＳ ゴシック" panose="020B0609070205080204" pitchFamily="49" charset="-128"/>
                <a:ea typeface="ＭＳ ゴシック" panose="020B0609070205080204" pitchFamily="49" charset="-128"/>
              </a:rPr>
              <a:t>rpy</a:t>
            </a:r>
            <a:r>
              <a:rPr lang="en-US" altLang="ja-JP" sz="1400" dirty="0">
                <a:latin typeface="ＭＳ ゴシック" panose="020B0609070205080204" pitchFamily="49" charset="-128"/>
                <a:ea typeface="ＭＳ ゴシック" panose="020B0609070205080204" pitchFamily="49" charset="-128"/>
              </a:rPr>
              <a:t>="0 0 0" </a:t>
            </a:r>
            <a:r>
              <a:rPr lang="en-US" altLang="ja-JP" sz="1400" dirty="0" err="1">
                <a:latin typeface="ＭＳ ゴシック" panose="020B0609070205080204" pitchFamily="49" charset="-128"/>
                <a:ea typeface="ＭＳ ゴシック" panose="020B0609070205080204" pitchFamily="49" charset="-128"/>
              </a:rPr>
              <a:t>xyz</a:t>
            </a:r>
            <a:r>
              <a:rPr lang="en-US" altLang="ja-JP" sz="1400" dirty="0">
                <a:latin typeface="ＭＳ ゴシック" panose="020B0609070205080204" pitchFamily="49" charset="-128"/>
                <a:ea typeface="ＭＳ ゴシック" panose="020B0609070205080204" pitchFamily="49" charset="-128"/>
              </a:rPr>
              <a:t>="-0.08 0 0.08"/&gt;</a:t>
            </a:r>
          </a:p>
          <a:p>
            <a:r>
              <a:rPr lang="en-US" altLang="ja-JP" sz="1400" dirty="0">
                <a:latin typeface="ＭＳ ゴシック" panose="020B0609070205080204" pitchFamily="49" charset="-128"/>
                <a:ea typeface="ＭＳ ゴシック" panose="020B0609070205080204" pitchFamily="49" charset="-128"/>
              </a:rPr>
              <a:t>      &lt;mass value="14.0"/&gt;</a:t>
            </a:r>
          </a:p>
          <a:p>
            <a:r>
              <a:rPr lang="en-US" altLang="ja-JP" sz="1400" dirty="0">
                <a:latin typeface="ＭＳ ゴシック" panose="020B0609070205080204" pitchFamily="49" charset="-128"/>
                <a:ea typeface="ＭＳ ゴシック" panose="020B0609070205080204" pitchFamily="49" charset="-128"/>
              </a:rPr>
              <a:t>      &lt;inertia </a:t>
            </a:r>
            <a:r>
              <a:rPr lang="en-US" altLang="ja-JP" sz="1400" dirty="0" err="1">
                <a:latin typeface="ＭＳ ゴシック" panose="020B0609070205080204" pitchFamily="49" charset="-128"/>
                <a:ea typeface="ＭＳ ゴシック" panose="020B0609070205080204" pitchFamily="49" charset="-128"/>
              </a:rPr>
              <a:t>ixx</a:t>
            </a:r>
            <a:r>
              <a:rPr lang="en-US" altLang="ja-JP" sz="1400" dirty="0">
                <a:latin typeface="ＭＳ ゴシック" panose="020B0609070205080204" pitchFamily="49" charset="-128"/>
                <a:ea typeface="ＭＳ ゴシック" panose="020B0609070205080204" pitchFamily="49" charset="-128"/>
              </a:rPr>
              <a:t>="0.1" </a:t>
            </a:r>
            <a:r>
              <a:rPr lang="en-US" altLang="ja-JP" sz="1400" dirty="0" err="1">
                <a:latin typeface="ＭＳ ゴシック" panose="020B0609070205080204" pitchFamily="49" charset="-128"/>
                <a:ea typeface="ＭＳ ゴシック" panose="020B0609070205080204" pitchFamily="49" charset="-128"/>
              </a:rPr>
              <a:t>ixy</a:t>
            </a:r>
            <a:r>
              <a:rPr lang="en-US" altLang="ja-JP" sz="1400" dirty="0">
                <a:latin typeface="ＭＳ ゴシック" panose="020B0609070205080204" pitchFamily="49" charset="-128"/>
                <a:ea typeface="ＭＳ ゴシック" panose="020B0609070205080204" pitchFamily="49" charset="-128"/>
              </a:rPr>
              <a:t>="0" </a:t>
            </a:r>
            <a:r>
              <a:rPr lang="en-US" altLang="ja-JP" sz="1400" dirty="0" err="1">
                <a:latin typeface="ＭＳ ゴシック" panose="020B0609070205080204" pitchFamily="49" charset="-128"/>
                <a:ea typeface="ＭＳ ゴシック" panose="020B0609070205080204" pitchFamily="49" charset="-128"/>
              </a:rPr>
              <a:t>ixz</a:t>
            </a:r>
            <a:r>
              <a:rPr lang="en-US" altLang="ja-JP" sz="1400" dirty="0">
                <a:latin typeface="ＭＳ ゴシック" panose="020B0609070205080204" pitchFamily="49" charset="-128"/>
                <a:ea typeface="ＭＳ ゴシック" panose="020B0609070205080204" pitchFamily="49" charset="-128"/>
              </a:rPr>
              <a:t>="0" </a:t>
            </a:r>
            <a:r>
              <a:rPr lang="en-US" altLang="ja-JP" sz="1400" dirty="0" err="1">
                <a:latin typeface="ＭＳ ゴシック" panose="020B0609070205080204" pitchFamily="49" charset="-128"/>
                <a:ea typeface="ＭＳ ゴシック" panose="020B0609070205080204" pitchFamily="49" charset="-128"/>
              </a:rPr>
              <a:t>iyy</a:t>
            </a:r>
            <a:r>
              <a:rPr lang="en-US" altLang="ja-JP" sz="1400" dirty="0">
                <a:latin typeface="ＭＳ ゴシック" panose="020B0609070205080204" pitchFamily="49" charset="-128"/>
                <a:ea typeface="ＭＳ ゴシック" panose="020B0609070205080204" pitchFamily="49" charset="-128"/>
              </a:rPr>
              <a:t>="0.17" </a:t>
            </a:r>
            <a:r>
              <a:rPr lang="en-US" altLang="ja-JP" sz="1400" dirty="0" err="1">
                <a:latin typeface="ＭＳ ゴシック" panose="020B0609070205080204" pitchFamily="49" charset="-128"/>
                <a:ea typeface="ＭＳ ゴシック" panose="020B0609070205080204" pitchFamily="49" charset="-128"/>
              </a:rPr>
              <a:t>iyz</a:t>
            </a:r>
            <a:r>
              <a:rPr lang="en-US" altLang="ja-JP" sz="1400" dirty="0">
                <a:latin typeface="ＭＳ ゴシック" panose="020B0609070205080204" pitchFamily="49" charset="-128"/>
                <a:ea typeface="ＭＳ ゴシック" panose="020B0609070205080204" pitchFamily="49" charset="-128"/>
              </a:rPr>
              <a:t>="0" </a:t>
            </a:r>
            <a:r>
              <a:rPr lang="en-US" altLang="ja-JP" sz="1400" dirty="0" err="1">
                <a:latin typeface="ＭＳ ゴシック" panose="020B0609070205080204" pitchFamily="49" charset="-128"/>
                <a:ea typeface="ＭＳ ゴシック" panose="020B0609070205080204" pitchFamily="49" charset="-128"/>
              </a:rPr>
              <a:t>izz</a:t>
            </a:r>
            <a:r>
              <a:rPr lang="en-US" altLang="ja-JP" sz="1400" dirty="0">
                <a:latin typeface="ＭＳ ゴシック" panose="020B0609070205080204" pitchFamily="49" charset="-128"/>
                <a:ea typeface="ＭＳ ゴシック" panose="020B0609070205080204" pitchFamily="49" charset="-128"/>
              </a:rPr>
              <a:t>="0.22"/&gt;</a:t>
            </a:r>
          </a:p>
          <a:p>
            <a:r>
              <a:rPr lang="en-US" altLang="ja-JP" sz="1400" dirty="0">
                <a:latin typeface="ＭＳ ゴシック" panose="020B0609070205080204" pitchFamily="49" charset="-128"/>
                <a:ea typeface="ＭＳ ゴシック" panose="020B0609070205080204" pitchFamily="49" charset="-128"/>
              </a:rPr>
              <a:t>    &lt;/inertial&gt;</a:t>
            </a:r>
          </a:p>
          <a:p>
            <a:r>
              <a:rPr lang="en-US" altLang="ja-JP" sz="1400" dirty="0">
                <a:latin typeface="ＭＳ ゴシック" panose="020B0609070205080204" pitchFamily="49" charset="-128"/>
                <a:ea typeface="ＭＳ ゴシック" panose="020B0609070205080204" pitchFamily="49" charset="-128"/>
              </a:rPr>
              <a:t>    &lt;visual&gt;</a:t>
            </a:r>
          </a:p>
          <a:p>
            <a:r>
              <a:rPr lang="en-US" altLang="ja-JP" sz="1400" dirty="0">
                <a:latin typeface="ＭＳ ゴシック" panose="020B0609070205080204" pitchFamily="49" charset="-128"/>
                <a:ea typeface="ＭＳ ゴシック" panose="020B0609070205080204" pitchFamily="49" charset="-128"/>
              </a:rPr>
              <a:t>      &lt;geometry&gt;</a:t>
            </a:r>
          </a:p>
          <a:p>
            <a:r>
              <a:rPr lang="en-US" altLang="ja-JP" sz="1400" dirty="0">
                <a:latin typeface="ＭＳ ゴシック" panose="020B0609070205080204" pitchFamily="49" charset="-128"/>
                <a:ea typeface="ＭＳ ゴシック" panose="020B0609070205080204" pitchFamily="49" charset="-128"/>
              </a:rPr>
              <a:t>        &lt;mesh filename="package://</a:t>
            </a:r>
            <a:r>
              <a:rPr lang="en-US" altLang="ja-JP" sz="1400" dirty="0" err="1">
                <a:latin typeface="ＭＳ ゴシック" panose="020B0609070205080204" pitchFamily="49" charset="-128"/>
                <a:ea typeface="ＭＳ ゴシック" panose="020B0609070205080204" pitchFamily="49" charset="-128"/>
              </a:rPr>
              <a:t>my_mobile_robot</a:t>
            </a:r>
            <a:r>
              <a:rPr lang="en-US" altLang="ja-JP" sz="1400" dirty="0">
                <a:latin typeface="ＭＳ ゴシック" panose="020B0609070205080204" pitchFamily="49" charset="-128"/>
                <a:ea typeface="ＭＳ ゴシック" panose="020B0609070205080204" pitchFamily="49" charset="-128"/>
              </a:rPr>
              <a:t>/meshes/</a:t>
            </a:r>
            <a:r>
              <a:rPr lang="en-US" altLang="ja-JP" sz="1400" dirty="0" err="1">
                <a:latin typeface="ＭＳ ゴシック" panose="020B0609070205080204" pitchFamily="49" charset="-128"/>
                <a:ea typeface="ＭＳ ゴシック" panose="020B0609070205080204" pitchFamily="49" charset="-128"/>
              </a:rPr>
              <a:t>vmega_body.dae</a:t>
            </a:r>
            <a:r>
              <a:rPr lang="en-US" altLang="ja-JP" sz="1400" dirty="0">
                <a:latin typeface="ＭＳ ゴシック" panose="020B0609070205080204" pitchFamily="49" charset="-128"/>
                <a:ea typeface="ＭＳ ゴシック" panose="020B0609070205080204" pitchFamily="49" charset="-128"/>
              </a:rPr>
              <a:t>"/&gt;</a:t>
            </a:r>
          </a:p>
          <a:p>
            <a:r>
              <a:rPr lang="en-US" altLang="ja-JP" sz="1400" dirty="0">
                <a:latin typeface="ＭＳ ゴシック" panose="020B0609070205080204" pitchFamily="49" charset="-128"/>
                <a:ea typeface="ＭＳ ゴシック" panose="020B0609070205080204" pitchFamily="49" charset="-128"/>
              </a:rPr>
              <a:t>      &lt;/geometry&gt;</a:t>
            </a:r>
          </a:p>
          <a:p>
            <a:r>
              <a:rPr lang="en-US" altLang="ja-JP" sz="1400" dirty="0">
                <a:latin typeface="ＭＳ ゴシック" panose="020B0609070205080204" pitchFamily="49" charset="-128"/>
                <a:ea typeface="ＭＳ ゴシック" panose="020B0609070205080204" pitchFamily="49" charset="-128"/>
              </a:rPr>
              <a:t>    &lt;/visual&gt;</a:t>
            </a:r>
          </a:p>
          <a:p>
            <a:r>
              <a:rPr lang="en-US" altLang="ja-JP" sz="1400" dirty="0">
                <a:latin typeface="ＭＳ ゴシック" panose="020B0609070205080204" pitchFamily="49" charset="-128"/>
                <a:ea typeface="ＭＳ ゴシック" panose="020B0609070205080204" pitchFamily="49" charset="-128"/>
              </a:rPr>
              <a:t>    &lt;collision&gt;</a:t>
            </a:r>
          </a:p>
          <a:p>
            <a:r>
              <a:rPr lang="en-US" altLang="ja-JP" sz="1400" dirty="0">
                <a:latin typeface="ＭＳ ゴシック" panose="020B0609070205080204" pitchFamily="49" charset="-128"/>
                <a:ea typeface="ＭＳ ゴシック" panose="020B0609070205080204" pitchFamily="49" charset="-128"/>
              </a:rPr>
              <a:t>      &lt;geometry&gt;</a:t>
            </a:r>
          </a:p>
          <a:p>
            <a:r>
              <a:rPr lang="en-US" altLang="ja-JP" sz="1400" dirty="0">
                <a:latin typeface="ＭＳ ゴシック" panose="020B0609070205080204" pitchFamily="49" charset="-128"/>
                <a:ea typeface="ＭＳ ゴシック" panose="020B0609070205080204" pitchFamily="49" charset="-128"/>
              </a:rPr>
              <a:t>        &lt;mesh filename="package://</a:t>
            </a:r>
            <a:r>
              <a:rPr lang="en-US" altLang="ja-JP" sz="1400" dirty="0" err="1">
                <a:latin typeface="ＭＳ ゴシック" panose="020B0609070205080204" pitchFamily="49" charset="-128"/>
                <a:ea typeface="ＭＳ ゴシック" panose="020B0609070205080204" pitchFamily="49" charset="-128"/>
              </a:rPr>
              <a:t>my_mobile_robot</a:t>
            </a:r>
            <a:r>
              <a:rPr lang="en-US" altLang="ja-JP" sz="1400" dirty="0">
                <a:latin typeface="ＭＳ ゴシック" panose="020B0609070205080204" pitchFamily="49" charset="-128"/>
                <a:ea typeface="ＭＳ ゴシック" panose="020B0609070205080204" pitchFamily="49" charset="-128"/>
              </a:rPr>
              <a:t>/meshes/</a:t>
            </a:r>
            <a:r>
              <a:rPr lang="en-US" altLang="ja-JP" sz="1400" dirty="0" err="1">
                <a:latin typeface="ＭＳ ゴシック" panose="020B0609070205080204" pitchFamily="49" charset="-128"/>
                <a:ea typeface="ＭＳ ゴシック" panose="020B0609070205080204" pitchFamily="49" charset="-128"/>
              </a:rPr>
              <a:t>vmega_body.dae</a:t>
            </a:r>
            <a:r>
              <a:rPr lang="en-US" altLang="ja-JP" sz="1400" dirty="0">
                <a:latin typeface="ＭＳ ゴシック" panose="020B0609070205080204" pitchFamily="49" charset="-128"/>
                <a:ea typeface="ＭＳ ゴシック" panose="020B0609070205080204" pitchFamily="49" charset="-128"/>
              </a:rPr>
              <a:t>"/&gt;</a:t>
            </a:r>
          </a:p>
          <a:p>
            <a:r>
              <a:rPr lang="en-US" altLang="ja-JP" sz="1400" dirty="0">
                <a:latin typeface="ＭＳ ゴシック" panose="020B0609070205080204" pitchFamily="49" charset="-128"/>
                <a:ea typeface="ＭＳ ゴシック" panose="020B0609070205080204" pitchFamily="49" charset="-128"/>
              </a:rPr>
              <a:t>      &lt;/geometry&gt;</a:t>
            </a:r>
          </a:p>
          <a:p>
            <a:r>
              <a:rPr lang="en-US" altLang="ja-JP" sz="1400" dirty="0">
                <a:latin typeface="ＭＳ ゴシック" panose="020B0609070205080204" pitchFamily="49" charset="-128"/>
                <a:ea typeface="ＭＳ ゴシック" panose="020B0609070205080204" pitchFamily="49" charset="-128"/>
              </a:rPr>
              <a:t>    &lt;/collision&gt;</a:t>
            </a:r>
          </a:p>
          <a:p>
            <a:r>
              <a:rPr lang="en-US" altLang="ja-JP" sz="1400" dirty="0">
                <a:latin typeface="ＭＳ ゴシック" panose="020B0609070205080204" pitchFamily="49" charset="-128"/>
                <a:ea typeface="ＭＳ ゴシック" panose="020B0609070205080204" pitchFamily="49" charset="-128"/>
              </a:rPr>
              <a:t>  &lt;/link&gt;</a:t>
            </a:r>
          </a:p>
          <a:p>
            <a:r>
              <a:rPr lang="en-US" altLang="ja-JP" sz="1400" dirty="0">
                <a:latin typeface="ＭＳ ゴシック" panose="020B0609070205080204" pitchFamily="49" charset="-128"/>
                <a:ea typeface="ＭＳ ゴシック" panose="020B0609070205080204" pitchFamily="49" charset="-128"/>
              </a:rPr>
              <a:t> &lt;link name="</a:t>
            </a:r>
            <a:r>
              <a:rPr lang="en-US" altLang="ja-JP" sz="1400" dirty="0" err="1">
                <a:latin typeface="ＭＳ ゴシック" panose="020B0609070205080204" pitchFamily="49" charset="-128"/>
                <a:ea typeface="ＭＳ ゴシック" panose="020B0609070205080204" pitchFamily="49" charset="-128"/>
              </a:rPr>
              <a:t>RightWheel</a:t>
            </a:r>
            <a:r>
              <a:rPr lang="en-US" altLang="ja-JP" sz="1400" dirty="0">
                <a:latin typeface="ＭＳ ゴシック" panose="020B0609070205080204" pitchFamily="49" charset="-128"/>
                <a:ea typeface="ＭＳ ゴシック" panose="020B0609070205080204" pitchFamily="49" charset="-128"/>
              </a:rPr>
              <a:t>"&gt;</a:t>
            </a:r>
          </a:p>
          <a:p>
            <a:r>
              <a:rPr lang="en-US" altLang="ja-JP" sz="1400" dirty="0">
                <a:latin typeface="ＭＳ ゴシック" panose="020B0609070205080204" pitchFamily="49" charset="-128"/>
                <a:ea typeface="ＭＳ ゴシック" panose="020B0609070205080204" pitchFamily="49" charset="-128"/>
              </a:rPr>
              <a:t>    &lt;inertial&gt;</a:t>
            </a:r>
          </a:p>
          <a:p>
            <a:r>
              <a:rPr lang="ja-JP" altLang="en-US" sz="1400" dirty="0">
                <a:latin typeface="ＭＳ ゴシック" panose="020B0609070205080204" pitchFamily="49" charset="-128"/>
                <a:ea typeface="ＭＳ ゴシック" panose="020B0609070205080204" pitchFamily="49" charset="-128"/>
              </a:rPr>
              <a:t>    </a:t>
            </a:r>
            <a:r>
              <a:rPr lang="en-US" altLang="ja-JP" sz="1400" dirty="0">
                <a:latin typeface="ＭＳ ゴシック" panose="020B0609070205080204" pitchFamily="49" charset="-128"/>
                <a:ea typeface="ＭＳ ゴシック" panose="020B0609070205080204" pitchFamily="49" charset="-128"/>
              </a:rPr>
              <a:t>&lt;mass value="0.8"/&gt;</a:t>
            </a:r>
          </a:p>
          <a:p>
            <a:r>
              <a:rPr lang="en-US" altLang="ja-JP" sz="1400" dirty="0">
                <a:latin typeface="ＭＳ ゴシック" panose="020B0609070205080204" pitchFamily="49" charset="-128"/>
                <a:ea typeface="ＭＳ ゴシック" panose="020B0609070205080204" pitchFamily="49" charset="-128"/>
              </a:rPr>
              <a:t>    …</a:t>
            </a:r>
            <a:endParaRPr lang="ja-JP" altLang="en-US" sz="1400" dirty="0">
              <a:latin typeface="ＭＳ ゴシック" panose="020B0609070205080204" pitchFamily="49" charset="-128"/>
              <a:ea typeface="ＭＳ ゴシック" panose="020B0609070205080204" pitchFamily="49" charset="-128"/>
            </a:endParaRPr>
          </a:p>
        </p:txBody>
      </p:sp>
      <p:sp>
        <p:nvSpPr>
          <p:cNvPr id="3" name="テキスト ボックス 2">
            <a:extLst>
              <a:ext uri="{FF2B5EF4-FFF2-40B4-BE49-F238E27FC236}">
                <a16:creationId xmlns:a16="http://schemas.microsoft.com/office/drawing/2014/main" id="{37E7ED7E-6DB5-B1CF-2B0A-7D12FBE4B018}"/>
              </a:ext>
            </a:extLst>
          </p:cNvPr>
          <p:cNvSpPr txBox="1"/>
          <p:nvPr/>
        </p:nvSpPr>
        <p:spPr>
          <a:xfrm>
            <a:off x="3361662" y="5514753"/>
            <a:ext cx="5465134" cy="830997"/>
          </a:xfrm>
          <a:prstGeom prst="rect">
            <a:avLst/>
          </a:prstGeom>
          <a:noFill/>
        </p:spPr>
        <p:txBody>
          <a:bodyPr wrap="square" rtlCol="0">
            <a:spAutoFit/>
          </a:bodyPr>
          <a:lstStyle/>
          <a:p>
            <a:r>
              <a:rPr lang="en-US" altLang="ja-JP" sz="2400" dirty="0"/>
              <a:t>※ </a:t>
            </a:r>
            <a:r>
              <a:rPr lang="ja-JP" altLang="en-US" sz="2400" dirty="0"/>
              <a:t>お手本パッケージの     </a:t>
            </a:r>
            <a:r>
              <a:rPr lang="en-US" altLang="ja-JP" sz="2400" dirty="0"/>
              <a:t>“model/</a:t>
            </a:r>
            <a:r>
              <a:rPr lang="en-US" altLang="ja-JP" sz="2400" dirty="0" err="1"/>
              <a:t>mobile_robot_sensors.urdf</a:t>
            </a:r>
            <a:r>
              <a:rPr lang="en-US" altLang="ja-JP" sz="2400" dirty="0"/>
              <a:t>”</a:t>
            </a:r>
            <a:endParaRPr kumimoji="1" lang="ja-JP" altLang="en-US" sz="2400" dirty="0"/>
          </a:p>
        </p:txBody>
      </p:sp>
    </p:spTree>
    <p:extLst>
      <p:ext uri="{BB962C8B-B14F-4D97-AF65-F5344CB8AC3E}">
        <p14:creationId xmlns:p14="http://schemas.microsoft.com/office/powerpoint/2010/main" val="153564358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B4000A-24E8-F992-285B-9969DD1D370C}"/>
              </a:ext>
            </a:extLst>
          </p:cNvPr>
          <p:cNvSpPr>
            <a:spLocks noGrp="1"/>
          </p:cNvSpPr>
          <p:nvPr>
            <p:ph type="title"/>
          </p:nvPr>
        </p:nvSpPr>
        <p:spPr/>
        <p:txBody>
          <a:bodyPr/>
          <a:lstStyle/>
          <a:p>
            <a:r>
              <a:rPr kumimoji="1" lang="en-US" altLang="ja-JP" dirty="0"/>
              <a:t>URDF</a:t>
            </a:r>
            <a:r>
              <a:rPr kumimoji="1" lang="ja-JP" altLang="en-US" dirty="0"/>
              <a:t>ファイルの読み込み</a:t>
            </a:r>
          </a:p>
        </p:txBody>
      </p:sp>
      <p:sp>
        <p:nvSpPr>
          <p:cNvPr id="3" name="コンテンツ プレースホルダー 2">
            <a:extLst>
              <a:ext uri="{FF2B5EF4-FFF2-40B4-BE49-F238E27FC236}">
                <a16:creationId xmlns:a16="http://schemas.microsoft.com/office/drawing/2014/main" id="{2212552D-65A1-0C0E-EEBD-95480A0D0992}"/>
              </a:ext>
            </a:extLst>
          </p:cNvPr>
          <p:cNvSpPr>
            <a:spLocks noGrp="1"/>
          </p:cNvSpPr>
          <p:nvPr>
            <p:ph idx="1"/>
          </p:nvPr>
        </p:nvSpPr>
        <p:spPr/>
        <p:txBody>
          <a:bodyPr/>
          <a:lstStyle/>
          <a:p>
            <a:r>
              <a:rPr kumimoji="1" lang="ja-JP" altLang="en-US" dirty="0"/>
              <a:t>「ファイル」</a:t>
            </a:r>
            <a:r>
              <a:rPr kumimoji="1" lang="en-US" altLang="ja-JP" dirty="0"/>
              <a:t>―</a:t>
            </a:r>
            <a:r>
              <a:rPr kumimoji="1" lang="ja-JP" altLang="en-US" dirty="0"/>
              <a:t>「読み込み」</a:t>
            </a:r>
            <a:r>
              <a:rPr kumimoji="1" lang="en-US" altLang="ja-JP" dirty="0"/>
              <a:t>―</a:t>
            </a:r>
            <a:r>
              <a:rPr kumimoji="1" lang="ja-JP" altLang="en-US" dirty="0"/>
              <a:t>「ボディ」</a:t>
            </a:r>
            <a:endParaRPr kumimoji="1" lang="en-US" altLang="ja-JP" dirty="0"/>
          </a:p>
          <a:p>
            <a:r>
              <a:rPr lang="ja-JP" altLang="en-US" dirty="0"/>
              <a:t>ダイアログ下部の「ファイルの種類」コンボボックスで「</a:t>
            </a:r>
            <a:r>
              <a:rPr lang="en-US" altLang="ja-JP" dirty="0"/>
              <a:t>URDF</a:t>
            </a:r>
            <a:r>
              <a:rPr lang="ja-JP" altLang="en-US" dirty="0"/>
              <a:t>」を選択</a:t>
            </a:r>
            <a:endParaRPr lang="en-US" altLang="ja-JP" dirty="0"/>
          </a:p>
          <a:p>
            <a:r>
              <a:rPr kumimoji="1" lang="en-US" altLang="ja-JP" dirty="0"/>
              <a:t>URDF</a:t>
            </a:r>
            <a:r>
              <a:rPr kumimoji="1" lang="ja-JP" altLang="en-US" dirty="0"/>
              <a:t>（</a:t>
            </a:r>
            <a:r>
              <a:rPr kumimoji="1" lang="en-US" altLang="ja-JP" dirty="0" err="1"/>
              <a:t>xacro</a:t>
            </a:r>
            <a:r>
              <a:rPr kumimoji="1" lang="en-US" altLang="ja-JP" dirty="0"/>
              <a:t>)</a:t>
            </a:r>
            <a:r>
              <a:rPr kumimoji="1" lang="ja-JP" altLang="en-US" dirty="0"/>
              <a:t>ファイルを選択</a:t>
            </a:r>
          </a:p>
        </p:txBody>
      </p:sp>
    </p:spTree>
    <p:extLst>
      <p:ext uri="{BB962C8B-B14F-4D97-AF65-F5344CB8AC3E}">
        <p14:creationId xmlns:p14="http://schemas.microsoft.com/office/powerpoint/2010/main" val="397092951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76CE21-80DE-1597-36BE-89E284C0C2D3}"/>
              </a:ext>
            </a:extLst>
          </p:cNvPr>
          <p:cNvSpPr>
            <a:spLocks noGrp="1"/>
          </p:cNvSpPr>
          <p:nvPr>
            <p:ph type="title"/>
          </p:nvPr>
        </p:nvSpPr>
        <p:spPr/>
        <p:txBody>
          <a:bodyPr/>
          <a:lstStyle/>
          <a:p>
            <a:r>
              <a:rPr kumimoji="1" lang="en-US" altLang="ja-JP" dirty="0"/>
              <a:t>Body &lt;-&gt; URDF </a:t>
            </a:r>
            <a:r>
              <a:rPr kumimoji="1" lang="ja-JP" altLang="en-US" dirty="0"/>
              <a:t>変換</a:t>
            </a:r>
          </a:p>
        </p:txBody>
      </p:sp>
      <p:sp>
        <p:nvSpPr>
          <p:cNvPr id="3" name="コンテンツ プレースホルダー 2">
            <a:extLst>
              <a:ext uri="{FF2B5EF4-FFF2-40B4-BE49-F238E27FC236}">
                <a16:creationId xmlns:a16="http://schemas.microsoft.com/office/drawing/2014/main" id="{6C1C0B5E-B0EF-8EB6-A56B-7B67951D390B}"/>
              </a:ext>
            </a:extLst>
          </p:cNvPr>
          <p:cNvSpPr>
            <a:spLocks noGrp="1"/>
          </p:cNvSpPr>
          <p:nvPr>
            <p:ph idx="1"/>
          </p:nvPr>
        </p:nvSpPr>
        <p:spPr/>
        <p:txBody>
          <a:bodyPr/>
          <a:lstStyle/>
          <a:p>
            <a:r>
              <a:rPr lang="en-US" altLang="ja-JP" dirty="0"/>
              <a:t>URDF </a:t>
            </a:r>
            <a:r>
              <a:rPr lang="ja-JP" altLang="en-US" dirty="0"/>
              <a:t>→</a:t>
            </a:r>
            <a:r>
              <a:rPr lang="en-US" altLang="ja-JP" dirty="0"/>
              <a:t> Body</a:t>
            </a:r>
          </a:p>
          <a:p>
            <a:pPr lvl="1"/>
            <a:r>
              <a:rPr kumimoji="1" lang="en-US" altLang="ja-JP" dirty="0"/>
              <a:t>URDF</a:t>
            </a:r>
            <a:r>
              <a:rPr lang="ja-JP" altLang="en-US" dirty="0"/>
              <a:t>を</a:t>
            </a:r>
            <a:r>
              <a:rPr kumimoji="1" lang="ja-JP" altLang="en-US" dirty="0"/>
              <a:t>読み込んで</a:t>
            </a:r>
            <a:r>
              <a:rPr kumimoji="1" lang="en-US" altLang="ja-JP" dirty="0"/>
              <a:t>Body</a:t>
            </a:r>
            <a:r>
              <a:rPr kumimoji="1" lang="ja-JP" altLang="en-US" dirty="0"/>
              <a:t>形式で保存する</a:t>
            </a:r>
          </a:p>
          <a:p>
            <a:endParaRPr kumimoji="1" lang="en-US" altLang="ja-JP" dirty="0"/>
          </a:p>
          <a:p>
            <a:r>
              <a:rPr kumimoji="1" lang="en-US" altLang="ja-JP" dirty="0"/>
              <a:t>Body </a:t>
            </a:r>
            <a:r>
              <a:rPr lang="ja-JP" altLang="en-US" dirty="0"/>
              <a:t>→</a:t>
            </a:r>
            <a:r>
              <a:rPr kumimoji="1" lang="en-US" altLang="ja-JP" dirty="0"/>
              <a:t> URDF</a:t>
            </a:r>
          </a:p>
          <a:p>
            <a:pPr lvl="1"/>
            <a:r>
              <a:rPr lang="en-US" altLang="ja-JP" dirty="0"/>
              <a:t>body2urdf</a:t>
            </a:r>
            <a:r>
              <a:rPr lang="ja-JP" altLang="en-US" dirty="0"/>
              <a:t>コマンドで変換する</a:t>
            </a:r>
            <a:endParaRPr lang="en-US" altLang="ja-JP" dirty="0"/>
          </a:p>
          <a:p>
            <a:pPr lvl="2"/>
            <a:r>
              <a:rPr lang="en-US" altLang="ja-JP" dirty="0"/>
              <a:t>“feature/</a:t>
            </a:r>
            <a:r>
              <a:rPr lang="en-US" altLang="ja-JP" dirty="0" err="1"/>
              <a:t>urdf</a:t>
            </a:r>
            <a:r>
              <a:rPr lang="en-US" altLang="ja-JP" dirty="0"/>
              <a:t>-writer” </a:t>
            </a:r>
            <a:r>
              <a:rPr lang="ja-JP" altLang="en-US" dirty="0"/>
              <a:t>ブランチで開発中</a:t>
            </a:r>
            <a:endParaRPr lang="en-US" altLang="ja-JP" dirty="0"/>
          </a:p>
          <a:p>
            <a:pPr lvl="2"/>
            <a:r>
              <a:rPr lang="ja-JP" altLang="en-US" dirty="0"/>
              <a:t>現状ではメッシュファイルへの参照を書き出す部分が不完全</a:t>
            </a:r>
            <a:endParaRPr lang="en-US" altLang="ja-JP" dirty="0"/>
          </a:p>
          <a:p>
            <a:pPr lvl="1"/>
            <a:endParaRPr kumimoji="1" lang="en-US" altLang="ja-JP" dirty="0"/>
          </a:p>
        </p:txBody>
      </p:sp>
    </p:spTree>
    <p:extLst>
      <p:ext uri="{BB962C8B-B14F-4D97-AF65-F5344CB8AC3E}">
        <p14:creationId xmlns:p14="http://schemas.microsoft.com/office/powerpoint/2010/main" val="366553071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CE2C9C7-F457-1F8B-A8B8-5F037C3CEBBC}"/>
              </a:ext>
            </a:extLst>
          </p:cNvPr>
          <p:cNvSpPr>
            <a:spLocks noGrp="1"/>
          </p:cNvSpPr>
          <p:nvPr>
            <p:ph type="title"/>
          </p:nvPr>
        </p:nvSpPr>
        <p:spPr/>
        <p:txBody>
          <a:bodyPr/>
          <a:lstStyle/>
          <a:p>
            <a:r>
              <a:rPr lang="en-US" altLang="ja-JP" dirty="0"/>
              <a:t>Part17</a:t>
            </a:r>
            <a:endParaRPr lang="ja-JP" altLang="en-US" dirty="0"/>
          </a:p>
        </p:txBody>
      </p:sp>
      <p:sp>
        <p:nvSpPr>
          <p:cNvPr id="5" name="テキスト プレースホルダー 4">
            <a:extLst>
              <a:ext uri="{FF2B5EF4-FFF2-40B4-BE49-F238E27FC236}">
                <a16:creationId xmlns:a16="http://schemas.microsoft.com/office/drawing/2014/main" id="{616369D9-0288-0BED-0D54-3C09D67435F6}"/>
              </a:ext>
            </a:extLst>
          </p:cNvPr>
          <p:cNvSpPr>
            <a:spLocks noGrp="1"/>
          </p:cNvSpPr>
          <p:nvPr>
            <p:ph type="body" idx="1"/>
          </p:nvPr>
        </p:nvSpPr>
        <p:spPr/>
        <p:txBody>
          <a:bodyPr/>
          <a:lstStyle/>
          <a:p>
            <a:r>
              <a:rPr lang="en-US" altLang="ja-JP" dirty="0" err="1"/>
              <a:t>Rviz</a:t>
            </a:r>
            <a:r>
              <a:rPr lang="ja-JP" altLang="en-US" dirty="0"/>
              <a:t>による可視化</a:t>
            </a:r>
          </a:p>
        </p:txBody>
      </p:sp>
    </p:spTree>
    <p:extLst>
      <p:ext uri="{BB962C8B-B14F-4D97-AF65-F5344CB8AC3E}">
        <p14:creationId xmlns:p14="http://schemas.microsoft.com/office/powerpoint/2010/main" val="6988339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10ED65B5-F312-FD0D-7766-1391377AB9D6}"/>
              </a:ext>
            </a:extLst>
          </p:cNvPr>
          <p:cNvSpPr>
            <a:spLocks noGrp="1"/>
          </p:cNvSpPr>
          <p:nvPr>
            <p:ph type="title"/>
          </p:nvPr>
        </p:nvSpPr>
        <p:spPr/>
        <p:txBody>
          <a:bodyPr/>
          <a:lstStyle/>
          <a:p>
            <a:r>
              <a:rPr lang="en-US" altLang="ja-JP" dirty="0" err="1"/>
              <a:t>rviz</a:t>
            </a:r>
            <a:r>
              <a:rPr lang="ja-JP" altLang="en-US" dirty="0"/>
              <a:t>の起動</a:t>
            </a:r>
          </a:p>
        </p:txBody>
      </p:sp>
      <p:sp>
        <p:nvSpPr>
          <p:cNvPr id="8" name="テキスト ボックス 7">
            <a:extLst>
              <a:ext uri="{FF2B5EF4-FFF2-40B4-BE49-F238E27FC236}">
                <a16:creationId xmlns:a16="http://schemas.microsoft.com/office/drawing/2014/main" id="{6A84188F-D562-5CD3-0883-E033113C3C16}"/>
              </a:ext>
            </a:extLst>
          </p:cNvPr>
          <p:cNvSpPr txBox="1"/>
          <p:nvPr/>
        </p:nvSpPr>
        <p:spPr>
          <a:xfrm>
            <a:off x="628650" y="2484011"/>
            <a:ext cx="8023339" cy="400110"/>
          </a:xfrm>
          <a:prstGeom prst="rect">
            <a:avLst/>
          </a:prstGeom>
          <a:noFill/>
          <a:ln>
            <a:solidFill>
              <a:schemeClr val="tx1"/>
            </a:solidFill>
          </a:ln>
        </p:spPr>
        <p:txBody>
          <a:bodyPr wrap="square" rtlCol="0">
            <a:spAutoFit/>
          </a:bodyPr>
          <a:lstStyle/>
          <a:p>
            <a:r>
              <a:rPr lang="en-US" altLang="ja-JP" sz="2000" dirty="0">
                <a:latin typeface="ＭＳ ゴシック" panose="020B0609070205080204" pitchFamily="49" charset="-128"/>
                <a:ea typeface="ＭＳ ゴシック" panose="020B0609070205080204" pitchFamily="49" charset="-128"/>
              </a:rPr>
              <a:t>ros2 run rviz2 </a:t>
            </a:r>
            <a:r>
              <a:rPr lang="en-US" altLang="ja-JP" sz="2000" dirty="0" err="1">
                <a:latin typeface="ＭＳ ゴシック" panose="020B0609070205080204" pitchFamily="49" charset="-128"/>
                <a:ea typeface="ＭＳ ゴシック" panose="020B0609070205080204" pitchFamily="49" charset="-128"/>
              </a:rPr>
              <a:t>rviz2</a:t>
            </a:r>
            <a:endParaRPr lang="en-US" altLang="ja-JP" sz="2000" dirty="0">
              <a:latin typeface="ＭＳ ゴシック" panose="020B0609070205080204" pitchFamily="49" charset="-128"/>
              <a:ea typeface="ＭＳ ゴシック" panose="020B0609070205080204" pitchFamily="49" charset="-128"/>
            </a:endParaRPr>
          </a:p>
        </p:txBody>
      </p:sp>
      <p:sp>
        <p:nvSpPr>
          <p:cNvPr id="9" name="テキスト ボックス 8">
            <a:extLst>
              <a:ext uri="{FF2B5EF4-FFF2-40B4-BE49-F238E27FC236}">
                <a16:creationId xmlns:a16="http://schemas.microsoft.com/office/drawing/2014/main" id="{DFE4FDFE-191E-760D-5710-DD78AFF2074F}"/>
              </a:ext>
            </a:extLst>
          </p:cNvPr>
          <p:cNvSpPr txBox="1"/>
          <p:nvPr/>
        </p:nvSpPr>
        <p:spPr>
          <a:xfrm>
            <a:off x="628650" y="1838280"/>
            <a:ext cx="6957354" cy="461665"/>
          </a:xfrm>
          <a:prstGeom prst="rect">
            <a:avLst/>
          </a:prstGeom>
          <a:noFill/>
        </p:spPr>
        <p:txBody>
          <a:bodyPr wrap="none" rtlCol="0">
            <a:spAutoFit/>
          </a:bodyPr>
          <a:lstStyle/>
          <a:p>
            <a:r>
              <a:rPr lang="ja-JP" altLang="en-US" sz="2400" dirty="0"/>
              <a:t>以下のコマンドで起動（</a:t>
            </a:r>
            <a:r>
              <a:rPr lang="en-US" altLang="ja-JP" sz="2400" dirty="0"/>
              <a:t>ROS 2</a:t>
            </a:r>
            <a:r>
              <a:rPr lang="ja-JP" altLang="en-US" sz="2400" dirty="0"/>
              <a:t>では</a:t>
            </a:r>
            <a:r>
              <a:rPr lang="en-US" altLang="ja-JP" sz="2400" dirty="0"/>
              <a:t>rviz2</a:t>
            </a:r>
            <a:r>
              <a:rPr lang="ja-JP" altLang="en-US" sz="2400" dirty="0"/>
              <a:t>になる）</a:t>
            </a:r>
            <a:endParaRPr lang="en-US" altLang="ja-JP" sz="2400" dirty="0"/>
          </a:p>
        </p:txBody>
      </p:sp>
      <p:sp>
        <p:nvSpPr>
          <p:cNvPr id="10" name="テキスト ボックス 9">
            <a:extLst>
              <a:ext uri="{FF2B5EF4-FFF2-40B4-BE49-F238E27FC236}">
                <a16:creationId xmlns:a16="http://schemas.microsoft.com/office/drawing/2014/main" id="{42F957A5-6F8E-1C70-A3EF-E6DFF62DC365}"/>
              </a:ext>
            </a:extLst>
          </p:cNvPr>
          <p:cNvSpPr txBox="1"/>
          <p:nvPr/>
        </p:nvSpPr>
        <p:spPr>
          <a:xfrm>
            <a:off x="628650" y="4417975"/>
            <a:ext cx="7658905" cy="400110"/>
          </a:xfrm>
          <a:prstGeom prst="rect">
            <a:avLst/>
          </a:prstGeom>
          <a:noFill/>
          <a:ln>
            <a:solidFill>
              <a:schemeClr val="tx1"/>
            </a:solidFill>
          </a:ln>
        </p:spPr>
        <p:txBody>
          <a:bodyPr wrap="square" rtlCol="0">
            <a:spAutoFit/>
          </a:bodyPr>
          <a:lstStyle/>
          <a:p>
            <a:r>
              <a:rPr lang="en-US" altLang="ja-JP" sz="2000" dirty="0">
                <a:latin typeface="ＭＳ ゴシック" panose="020B0609070205080204" pitchFamily="49" charset="-128"/>
                <a:ea typeface="ＭＳ ゴシック" panose="020B0609070205080204" pitchFamily="49" charset="-128"/>
              </a:rPr>
              <a:t>ros2 launch </a:t>
            </a:r>
            <a:r>
              <a:rPr lang="en-US" altLang="ja-JP" sz="2000" dirty="0" err="1">
                <a:latin typeface="ＭＳ ゴシック" panose="020B0609070205080204" pitchFamily="49" charset="-128"/>
                <a:ea typeface="ＭＳ ゴシック" panose="020B0609070205080204" pitchFamily="49" charset="-128"/>
              </a:rPr>
              <a:t>my_mobile_robot</a:t>
            </a:r>
            <a:r>
              <a:rPr lang="en-US" altLang="ja-JP" sz="2000" dirty="0">
                <a:latin typeface="ＭＳ ゴシック" panose="020B0609070205080204" pitchFamily="49" charset="-128"/>
                <a:ea typeface="ＭＳ ゴシック" panose="020B0609070205080204" pitchFamily="49" charset="-128"/>
              </a:rPr>
              <a:t> sensors_publish_launch.xml </a:t>
            </a:r>
          </a:p>
        </p:txBody>
      </p:sp>
      <p:sp>
        <p:nvSpPr>
          <p:cNvPr id="11" name="テキスト ボックス 10">
            <a:extLst>
              <a:ext uri="{FF2B5EF4-FFF2-40B4-BE49-F238E27FC236}">
                <a16:creationId xmlns:a16="http://schemas.microsoft.com/office/drawing/2014/main" id="{687423D5-A19B-68F7-2979-D0AD12AE85B8}"/>
              </a:ext>
            </a:extLst>
          </p:cNvPr>
          <p:cNvSpPr txBox="1"/>
          <p:nvPr/>
        </p:nvSpPr>
        <p:spPr>
          <a:xfrm>
            <a:off x="628650" y="3772244"/>
            <a:ext cx="7063152" cy="461665"/>
          </a:xfrm>
          <a:prstGeom prst="rect">
            <a:avLst/>
          </a:prstGeom>
          <a:noFill/>
        </p:spPr>
        <p:txBody>
          <a:bodyPr wrap="none" rtlCol="0">
            <a:spAutoFit/>
          </a:bodyPr>
          <a:lstStyle/>
          <a:p>
            <a:r>
              <a:rPr lang="ja-JP" altLang="en-US" sz="2400" dirty="0"/>
              <a:t>シミュレーションとセンサデータの</a:t>
            </a:r>
            <a:r>
              <a:rPr lang="en-US" altLang="ja-JP" sz="2400" dirty="0"/>
              <a:t>publish</a:t>
            </a:r>
            <a:r>
              <a:rPr lang="ja-JP" altLang="en-US" sz="2400" dirty="0"/>
              <a:t>を開始</a:t>
            </a:r>
            <a:endParaRPr lang="en-US" altLang="ja-JP" sz="2400" dirty="0"/>
          </a:p>
        </p:txBody>
      </p:sp>
    </p:spTree>
    <p:extLst>
      <p:ext uri="{BB962C8B-B14F-4D97-AF65-F5344CB8AC3E}">
        <p14:creationId xmlns:p14="http://schemas.microsoft.com/office/powerpoint/2010/main" val="372453658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91A31A-519C-B726-B379-5E4F909CFF9C}"/>
              </a:ext>
            </a:extLst>
          </p:cNvPr>
          <p:cNvSpPr>
            <a:spLocks noGrp="1"/>
          </p:cNvSpPr>
          <p:nvPr>
            <p:ph type="title"/>
          </p:nvPr>
        </p:nvSpPr>
        <p:spPr>
          <a:xfrm>
            <a:off x="628650" y="0"/>
            <a:ext cx="7886700" cy="1325563"/>
          </a:xfrm>
        </p:spPr>
        <p:txBody>
          <a:bodyPr>
            <a:normAutofit/>
          </a:bodyPr>
          <a:lstStyle/>
          <a:p>
            <a:r>
              <a:rPr kumimoji="1" lang="ja-JP" altLang="en-US" sz="4000" dirty="0"/>
              <a:t>何か可視化してみる</a:t>
            </a:r>
          </a:p>
        </p:txBody>
      </p:sp>
      <p:pic>
        <p:nvPicPr>
          <p:cNvPr id="5" name="図 4">
            <a:extLst>
              <a:ext uri="{FF2B5EF4-FFF2-40B4-BE49-F238E27FC236}">
                <a16:creationId xmlns:a16="http://schemas.microsoft.com/office/drawing/2014/main" id="{0B9936E2-0924-7086-44A8-CB8FBB3C02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009" y="1028545"/>
            <a:ext cx="7991341" cy="5474655"/>
          </a:xfrm>
          <a:prstGeom prst="rect">
            <a:avLst/>
          </a:prstGeom>
        </p:spPr>
      </p:pic>
    </p:spTree>
    <p:extLst>
      <p:ext uri="{BB962C8B-B14F-4D97-AF65-F5344CB8AC3E}">
        <p14:creationId xmlns:p14="http://schemas.microsoft.com/office/powerpoint/2010/main" val="10890974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C2274C-3156-D148-A318-632888B0C4F5}"/>
              </a:ext>
            </a:extLst>
          </p:cNvPr>
          <p:cNvSpPr>
            <a:spLocks noGrp="1"/>
          </p:cNvSpPr>
          <p:nvPr>
            <p:ph type="title"/>
          </p:nvPr>
        </p:nvSpPr>
        <p:spPr/>
        <p:txBody>
          <a:bodyPr/>
          <a:lstStyle/>
          <a:p>
            <a:r>
              <a:rPr lang="ja-JP" altLang="en-US" dirty="0"/>
              <a:t>混信を防ぐ設定</a:t>
            </a:r>
            <a:endParaRPr kumimoji="1" lang="ja-JP" altLang="en-US" dirty="0"/>
          </a:p>
        </p:txBody>
      </p:sp>
      <p:sp>
        <p:nvSpPr>
          <p:cNvPr id="5" name="コンテンツ プレースホルダー 4">
            <a:extLst>
              <a:ext uri="{FF2B5EF4-FFF2-40B4-BE49-F238E27FC236}">
                <a16:creationId xmlns:a16="http://schemas.microsoft.com/office/drawing/2014/main" id="{B2228A8C-3144-DA01-C9D4-09C9EB4C8B1B}"/>
              </a:ext>
            </a:extLst>
          </p:cNvPr>
          <p:cNvSpPr>
            <a:spLocks noGrp="1"/>
          </p:cNvSpPr>
          <p:nvPr>
            <p:ph idx="1"/>
          </p:nvPr>
        </p:nvSpPr>
        <p:spPr>
          <a:xfrm>
            <a:off x="628650" y="2691685"/>
            <a:ext cx="7886700" cy="3485278"/>
          </a:xfrm>
        </p:spPr>
        <p:txBody>
          <a:bodyPr/>
          <a:lstStyle/>
          <a:p>
            <a:r>
              <a:rPr lang="ja-JP" altLang="en-US" dirty="0"/>
              <a:t>ネットワーク上の他の</a:t>
            </a:r>
            <a:r>
              <a:rPr lang="en-US" altLang="ja-JP" dirty="0"/>
              <a:t>PC</a:t>
            </a:r>
            <a:r>
              <a:rPr lang="ja-JP" altLang="en-US" dirty="0"/>
              <a:t>でも</a:t>
            </a:r>
            <a:r>
              <a:rPr lang="en-US" altLang="ja-JP" dirty="0"/>
              <a:t>ROS 2</a:t>
            </a:r>
            <a:r>
              <a:rPr lang="ja-JP" altLang="en-US" dirty="0"/>
              <a:t>を使用している場合は、上記の設定で通信をローカルに限定しておきます</a:t>
            </a:r>
            <a:endParaRPr lang="en-US" altLang="ja-JP" dirty="0"/>
          </a:p>
          <a:p>
            <a:r>
              <a:rPr lang="ja-JP" altLang="en-US" dirty="0"/>
              <a:t>講習会等でも、他の参加者との混信を防ぐため、上記の設定をしておきます</a:t>
            </a:r>
          </a:p>
        </p:txBody>
      </p:sp>
      <p:sp>
        <p:nvSpPr>
          <p:cNvPr id="3" name="テキスト ボックス 2">
            <a:extLst>
              <a:ext uri="{FF2B5EF4-FFF2-40B4-BE49-F238E27FC236}">
                <a16:creationId xmlns:a16="http://schemas.microsoft.com/office/drawing/2014/main" id="{545C2419-E66F-3AC8-E04F-2A51AF1F5B04}"/>
              </a:ext>
            </a:extLst>
          </p:cNvPr>
          <p:cNvSpPr txBox="1"/>
          <p:nvPr/>
        </p:nvSpPr>
        <p:spPr>
          <a:xfrm>
            <a:off x="524818" y="1901024"/>
            <a:ext cx="8094364" cy="400110"/>
          </a:xfrm>
          <a:prstGeom prst="rect">
            <a:avLst/>
          </a:prstGeom>
          <a:noFill/>
          <a:ln>
            <a:solidFill>
              <a:schemeClr val="tx1"/>
            </a:solidFill>
          </a:ln>
        </p:spPr>
        <p:txBody>
          <a:bodyPr wrap="square" rtlCol="0">
            <a:spAutoFit/>
          </a:bodyPr>
          <a:lstStyle/>
          <a:p>
            <a:r>
              <a:rPr lang="en-US" altLang="ja-JP" sz="2000" dirty="0">
                <a:latin typeface="ＭＳ ゴシック" panose="020B0609070205080204" pitchFamily="49" charset="-128"/>
                <a:ea typeface="ＭＳ ゴシック" panose="020B0609070205080204" pitchFamily="49" charset="-128"/>
              </a:rPr>
              <a:t>echo</a:t>
            </a:r>
            <a:r>
              <a:rPr lang="ja-JP" altLang="en-US" sz="2000" dirty="0">
                <a:latin typeface="ＭＳ ゴシック" panose="020B0609070205080204" pitchFamily="49" charset="-128"/>
                <a:ea typeface="ＭＳ ゴシック" panose="020B0609070205080204" pitchFamily="49" charset="-128"/>
              </a:rPr>
              <a:t> </a:t>
            </a:r>
            <a:r>
              <a:rPr lang="en-US" altLang="ja-JP" sz="2000" dirty="0">
                <a:latin typeface="ＭＳ ゴシック" panose="020B0609070205080204" pitchFamily="49" charset="-128"/>
                <a:ea typeface="ＭＳ ゴシック" panose="020B0609070205080204" pitchFamily="49" charset="-128"/>
              </a:rPr>
              <a:t>"export ROS_LOCALHOST_ONLY=1" &gt;&gt; ~/.</a:t>
            </a:r>
            <a:r>
              <a:rPr lang="en-US" altLang="ja-JP" sz="2000" dirty="0" err="1">
                <a:latin typeface="ＭＳ ゴシック" panose="020B0609070205080204" pitchFamily="49" charset="-128"/>
                <a:ea typeface="ＭＳ ゴシック" panose="020B0609070205080204" pitchFamily="49" charset="-128"/>
              </a:rPr>
              <a:t>bashrc</a:t>
            </a:r>
            <a:endParaRPr lang="en-US" altLang="ja-JP" sz="2000" dirty="0">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420742151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C58CF2-7326-C1DC-9890-630DF4AF9386}"/>
              </a:ext>
            </a:extLst>
          </p:cNvPr>
          <p:cNvSpPr>
            <a:spLocks noGrp="1"/>
          </p:cNvSpPr>
          <p:nvPr>
            <p:ph type="title"/>
          </p:nvPr>
        </p:nvSpPr>
        <p:spPr/>
        <p:txBody>
          <a:bodyPr/>
          <a:lstStyle/>
          <a:p>
            <a:r>
              <a:rPr kumimoji="1" lang="ja-JP" altLang="en-US" dirty="0"/>
              <a:t>カメラ画像の可視化</a:t>
            </a:r>
          </a:p>
        </p:txBody>
      </p:sp>
      <p:sp>
        <p:nvSpPr>
          <p:cNvPr id="3" name="コンテンツ プレースホルダー 2">
            <a:extLst>
              <a:ext uri="{FF2B5EF4-FFF2-40B4-BE49-F238E27FC236}">
                <a16:creationId xmlns:a16="http://schemas.microsoft.com/office/drawing/2014/main" id="{7C5EC3DB-06A6-0FC9-435B-A4DCFAA7EA87}"/>
              </a:ext>
            </a:extLst>
          </p:cNvPr>
          <p:cNvSpPr>
            <a:spLocks noGrp="1"/>
          </p:cNvSpPr>
          <p:nvPr>
            <p:ph idx="1"/>
          </p:nvPr>
        </p:nvSpPr>
        <p:spPr>
          <a:xfrm>
            <a:off x="628650" y="1825625"/>
            <a:ext cx="7886700" cy="2922757"/>
          </a:xfrm>
        </p:spPr>
        <p:txBody>
          <a:bodyPr/>
          <a:lstStyle/>
          <a:p>
            <a:pPr marL="514350" indent="-514350">
              <a:buFont typeface="+mj-lt"/>
              <a:buAutoNum type="arabicPeriod"/>
            </a:pPr>
            <a:r>
              <a:rPr kumimoji="1" lang="ja-JP" altLang="en-US" dirty="0"/>
              <a:t>左下の</a:t>
            </a:r>
            <a:r>
              <a:rPr kumimoji="1" lang="en-US" altLang="ja-JP" dirty="0"/>
              <a:t>”Add”</a:t>
            </a:r>
            <a:r>
              <a:rPr kumimoji="1" lang="ja-JP" altLang="en-US" dirty="0"/>
              <a:t>ボタンを押す</a:t>
            </a:r>
            <a:endParaRPr lang="en-US" altLang="ja-JP" dirty="0"/>
          </a:p>
          <a:p>
            <a:pPr marL="514350" indent="-514350">
              <a:buFont typeface="+mj-lt"/>
              <a:buAutoNum type="arabicPeriod"/>
            </a:pPr>
            <a:r>
              <a:rPr kumimoji="1" lang="en-US" altLang="ja-JP" dirty="0"/>
              <a:t>“Image” </a:t>
            </a:r>
            <a:r>
              <a:rPr kumimoji="1" lang="ja-JP" altLang="en-US" dirty="0"/>
              <a:t>を選択して </a:t>
            </a:r>
            <a:r>
              <a:rPr kumimoji="1" lang="en-US" altLang="ja-JP" dirty="0"/>
              <a:t>“OK”</a:t>
            </a:r>
          </a:p>
          <a:p>
            <a:pPr lvl="1"/>
            <a:r>
              <a:rPr kumimoji="1" lang="ja-JP" altLang="en-US" dirty="0"/>
              <a:t>左側パネルに </a:t>
            </a:r>
            <a:r>
              <a:rPr kumimoji="1" lang="en-US" altLang="ja-JP" dirty="0"/>
              <a:t>“Image” </a:t>
            </a:r>
            <a:r>
              <a:rPr lang="ja-JP" altLang="en-US" dirty="0"/>
              <a:t>のツリーが追加される</a:t>
            </a:r>
            <a:endParaRPr lang="en-US" altLang="ja-JP" dirty="0"/>
          </a:p>
          <a:p>
            <a:pPr marL="514350" indent="-514350">
              <a:buFont typeface="+mj-lt"/>
              <a:buAutoNum type="arabicPeriod"/>
            </a:pPr>
            <a:r>
              <a:rPr lang="en-US" altLang="ja-JP" dirty="0"/>
              <a:t>Image</a:t>
            </a:r>
            <a:r>
              <a:rPr kumimoji="1" lang="ja-JP" altLang="en-US" dirty="0"/>
              <a:t>の</a:t>
            </a:r>
            <a:r>
              <a:rPr kumimoji="1" lang="en-US" altLang="ja-JP" dirty="0"/>
              <a:t>”Topic”</a:t>
            </a:r>
            <a:r>
              <a:rPr kumimoji="1" lang="ja-JP" altLang="en-US" dirty="0"/>
              <a:t>に対象</a:t>
            </a:r>
            <a:r>
              <a:rPr lang="ja-JP" altLang="en-US" dirty="0"/>
              <a:t>トピックを指定</a:t>
            </a:r>
            <a:endParaRPr lang="en-US" altLang="ja-JP" dirty="0"/>
          </a:p>
          <a:p>
            <a:pPr lvl="1"/>
            <a:r>
              <a:rPr kumimoji="1" lang="en-US" altLang="ja-JP" dirty="0"/>
              <a:t>/</a:t>
            </a:r>
            <a:r>
              <a:rPr kumimoji="1" lang="en-US" altLang="ja-JP" dirty="0" err="1"/>
              <a:t>MobileRobot</a:t>
            </a:r>
            <a:r>
              <a:rPr kumimoji="1" lang="en-US" altLang="ja-JP" dirty="0"/>
              <a:t>/RealSense</a:t>
            </a:r>
          </a:p>
          <a:p>
            <a:pPr marL="514350" indent="-514350">
              <a:buFont typeface="+mj-lt"/>
              <a:buAutoNum type="arabicPeriod"/>
            </a:pPr>
            <a:r>
              <a:rPr lang="ja-JP" altLang="en-US" dirty="0"/>
              <a:t>左下の領域に画像が表示される</a:t>
            </a:r>
            <a:endParaRPr lang="en-US" altLang="ja-JP" dirty="0"/>
          </a:p>
        </p:txBody>
      </p:sp>
      <p:sp>
        <p:nvSpPr>
          <p:cNvPr id="4" name="テキスト ボックス 3">
            <a:extLst>
              <a:ext uri="{FF2B5EF4-FFF2-40B4-BE49-F238E27FC236}">
                <a16:creationId xmlns:a16="http://schemas.microsoft.com/office/drawing/2014/main" id="{CA196823-3767-FA8F-0687-ADAAABB16C2E}"/>
              </a:ext>
            </a:extLst>
          </p:cNvPr>
          <p:cNvSpPr txBox="1"/>
          <p:nvPr/>
        </p:nvSpPr>
        <p:spPr>
          <a:xfrm>
            <a:off x="1045883" y="5073625"/>
            <a:ext cx="7507183" cy="1200329"/>
          </a:xfrm>
          <a:prstGeom prst="rect">
            <a:avLst/>
          </a:prstGeom>
          <a:noFill/>
        </p:spPr>
        <p:txBody>
          <a:bodyPr wrap="none" rtlCol="0">
            <a:spAutoFit/>
          </a:bodyPr>
          <a:lstStyle/>
          <a:p>
            <a:pPr marL="0" indent="0">
              <a:buNone/>
            </a:pPr>
            <a:r>
              <a:rPr lang="en-US" altLang="ja-JP" sz="2400" dirty="0"/>
              <a:t>"/</a:t>
            </a:r>
            <a:r>
              <a:rPr lang="en-US" altLang="ja-JP" sz="2400" dirty="0" err="1"/>
              <a:t>MobileRobot</a:t>
            </a:r>
            <a:r>
              <a:rPr lang="en-US" altLang="ja-JP" sz="2400" dirty="0"/>
              <a:t>/RealSense</a:t>
            </a:r>
            <a:r>
              <a:rPr lang="en-US" altLang="ja-JP" sz="2400" b="1" dirty="0">
                <a:solidFill>
                  <a:srgbClr val="FF0000"/>
                </a:solidFill>
              </a:rPr>
              <a:t>/compressed</a:t>
            </a:r>
            <a:r>
              <a:rPr lang="en-US" altLang="ja-JP" sz="2400" dirty="0"/>
              <a:t>"</a:t>
            </a:r>
            <a:r>
              <a:rPr lang="en-US" altLang="ja-JP" sz="2400" b="1" dirty="0">
                <a:solidFill>
                  <a:srgbClr val="FF0000"/>
                </a:solidFill>
              </a:rPr>
              <a:t> </a:t>
            </a:r>
            <a:r>
              <a:rPr lang="ja-JP" altLang="en-US" sz="2400" dirty="0"/>
              <a:t>もしくは</a:t>
            </a:r>
            <a:r>
              <a:rPr lang="en-US" altLang="ja-JP" sz="2400" dirty="0"/>
              <a:t> </a:t>
            </a:r>
          </a:p>
          <a:p>
            <a:pPr marL="0" indent="0">
              <a:buNone/>
            </a:pPr>
            <a:r>
              <a:rPr lang="en-US" altLang="ja-JP" sz="2400" dirty="0"/>
              <a:t>"/</a:t>
            </a:r>
            <a:r>
              <a:rPr lang="en-US" altLang="ja-JP" sz="2400" dirty="0" err="1"/>
              <a:t>MobileRobot</a:t>
            </a:r>
            <a:r>
              <a:rPr lang="en-US" altLang="ja-JP" sz="2400" dirty="0"/>
              <a:t>/RealSense</a:t>
            </a:r>
            <a:r>
              <a:rPr lang="en-US" altLang="ja-JP" sz="2400" b="1" dirty="0">
                <a:solidFill>
                  <a:srgbClr val="FF0000"/>
                </a:solidFill>
              </a:rPr>
              <a:t>/</a:t>
            </a:r>
            <a:r>
              <a:rPr lang="en-US" altLang="ja-JP" sz="2400" b="1" dirty="0" err="1">
                <a:solidFill>
                  <a:srgbClr val="FF0000"/>
                </a:solidFill>
              </a:rPr>
              <a:t>theora</a:t>
            </a:r>
            <a:r>
              <a:rPr lang="en-US" altLang="ja-JP" sz="2400" dirty="0"/>
              <a:t>"</a:t>
            </a:r>
          </a:p>
          <a:p>
            <a:pPr marL="0" indent="0">
              <a:buNone/>
            </a:pPr>
            <a:r>
              <a:rPr lang="ja-JP" altLang="en-US" sz="2400" dirty="0"/>
              <a:t>を指定することで通信量を削減できます</a:t>
            </a:r>
            <a:endParaRPr kumimoji="1" lang="ja-JP" altLang="en-US" sz="2400" dirty="0"/>
          </a:p>
        </p:txBody>
      </p:sp>
      <p:sp>
        <p:nvSpPr>
          <p:cNvPr id="5" name="テキスト ボックス 4">
            <a:extLst>
              <a:ext uri="{FF2B5EF4-FFF2-40B4-BE49-F238E27FC236}">
                <a16:creationId xmlns:a16="http://schemas.microsoft.com/office/drawing/2014/main" id="{D184C850-D94E-C768-9ED5-FD2C691D3C69}"/>
              </a:ext>
            </a:extLst>
          </p:cNvPr>
          <p:cNvSpPr txBox="1"/>
          <p:nvPr/>
        </p:nvSpPr>
        <p:spPr>
          <a:xfrm>
            <a:off x="586660" y="5094743"/>
            <a:ext cx="492443" cy="461665"/>
          </a:xfrm>
          <a:prstGeom prst="rect">
            <a:avLst/>
          </a:prstGeom>
          <a:noFill/>
        </p:spPr>
        <p:txBody>
          <a:bodyPr wrap="none" rtlCol="0">
            <a:spAutoFit/>
          </a:bodyPr>
          <a:lstStyle/>
          <a:p>
            <a:pPr marL="0" indent="0">
              <a:buNone/>
            </a:pPr>
            <a:r>
              <a:rPr kumimoji="1" lang="en-US" altLang="ja-JP" sz="2400" dirty="0"/>
              <a:t>※</a:t>
            </a:r>
            <a:endParaRPr kumimoji="1" lang="ja-JP" altLang="en-US" sz="2400" dirty="0"/>
          </a:p>
        </p:txBody>
      </p:sp>
    </p:spTree>
    <p:extLst>
      <p:ext uri="{BB962C8B-B14F-4D97-AF65-F5344CB8AC3E}">
        <p14:creationId xmlns:p14="http://schemas.microsoft.com/office/powerpoint/2010/main" val="246737592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C58CF2-7326-C1DC-9890-630DF4AF9386}"/>
              </a:ext>
            </a:extLst>
          </p:cNvPr>
          <p:cNvSpPr>
            <a:spLocks noGrp="1"/>
          </p:cNvSpPr>
          <p:nvPr>
            <p:ph type="title"/>
          </p:nvPr>
        </p:nvSpPr>
        <p:spPr/>
        <p:txBody>
          <a:bodyPr/>
          <a:lstStyle/>
          <a:p>
            <a:r>
              <a:rPr kumimoji="1" lang="en-US" altLang="ja-JP" dirty="0"/>
              <a:t>LiDAR</a:t>
            </a:r>
            <a:r>
              <a:rPr kumimoji="1" lang="ja-JP" altLang="en-US" dirty="0"/>
              <a:t>データの可視化</a:t>
            </a:r>
          </a:p>
        </p:txBody>
      </p:sp>
      <p:sp>
        <p:nvSpPr>
          <p:cNvPr id="3" name="コンテンツ プレースホルダー 2">
            <a:extLst>
              <a:ext uri="{FF2B5EF4-FFF2-40B4-BE49-F238E27FC236}">
                <a16:creationId xmlns:a16="http://schemas.microsoft.com/office/drawing/2014/main" id="{7C5EC3DB-06A6-0FC9-435B-A4DCFAA7EA87}"/>
              </a:ext>
            </a:extLst>
          </p:cNvPr>
          <p:cNvSpPr>
            <a:spLocks noGrp="1"/>
          </p:cNvSpPr>
          <p:nvPr>
            <p:ph idx="1"/>
          </p:nvPr>
        </p:nvSpPr>
        <p:spPr/>
        <p:txBody>
          <a:bodyPr/>
          <a:lstStyle/>
          <a:p>
            <a:pPr marL="514350" indent="-514350">
              <a:buFont typeface="+mj-lt"/>
              <a:buAutoNum type="arabicPeriod"/>
            </a:pPr>
            <a:r>
              <a:rPr kumimoji="1" lang="ja-JP" altLang="en-US" dirty="0"/>
              <a:t>左下の</a:t>
            </a:r>
            <a:r>
              <a:rPr kumimoji="1" lang="en-US" altLang="ja-JP" dirty="0"/>
              <a:t>”Add”</a:t>
            </a:r>
            <a:r>
              <a:rPr kumimoji="1" lang="ja-JP" altLang="en-US" dirty="0"/>
              <a:t>ボタンを押す</a:t>
            </a:r>
            <a:endParaRPr lang="en-US" altLang="ja-JP" dirty="0"/>
          </a:p>
          <a:p>
            <a:pPr marL="514350" indent="-514350">
              <a:buFont typeface="+mj-lt"/>
              <a:buAutoNum type="arabicPeriod"/>
            </a:pPr>
            <a:r>
              <a:rPr kumimoji="1" lang="en-US" altLang="ja-JP" dirty="0"/>
              <a:t>“</a:t>
            </a:r>
            <a:r>
              <a:rPr kumimoji="1" lang="en-US" altLang="ja-JP" dirty="0" err="1"/>
              <a:t>LaserScan</a:t>
            </a:r>
            <a:r>
              <a:rPr kumimoji="1" lang="en-US" altLang="ja-JP" dirty="0"/>
              <a:t>” </a:t>
            </a:r>
            <a:r>
              <a:rPr kumimoji="1" lang="ja-JP" altLang="en-US" dirty="0"/>
              <a:t>を選択して </a:t>
            </a:r>
            <a:r>
              <a:rPr kumimoji="1" lang="en-US" altLang="ja-JP" dirty="0"/>
              <a:t>“OK”</a:t>
            </a:r>
          </a:p>
          <a:p>
            <a:pPr lvl="1"/>
            <a:r>
              <a:rPr kumimoji="1" lang="ja-JP" altLang="en-US" dirty="0"/>
              <a:t>左側パネルに </a:t>
            </a:r>
            <a:r>
              <a:rPr kumimoji="1" lang="en-US" altLang="ja-JP" dirty="0"/>
              <a:t>“</a:t>
            </a:r>
            <a:r>
              <a:rPr kumimoji="1" lang="en-US" altLang="ja-JP" dirty="0" err="1"/>
              <a:t>LaserScan</a:t>
            </a:r>
            <a:r>
              <a:rPr kumimoji="1" lang="en-US" altLang="ja-JP" dirty="0"/>
              <a:t>” </a:t>
            </a:r>
            <a:r>
              <a:rPr lang="ja-JP" altLang="en-US" dirty="0"/>
              <a:t>のツリーが追加される</a:t>
            </a:r>
            <a:endParaRPr lang="en-US" altLang="ja-JP" dirty="0"/>
          </a:p>
          <a:p>
            <a:pPr marL="514350" indent="-514350">
              <a:buFont typeface="+mj-lt"/>
              <a:buAutoNum type="arabicPeriod"/>
            </a:pPr>
            <a:r>
              <a:rPr kumimoji="1" lang="en-US" altLang="ja-JP" dirty="0" err="1"/>
              <a:t>LaserScan</a:t>
            </a:r>
            <a:r>
              <a:rPr kumimoji="1" lang="ja-JP" altLang="en-US" dirty="0"/>
              <a:t>の</a:t>
            </a:r>
            <a:r>
              <a:rPr kumimoji="1" lang="en-US" altLang="ja-JP" dirty="0"/>
              <a:t>”Topic”</a:t>
            </a:r>
            <a:r>
              <a:rPr kumimoji="1" lang="ja-JP" altLang="en-US" dirty="0"/>
              <a:t>に</a:t>
            </a:r>
            <a:r>
              <a:rPr lang="ja-JP" altLang="en-US" dirty="0"/>
              <a:t>対象トピックを指定</a:t>
            </a:r>
            <a:endParaRPr lang="en-US" altLang="ja-JP" dirty="0"/>
          </a:p>
          <a:p>
            <a:pPr lvl="1"/>
            <a:r>
              <a:rPr kumimoji="1" lang="en-US" altLang="ja-JP" dirty="0"/>
              <a:t>/</a:t>
            </a:r>
            <a:r>
              <a:rPr kumimoji="1" lang="en-US" altLang="ja-JP" dirty="0" err="1"/>
              <a:t>MobileRobot</a:t>
            </a:r>
            <a:r>
              <a:rPr kumimoji="1" lang="en-US" altLang="ja-JP" dirty="0"/>
              <a:t>/LiDAR/scan</a:t>
            </a:r>
          </a:p>
          <a:p>
            <a:pPr marL="514350" indent="-514350">
              <a:buFont typeface="+mj-lt"/>
              <a:buAutoNum type="arabicPeriod"/>
            </a:pPr>
            <a:r>
              <a:rPr kumimoji="1" lang="ja-JP" altLang="en-US" dirty="0"/>
              <a:t>上にある</a:t>
            </a:r>
            <a:r>
              <a:rPr kumimoji="1" lang="en-US" altLang="ja-JP" dirty="0"/>
              <a:t>”Global Options” </a:t>
            </a:r>
            <a:r>
              <a:rPr kumimoji="1" lang="ja-JP" altLang="en-US" dirty="0"/>
              <a:t>の </a:t>
            </a:r>
            <a:r>
              <a:rPr kumimoji="1" lang="en-US" altLang="ja-JP" dirty="0"/>
              <a:t>“Fixed Frame” </a:t>
            </a:r>
            <a:r>
              <a:rPr kumimoji="1" lang="ja-JP" altLang="en-US" dirty="0"/>
              <a:t>に </a:t>
            </a:r>
            <a:r>
              <a:rPr kumimoji="1" lang="en-US" altLang="ja-JP" dirty="0"/>
              <a:t>“LiDAR” </a:t>
            </a:r>
            <a:r>
              <a:rPr kumimoji="1" lang="ja-JP" altLang="en-US" dirty="0"/>
              <a:t>を指定</a:t>
            </a:r>
            <a:endParaRPr kumimoji="1" lang="en-US" altLang="ja-JP" dirty="0"/>
          </a:p>
          <a:p>
            <a:pPr marL="514350" indent="-514350">
              <a:buFont typeface="+mj-lt"/>
              <a:buAutoNum type="arabicPeriod"/>
            </a:pPr>
            <a:r>
              <a:rPr lang="ja-JP" altLang="en-US" dirty="0"/>
              <a:t>中央の領域に</a:t>
            </a:r>
            <a:r>
              <a:rPr lang="en-US" altLang="ja-JP" dirty="0"/>
              <a:t>LiDAR</a:t>
            </a:r>
            <a:r>
              <a:rPr lang="ja-JP" altLang="en-US" dirty="0"/>
              <a:t>データが表示される</a:t>
            </a:r>
            <a:endParaRPr kumimoji="1" lang="en-US" altLang="ja-JP" dirty="0"/>
          </a:p>
        </p:txBody>
      </p:sp>
    </p:spTree>
    <p:extLst>
      <p:ext uri="{BB962C8B-B14F-4D97-AF65-F5344CB8AC3E}">
        <p14:creationId xmlns:p14="http://schemas.microsoft.com/office/powerpoint/2010/main" val="153597748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CB2AFC-6FCD-89C0-C681-2C33C10D9F57}"/>
              </a:ext>
            </a:extLst>
          </p:cNvPr>
          <p:cNvSpPr>
            <a:spLocks noGrp="1"/>
          </p:cNvSpPr>
          <p:nvPr>
            <p:ph type="title"/>
          </p:nvPr>
        </p:nvSpPr>
        <p:spPr/>
        <p:txBody>
          <a:bodyPr/>
          <a:lstStyle/>
          <a:p>
            <a:r>
              <a:rPr kumimoji="1" lang="ja-JP" altLang="en-US" dirty="0"/>
              <a:t>ロボットモデルの導入</a:t>
            </a:r>
          </a:p>
        </p:txBody>
      </p:sp>
      <p:sp>
        <p:nvSpPr>
          <p:cNvPr id="3" name="コンテンツ プレースホルダー 2">
            <a:extLst>
              <a:ext uri="{FF2B5EF4-FFF2-40B4-BE49-F238E27FC236}">
                <a16:creationId xmlns:a16="http://schemas.microsoft.com/office/drawing/2014/main" id="{DC503554-D65A-2E6B-D80C-937480D33754}"/>
              </a:ext>
            </a:extLst>
          </p:cNvPr>
          <p:cNvSpPr>
            <a:spLocks noGrp="1"/>
          </p:cNvSpPr>
          <p:nvPr>
            <p:ph idx="1"/>
          </p:nvPr>
        </p:nvSpPr>
        <p:spPr/>
        <p:txBody>
          <a:bodyPr/>
          <a:lstStyle/>
          <a:p>
            <a:r>
              <a:rPr lang="ja-JP" altLang="en-US" dirty="0"/>
              <a:t>ロボットモデルの表示</a:t>
            </a:r>
            <a:endParaRPr lang="en-US" altLang="ja-JP" dirty="0"/>
          </a:p>
          <a:p>
            <a:r>
              <a:rPr lang="ja-JP" altLang="en-US" dirty="0"/>
              <a:t>センサデータの位置合わせ</a:t>
            </a:r>
            <a:endParaRPr lang="en-US" altLang="ja-JP" dirty="0"/>
          </a:p>
          <a:p>
            <a:endParaRPr lang="en-US" altLang="ja-JP" dirty="0"/>
          </a:p>
          <a:p>
            <a:r>
              <a:rPr kumimoji="1" lang="ja-JP" altLang="en-US" dirty="0"/>
              <a:t>必要な情報</a:t>
            </a:r>
            <a:endParaRPr kumimoji="1" lang="en-US" altLang="ja-JP" dirty="0"/>
          </a:p>
          <a:p>
            <a:pPr lvl="1"/>
            <a:r>
              <a:rPr lang="ja-JP" altLang="en-US" dirty="0"/>
              <a:t>ロボットの</a:t>
            </a:r>
            <a:r>
              <a:rPr lang="en-US" altLang="ja-JP" dirty="0"/>
              <a:t>URDF</a:t>
            </a:r>
          </a:p>
          <a:p>
            <a:pPr lvl="1"/>
            <a:r>
              <a:rPr kumimoji="1" lang="ja-JP" altLang="en-US" dirty="0"/>
              <a:t>各リンクの位置姿勢</a:t>
            </a:r>
            <a:endParaRPr kumimoji="1" lang="en-US" altLang="ja-JP" dirty="0"/>
          </a:p>
          <a:p>
            <a:pPr lvl="2"/>
            <a:r>
              <a:rPr lang="ja-JP" altLang="en-US" dirty="0"/>
              <a:t>センサの位置姿勢を含む</a:t>
            </a:r>
            <a:endParaRPr lang="en-US" altLang="ja-JP" dirty="0"/>
          </a:p>
          <a:p>
            <a:endParaRPr kumimoji="1" lang="en-US" altLang="ja-JP" dirty="0"/>
          </a:p>
          <a:p>
            <a:r>
              <a:rPr kumimoji="1" lang="en-US" altLang="ja-JP" dirty="0" err="1"/>
              <a:t>robot_state_publisher</a:t>
            </a:r>
            <a:r>
              <a:rPr lang="ja-JP" altLang="en-US" dirty="0"/>
              <a:t>を使用する</a:t>
            </a:r>
            <a:endParaRPr kumimoji="1" lang="ja-JP" altLang="en-US" dirty="0"/>
          </a:p>
        </p:txBody>
      </p:sp>
    </p:spTree>
    <p:extLst>
      <p:ext uri="{BB962C8B-B14F-4D97-AF65-F5344CB8AC3E}">
        <p14:creationId xmlns:p14="http://schemas.microsoft.com/office/powerpoint/2010/main" val="288472009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9C53EF-7823-D4A9-D406-74FB0C9287DE}"/>
              </a:ext>
            </a:extLst>
          </p:cNvPr>
          <p:cNvSpPr>
            <a:spLocks noGrp="1"/>
          </p:cNvSpPr>
          <p:nvPr>
            <p:ph type="title"/>
          </p:nvPr>
        </p:nvSpPr>
        <p:spPr>
          <a:xfrm>
            <a:off x="506301" y="35467"/>
            <a:ext cx="7886700" cy="1325563"/>
          </a:xfrm>
        </p:spPr>
        <p:txBody>
          <a:bodyPr>
            <a:normAutofit/>
          </a:bodyPr>
          <a:lstStyle/>
          <a:p>
            <a:r>
              <a:rPr kumimoji="1" lang="ja-JP" altLang="en-US" sz="4000" dirty="0"/>
              <a:t>ロボットモデル表示の流れ</a:t>
            </a:r>
          </a:p>
        </p:txBody>
      </p:sp>
      <p:sp>
        <p:nvSpPr>
          <p:cNvPr id="5" name="テキスト ボックス 4">
            <a:extLst>
              <a:ext uri="{FF2B5EF4-FFF2-40B4-BE49-F238E27FC236}">
                <a16:creationId xmlns:a16="http://schemas.microsoft.com/office/drawing/2014/main" id="{9461C5C7-9F69-D308-EB9A-636B6A378EF9}"/>
              </a:ext>
            </a:extLst>
          </p:cNvPr>
          <p:cNvSpPr txBox="1"/>
          <p:nvPr/>
        </p:nvSpPr>
        <p:spPr>
          <a:xfrm>
            <a:off x="3857441" y="1709586"/>
            <a:ext cx="1779343" cy="971905"/>
          </a:xfrm>
          <a:prstGeom prst="rect">
            <a:avLst/>
          </a:prstGeom>
          <a:noFill/>
          <a:ln>
            <a:solidFill>
              <a:schemeClr val="tx1"/>
            </a:solidFill>
          </a:ln>
        </p:spPr>
        <p:txBody>
          <a:bodyPr wrap="square" rtlCol="0" anchor="ctr">
            <a:noAutofit/>
          </a:bodyPr>
          <a:lstStyle/>
          <a:p>
            <a:pPr algn="ctr"/>
            <a:r>
              <a:rPr kumimoji="1" lang="en-US" altLang="ja-JP" b="1" dirty="0"/>
              <a:t>/</a:t>
            </a:r>
            <a:r>
              <a:rPr kumimoji="1" lang="en-US" altLang="ja-JP" b="1" dirty="0" err="1"/>
              <a:t>MobileRobot</a:t>
            </a:r>
            <a:endParaRPr kumimoji="1" lang="en-US" altLang="ja-JP" b="1" dirty="0"/>
          </a:p>
          <a:p>
            <a:pPr algn="ctr"/>
            <a:r>
              <a:rPr kumimoji="1" lang="en-US" altLang="ja-JP" b="1" dirty="0"/>
              <a:t>/</a:t>
            </a:r>
            <a:r>
              <a:rPr kumimoji="1" lang="en-US" altLang="ja-JP" b="1" dirty="0" err="1"/>
              <a:t>joint_states</a:t>
            </a:r>
            <a:endParaRPr kumimoji="1" lang="en-US" altLang="ja-JP" b="1" dirty="0"/>
          </a:p>
          <a:p>
            <a:pPr algn="ctr"/>
            <a:r>
              <a:rPr kumimoji="1" lang="en-US" altLang="ja-JP" dirty="0"/>
              <a:t>(</a:t>
            </a:r>
            <a:r>
              <a:rPr kumimoji="1" lang="ja-JP" altLang="en-US" dirty="0"/>
              <a:t>関節角度</a:t>
            </a:r>
            <a:r>
              <a:rPr kumimoji="1" lang="en-US" altLang="ja-JP" dirty="0"/>
              <a:t>)</a:t>
            </a:r>
            <a:endParaRPr kumimoji="1" lang="ja-JP" altLang="en-US" dirty="0"/>
          </a:p>
        </p:txBody>
      </p:sp>
      <p:sp>
        <p:nvSpPr>
          <p:cNvPr id="7" name="楕円 6">
            <a:extLst>
              <a:ext uri="{FF2B5EF4-FFF2-40B4-BE49-F238E27FC236}">
                <a16:creationId xmlns:a16="http://schemas.microsoft.com/office/drawing/2014/main" id="{6F643882-4400-CE67-B951-496CC643E300}"/>
              </a:ext>
            </a:extLst>
          </p:cNvPr>
          <p:cNvSpPr/>
          <p:nvPr/>
        </p:nvSpPr>
        <p:spPr>
          <a:xfrm>
            <a:off x="279254" y="1677842"/>
            <a:ext cx="2118404" cy="104407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err="1">
                <a:solidFill>
                  <a:schemeClr val="tx1"/>
                </a:solidFill>
              </a:rPr>
              <a:t>c</a:t>
            </a:r>
            <a:r>
              <a:rPr kumimoji="1" lang="en-US" altLang="ja-JP" b="1" dirty="0" err="1">
                <a:solidFill>
                  <a:schemeClr val="tx1"/>
                </a:solidFill>
              </a:rPr>
              <a:t>horeonoid</a:t>
            </a:r>
            <a:endParaRPr kumimoji="1" lang="en-US" altLang="ja-JP" b="1" dirty="0">
              <a:solidFill>
                <a:schemeClr val="tx1"/>
              </a:solidFill>
            </a:endParaRPr>
          </a:p>
          <a:p>
            <a:pPr algn="ctr"/>
            <a:r>
              <a:rPr kumimoji="1" lang="en-US" altLang="ja-JP" sz="1600" dirty="0">
                <a:solidFill>
                  <a:schemeClr val="tx1"/>
                </a:solidFill>
              </a:rPr>
              <a:t>BodyROS2</a:t>
            </a:r>
          </a:p>
          <a:p>
            <a:pPr algn="ctr"/>
            <a:r>
              <a:rPr kumimoji="1" lang="ja-JP" altLang="en-US" sz="1600" dirty="0">
                <a:solidFill>
                  <a:schemeClr val="tx1"/>
                </a:solidFill>
              </a:rPr>
              <a:t>アイテム</a:t>
            </a:r>
          </a:p>
        </p:txBody>
      </p:sp>
      <p:cxnSp>
        <p:nvCxnSpPr>
          <p:cNvPr id="11" name="直線矢印コネクタ 10">
            <a:extLst>
              <a:ext uri="{FF2B5EF4-FFF2-40B4-BE49-F238E27FC236}">
                <a16:creationId xmlns:a16="http://schemas.microsoft.com/office/drawing/2014/main" id="{F9913D44-50E6-C88E-B88E-A12DC5EE04ED}"/>
              </a:ext>
            </a:extLst>
          </p:cNvPr>
          <p:cNvCxnSpPr>
            <a:cxnSpLocks/>
            <a:stCxn id="7" idx="6"/>
            <a:endCxn id="5" idx="1"/>
          </p:cNvCxnSpPr>
          <p:nvPr/>
        </p:nvCxnSpPr>
        <p:spPr>
          <a:xfrm flipV="1">
            <a:off x="2397658" y="2195539"/>
            <a:ext cx="1459783" cy="4343"/>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C22C4353-6A50-EE22-8AAE-B852DD8A60B0}"/>
              </a:ext>
            </a:extLst>
          </p:cNvPr>
          <p:cNvSpPr txBox="1"/>
          <p:nvPr/>
        </p:nvSpPr>
        <p:spPr>
          <a:xfrm>
            <a:off x="2573518" y="1830630"/>
            <a:ext cx="1026243" cy="369332"/>
          </a:xfrm>
          <a:prstGeom prst="rect">
            <a:avLst/>
          </a:prstGeom>
          <a:noFill/>
          <a:ln>
            <a:noFill/>
          </a:ln>
        </p:spPr>
        <p:txBody>
          <a:bodyPr wrap="none" rtlCol="0">
            <a:spAutoFit/>
          </a:bodyPr>
          <a:lstStyle/>
          <a:p>
            <a:r>
              <a:rPr kumimoji="1" lang="en-US" altLang="ja-JP" b="1" dirty="0">
                <a:solidFill>
                  <a:srgbClr val="0000FF"/>
                </a:solidFill>
              </a:rPr>
              <a:t>Publish</a:t>
            </a:r>
            <a:endParaRPr kumimoji="1" lang="ja-JP" altLang="en-US" b="1" dirty="0">
              <a:solidFill>
                <a:srgbClr val="0000FF"/>
              </a:solidFill>
            </a:endParaRPr>
          </a:p>
        </p:txBody>
      </p:sp>
      <p:sp>
        <p:nvSpPr>
          <p:cNvPr id="23" name="テキスト ボックス 22">
            <a:extLst>
              <a:ext uri="{FF2B5EF4-FFF2-40B4-BE49-F238E27FC236}">
                <a16:creationId xmlns:a16="http://schemas.microsoft.com/office/drawing/2014/main" id="{58EEE298-4626-DD6A-D688-B9A282916500}"/>
              </a:ext>
            </a:extLst>
          </p:cNvPr>
          <p:cNvSpPr txBox="1"/>
          <p:nvPr/>
        </p:nvSpPr>
        <p:spPr>
          <a:xfrm>
            <a:off x="3370075" y="2878618"/>
            <a:ext cx="1303562" cy="369332"/>
          </a:xfrm>
          <a:prstGeom prst="rect">
            <a:avLst/>
          </a:prstGeom>
          <a:solidFill>
            <a:schemeClr val="bg1"/>
          </a:solidFill>
          <a:ln>
            <a:noFill/>
          </a:ln>
        </p:spPr>
        <p:txBody>
          <a:bodyPr wrap="none" rtlCol="0">
            <a:spAutoFit/>
          </a:bodyPr>
          <a:lstStyle/>
          <a:p>
            <a:r>
              <a:rPr kumimoji="1" lang="en-US" altLang="ja-JP" b="1" dirty="0">
                <a:solidFill>
                  <a:srgbClr val="0000FF"/>
                </a:solidFill>
              </a:rPr>
              <a:t>Subscribe</a:t>
            </a:r>
            <a:endParaRPr kumimoji="1" lang="ja-JP" altLang="en-US" b="1" dirty="0">
              <a:solidFill>
                <a:srgbClr val="0000FF"/>
              </a:solidFill>
            </a:endParaRPr>
          </a:p>
        </p:txBody>
      </p:sp>
      <p:cxnSp>
        <p:nvCxnSpPr>
          <p:cNvPr id="3" name="直線矢印コネクタ 2">
            <a:extLst>
              <a:ext uri="{FF2B5EF4-FFF2-40B4-BE49-F238E27FC236}">
                <a16:creationId xmlns:a16="http://schemas.microsoft.com/office/drawing/2014/main" id="{C2F5F5C7-F539-675B-F558-E3BA4887F37C}"/>
              </a:ext>
            </a:extLst>
          </p:cNvPr>
          <p:cNvCxnSpPr>
            <a:cxnSpLocks/>
            <a:stCxn id="5" idx="2"/>
            <a:endCxn id="4" idx="0"/>
          </p:cNvCxnSpPr>
          <p:nvPr/>
        </p:nvCxnSpPr>
        <p:spPr>
          <a:xfrm flipH="1">
            <a:off x="4747112" y="2681491"/>
            <a:ext cx="1" cy="793851"/>
          </a:xfrm>
          <a:prstGeom prst="straightConnector1">
            <a:avLst/>
          </a:prstGeom>
          <a:ln w="19050">
            <a:solidFill>
              <a:srgbClr val="0000FF"/>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 name="楕円 3">
            <a:extLst>
              <a:ext uri="{FF2B5EF4-FFF2-40B4-BE49-F238E27FC236}">
                <a16:creationId xmlns:a16="http://schemas.microsoft.com/office/drawing/2014/main" id="{B7EFD7CE-1BF8-1018-2BFA-C847CDF83396}"/>
              </a:ext>
            </a:extLst>
          </p:cNvPr>
          <p:cNvSpPr/>
          <p:nvPr/>
        </p:nvSpPr>
        <p:spPr>
          <a:xfrm>
            <a:off x="3667245" y="3475342"/>
            <a:ext cx="2159734" cy="747346"/>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err="1">
                <a:solidFill>
                  <a:schemeClr val="tx1"/>
                </a:solidFill>
              </a:rPr>
              <a:t>r</a:t>
            </a:r>
            <a:r>
              <a:rPr kumimoji="1" lang="en-US" altLang="ja-JP" b="1" dirty="0" err="1">
                <a:solidFill>
                  <a:schemeClr val="tx1"/>
                </a:solidFill>
              </a:rPr>
              <a:t>obot_state_publisher</a:t>
            </a:r>
            <a:endParaRPr kumimoji="1" lang="ja-JP" altLang="en-US" b="1" dirty="0">
              <a:solidFill>
                <a:schemeClr val="tx1"/>
              </a:solidFill>
            </a:endParaRPr>
          </a:p>
        </p:txBody>
      </p:sp>
      <p:sp>
        <p:nvSpPr>
          <p:cNvPr id="10" name="楕円 9">
            <a:extLst>
              <a:ext uri="{FF2B5EF4-FFF2-40B4-BE49-F238E27FC236}">
                <a16:creationId xmlns:a16="http://schemas.microsoft.com/office/drawing/2014/main" id="{6EE56455-F28B-E88A-82F3-EEC4A7433B21}"/>
              </a:ext>
            </a:extLst>
          </p:cNvPr>
          <p:cNvSpPr/>
          <p:nvPr/>
        </p:nvSpPr>
        <p:spPr>
          <a:xfrm>
            <a:off x="3878900" y="5686241"/>
            <a:ext cx="1916723" cy="747346"/>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rPr>
              <a:t>RViz2</a:t>
            </a:r>
            <a:endParaRPr kumimoji="1" lang="ja-JP" altLang="en-US" b="1" dirty="0">
              <a:solidFill>
                <a:schemeClr val="tx1"/>
              </a:solidFill>
            </a:endParaRPr>
          </a:p>
        </p:txBody>
      </p:sp>
      <p:sp>
        <p:nvSpPr>
          <p:cNvPr id="18" name="テキスト ボックス 17">
            <a:extLst>
              <a:ext uri="{FF2B5EF4-FFF2-40B4-BE49-F238E27FC236}">
                <a16:creationId xmlns:a16="http://schemas.microsoft.com/office/drawing/2014/main" id="{11E16412-2C4A-04FA-EB7C-241712F78E7C}"/>
              </a:ext>
            </a:extLst>
          </p:cNvPr>
          <p:cNvSpPr txBox="1"/>
          <p:nvPr/>
        </p:nvSpPr>
        <p:spPr>
          <a:xfrm>
            <a:off x="1716702" y="4465467"/>
            <a:ext cx="2457187" cy="705207"/>
          </a:xfrm>
          <a:prstGeom prst="rect">
            <a:avLst/>
          </a:prstGeom>
          <a:noFill/>
          <a:ln>
            <a:solidFill>
              <a:schemeClr val="tx1"/>
            </a:solidFill>
          </a:ln>
        </p:spPr>
        <p:txBody>
          <a:bodyPr wrap="square" rtlCol="0" anchor="ctr">
            <a:noAutofit/>
          </a:bodyPr>
          <a:lstStyle/>
          <a:p>
            <a:pPr algn="ctr"/>
            <a:r>
              <a:rPr lang="en-US" altLang="ja-JP" b="1" dirty="0"/>
              <a:t>/tf2 , /tf2_static</a:t>
            </a:r>
          </a:p>
          <a:p>
            <a:pPr algn="ctr"/>
            <a:r>
              <a:rPr lang="en-US" altLang="ja-JP" dirty="0"/>
              <a:t>(</a:t>
            </a:r>
            <a:r>
              <a:rPr lang="ja-JP" altLang="en-US" dirty="0"/>
              <a:t>リンク相対位置関係</a:t>
            </a:r>
            <a:r>
              <a:rPr lang="en-US" altLang="ja-JP" dirty="0"/>
              <a:t>)</a:t>
            </a:r>
            <a:endParaRPr kumimoji="1" lang="en-US" altLang="ja-JP" dirty="0"/>
          </a:p>
        </p:txBody>
      </p:sp>
      <p:cxnSp>
        <p:nvCxnSpPr>
          <p:cNvPr id="20" name="直線矢印コネクタ 19">
            <a:extLst>
              <a:ext uri="{FF2B5EF4-FFF2-40B4-BE49-F238E27FC236}">
                <a16:creationId xmlns:a16="http://schemas.microsoft.com/office/drawing/2014/main" id="{58D1C636-F2E1-131B-1BF6-18864A2D9AF0}"/>
              </a:ext>
            </a:extLst>
          </p:cNvPr>
          <p:cNvCxnSpPr>
            <a:cxnSpLocks/>
            <a:stCxn id="4" idx="3"/>
            <a:endCxn id="18" idx="0"/>
          </p:cNvCxnSpPr>
          <p:nvPr/>
        </p:nvCxnSpPr>
        <p:spPr>
          <a:xfrm flipH="1">
            <a:off x="2945296" y="4113242"/>
            <a:ext cx="1038235" cy="352225"/>
          </a:xfrm>
          <a:prstGeom prst="straightConnector1">
            <a:avLst/>
          </a:prstGeom>
          <a:ln w="19050">
            <a:solidFill>
              <a:srgbClr val="0000FF"/>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45FF66BA-1476-A4F1-710E-9DFA9DF28F68}"/>
              </a:ext>
            </a:extLst>
          </p:cNvPr>
          <p:cNvCxnSpPr>
            <a:cxnSpLocks/>
            <a:stCxn id="18" idx="2"/>
            <a:endCxn id="10" idx="1"/>
          </p:cNvCxnSpPr>
          <p:nvPr/>
        </p:nvCxnSpPr>
        <p:spPr>
          <a:xfrm>
            <a:off x="2945296" y="5170674"/>
            <a:ext cx="1214302" cy="625013"/>
          </a:xfrm>
          <a:prstGeom prst="straightConnector1">
            <a:avLst/>
          </a:prstGeom>
          <a:ln w="19050">
            <a:solidFill>
              <a:srgbClr val="0000FF"/>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B1BB460F-D641-9D5E-C6B6-0B788160405A}"/>
              </a:ext>
            </a:extLst>
          </p:cNvPr>
          <p:cNvSpPr txBox="1"/>
          <p:nvPr/>
        </p:nvSpPr>
        <p:spPr>
          <a:xfrm>
            <a:off x="2066513" y="5303205"/>
            <a:ext cx="1303562" cy="369332"/>
          </a:xfrm>
          <a:prstGeom prst="rect">
            <a:avLst/>
          </a:prstGeom>
          <a:noFill/>
          <a:ln>
            <a:noFill/>
          </a:ln>
        </p:spPr>
        <p:txBody>
          <a:bodyPr wrap="none" rtlCol="0">
            <a:spAutoFit/>
          </a:bodyPr>
          <a:lstStyle/>
          <a:p>
            <a:r>
              <a:rPr kumimoji="1" lang="en-US" altLang="ja-JP" b="1" dirty="0">
                <a:solidFill>
                  <a:srgbClr val="0000FF"/>
                </a:solidFill>
              </a:rPr>
              <a:t>Subscribe</a:t>
            </a:r>
            <a:endParaRPr kumimoji="1" lang="ja-JP" altLang="en-US" b="1" dirty="0">
              <a:solidFill>
                <a:srgbClr val="0000FF"/>
              </a:solidFill>
            </a:endParaRPr>
          </a:p>
        </p:txBody>
      </p:sp>
      <p:sp>
        <p:nvSpPr>
          <p:cNvPr id="32" name="テキスト ボックス 31">
            <a:extLst>
              <a:ext uri="{FF2B5EF4-FFF2-40B4-BE49-F238E27FC236}">
                <a16:creationId xmlns:a16="http://schemas.microsoft.com/office/drawing/2014/main" id="{80035894-039E-D6E0-D013-1246EB7061A5}"/>
              </a:ext>
            </a:extLst>
          </p:cNvPr>
          <p:cNvSpPr txBox="1"/>
          <p:nvPr/>
        </p:nvSpPr>
        <p:spPr>
          <a:xfrm>
            <a:off x="2414913" y="3907243"/>
            <a:ext cx="1026243" cy="369332"/>
          </a:xfrm>
          <a:prstGeom prst="rect">
            <a:avLst/>
          </a:prstGeom>
          <a:noFill/>
          <a:ln>
            <a:noFill/>
          </a:ln>
        </p:spPr>
        <p:txBody>
          <a:bodyPr wrap="none" rtlCol="0">
            <a:spAutoFit/>
          </a:bodyPr>
          <a:lstStyle/>
          <a:p>
            <a:r>
              <a:rPr kumimoji="1" lang="en-US" altLang="ja-JP" b="1" dirty="0">
                <a:solidFill>
                  <a:srgbClr val="0000FF"/>
                </a:solidFill>
              </a:rPr>
              <a:t>Publish</a:t>
            </a:r>
            <a:endParaRPr kumimoji="1" lang="ja-JP" altLang="en-US" b="1" dirty="0">
              <a:solidFill>
                <a:srgbClr val="0000FF"/>
              </a:solidFill>
            </a:endParaRPr>
          </a:p>
        </p:txBody>
      </p:sp>
      <p:cxnSp>
        <p:nvCxnSpPr>
          <p:cNvPr id="41" name="直線矢印コネクタ 40">
            <a:extLst>
              <a:ext uri="{FF2B5EF4-FFF2-40B4-BE49-F238E27FC236}">
                <a16:creationId xmlns:a16="http://schemas.microsoft.com/office/drawing/2014/main" id="{F9960559-191A-DC87-C99B-CACBA53FFE01}"/>
              </a:ext>
            </a:extLst>
          </p:cNvPr>
          <p:cNvCxnSpPr>
            <a:cxnSpLocks/>
            <a:endCxn id="4" idx="7"/>
          </p:cNvCxnSpPr>
          <p:nvPr/>
        </p:nvCxnSpPr>
        <p:spPr>
          <a:xfrm flipH="1">
            <a:off x="5510693" y="2681490"/>
            <a:ext cx="1442079" cy="903298"/>
          </a:xfrm>
          <a:prstGeom prst="straightConnector1">
            <a:avLst/>
          </a:prstGeom>
          <a:ln w="19050">
            <a:solidFill>
              <a:srgbClr val="0000FF"/>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3C408397-7BAD-0512-9554-FB350647A810}"/>
              </a:ext>
            </a:extLst>
          </p:cNvPr>
          <p:cNvSpPr txBox="1"/>
          <p:nvPr/>
        </p:nvSpPr>
        <p:spPr>
          <a:xfrm>
            <a:off x="5830139" y="4562705"/>
            <a:ext cx="2379969" cy="476247"/>
          </a:xfrm>
          <a:prstGeom prst="rect">
            <a:avLst/>
          </a:prstGeom>
          <a:noFill/>
          <a:ln>
            <a:solidFill>
              <a:schemeClr val="tx1"/>
            </a:solidFill>
          </a:ln>
        </p:spPr>
        <p:txBody>
          <a:bodyPr wrap="square" rtlCol="0" anchor="ctr">
            <a:noAutofit/>
          </a:bodyPr>
          <a:lstStyle/>
          <a:p>
            <a:pPr algn="ctr"/>
            <a:r>
              <a:rPr kumimoji="1" lang="en-US" altLang="ja-JP" b="1" dirty="0" err="1"/>
              <a:t>robot_description</a:t>
            </a:r>
            <a:endParaRPr kumimoji="1" lang="en-US" altLang="ja-JP" b="1" dirty="0"/>
          </a:p>
        </p:txBody>
      </p:sp>
      <p:cxnSp>
        <p:nvCxnSpPr>
          <p:cNvPr id="46" name="直線矢印コネクタ 45">
            <a:extLst>
              <a:ext uri="{FF2B5EF4-FFF2-40B4-BE49-F238E27FC236}">
                <a16:creationId xmlns:a16="http://schemas.microsoft.com/office/drawing/2014/main" id="{E636C722-C0F5-F65E-8204-167A86F01270}"/>
              </a:ext>
            </a:extLst>
          </p:cNvPr>
          <p:cNvCxnSpPr>
            <a:cxnSpLocks/>
            <a:stCxn id="45" idx="2"/>
            <a:endCxn id="10" idx="7"/>
          </p:cNvCxnSpPr>
          <p:nvPr/>
        </p:nvCxnSpPr>
        <p:spPr>
          <a:xfrm flipH="1">
            <a:off x="5514925" y="5038952"/>
            <a:ext cx="1505199" cy="756735"/>
          </a:xfrm>
          <a:prstGeom prst="straightConnector1">
            <a:avLst/>
          </a:prstGeom>
          <a:ln w="19050">
            <a:solidFill>
              <a:srgbClr val="0000FF"/>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60B0C885-E79D-CFAA-B5EB-414E77E45090}"/>
              </a:ext>
            </a:extLst>
          </p:cNvPr>
          <p:cNvSpPr txBox="1"/>
          <p:nvPr/>
        </p:nvSpPr>
        <p:spPr>
          <a:xfrm>
            <a:off x="6619758" y="5306065"/>
            <a:ext cx="1303562" cy="369332"/>
          </a:xfrm>
          <a:prstGeom prst="rect">
            <a:avLst/>
          </a:prstGeom>
          <a:noFill/>
          <a:ln>
            <a:noFill/>
          </a:ln>
        </p:spPr>
        <p:txBody>
          <a:bodyPr wrap="none" rtlCol="0">
            <a:spAutoFit/>
          </a:bodyPr>
          <a:lstStyle/>
          <a:p>
            <a:r>
              <a:rPr kumimoji="1" lang="en-US" altLang="ja-JP" b="1" dirty="0">
                <a:solidFill>
                  <a:srgbClr val="0000FF"/>
                </a:solidFill>
              </a:rPr>
              <a:t>Subscribe</a:t>
            </a:r>
            <a:endParaRPr kumimoji="1" lang="ja-JP" altLang="en-US" b="1" dirty="0">
              <a:solidFill>
                <a:srgbClr val="0000FF"/>
              </a:solidFill>
            </a:endParaRPr>
          </a:p>
        </p:txBody>
      </p:sp>
      <p:cxnSp>
        <p:nvCxnSpPr>
          <p:cNvPr id="52" name="直線矢印コネクタ 51">
            <a:extLst>
              <a:ext uri="{FF2B5EF4-FFF2-40B4-BE49-F238E27FC236}">
                <a16:creationId xmlns:a16="http://schemas.microsoft.com/office/drawing/2014/main" id="{6FC2EE95-381F-D9BE-DD50-9F84816F94D7}"/>
              </a:ext>
            </a:extLst>
          </p:cNvPr>
          <p:cNvCxnSpPr>
            <a:cxnSpLocks/>
            <a:stCxn id="4" idx="5"/>
            <a:endCxn id="45" idx="0"/>
          </p:cNvCxnSpPr>
          <p:nvPr/>
        </p:nvCxnSpPr>
        <p:spPr>
          <a:xfrm>
            <a:off x="5510693" y="4113242"/>
            <a:ext cx="1509431" cy="449463"/>
          </a:xfrm>
          <a:prstGeom prst="straightConnector1">
            <a:avLst/>
          </a:prstGeom>
          <a:ln w="19050">
            <a:solidFill>
              <a:srgbClr val="0000FF"/>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6" name="テキスト ボックス 55">
            <a:extLst>
              <a:ext uri="{FF2B5EF4-FFF2-40B4-BE49-F238E27FC236}">
                <a16:creationId xmlns:a16="http://schemas.microsoft.com/office/drawing/2014/main" id="{4151639A-9E81-0280-8AFD-87208D82CE62}"/>
              </a:ext>
            </a:extLst>
          </p:cNvPr>
          <p:cNvSpPr txBox="1"/>
          <p:nvPr/>
        </p:nvSpPr>
        <p:spPr>
          <a:xfrm>
            <a:off x="5926529" y="3883380"/>
            <a:ext cx="1026243" cy="369332"/>
          </a:xfrm>
          <a:prstGeom prst="rect">
            <a:avLst/>
          </a:prstGeom>
          <a:noFill/>
          <a:ln>
            <a:noFill/>
          </a:ln>
        </p:spPr>
        <p:txBody>
          <a:bodyPr wrap="none" rtlCol="0">
            <a:spAutoFit/>
          </a:bodyPr>
          <a:lstStyle/>
          <a:p>
            <a:r>
              <a:rPr kumimoji="1" lang="en-US" altLang="ja-JP" b="1" dirty="0">
                <a:solidFill>
                  <a:srgbClr val="0000FF"/>
                </a:solidFill>
              </a:rPr>
              <a:t>Publish</a:t>
            </a:r>
            <a:endParaRPr kumimoji="1" lang="ja-JP" altLang="en-US" b="1" dirty="0">
              <a:solidFill>
                <a:srgbClr val="0000FF"/>
              </a:solidFill>
            </a:endParaRPr>
          </a:p>
        </p:txBody>
      </p:sp>
      <p:sp>
        <p:nvSpPr>
          <p:cNvPr id="61" name="テキスト ボックス 60">
            <a:extLst>
              <a:ext uri="{FF2B5EF4-FFF2-40B4-BE49-F238E27FC236}">
                <a16:creationId xmlns:a16="http://schemas.microsoft.com/office/drawing/2014/main" id="{B90D5E9C-7A1D-E4DB-481D-44B1766390C0}"/>
              </a:ext>
            </a:extLst>
          </p:cNvPr>
          <p:cNvSpPr txBox="1"/>
          <p:nvPr/>
        </p:nvSpPr>
        <p:spPr>
          <a:xfrm>
            <a:off x="4290970" y="4276575"/>
            <a:ext cx="1107996" cy="646331"/>
          </a:xfrm>
          <a:prstGeom prst="rect">
            <a:avLst/>
          </a:prstGeom>
          <a:noFill/>
        </p:spPr>
        <p:txBody>
          <a:bodyPr wrap="none" rtlCol="0">
            <a:spAutoFit/>
          </a:bodyPr>
          <a:lstStyle/>
          <a:p>
            <a:pPr algn="ctr"/>
            <a:r>
              <a:rPr lang="ja-JP" altLang="en-US" dirty="0"/>
              <a:t>順</a:t>
            </a:r>
            <a:r>
              <a:rPr kumimoji="1" lang="ja-JP" altLang="en-US" dirty="0"/>
              <a:t>運動学</a:t>
            </a:r>
            <a:endParaRPr kumimoji="1" lang="en-US" altLang="ja-JP" dirty="0"/>
          </a:p>
          <a:p>
            <a:pPr algn="ctr"/>
            <a:r>
              <a:rPr lang="ja-JP" altLang="en-US" dirty="0"/>
              <a:t>計算</a:t>
            </a:r>
            <a:endParaRPr kumimoji="1" lang="ja-JP" altLang="en-US" dirty="0"/>
          </a:p>
        </p:txBody>
      </p:sp>
      <p:sp>
        <p:nvSpPr>
          <p:cNvPr id="80" name="テキスト ボックス 79">
            <a:extLst>
              <a:ext uri="{FF2B5EF4-FFF2-40B4-BE49-F238E27FC236}">
                <a16:creationId xmlns:a16="http://schemas.microsoft.com/office/drawing/2014/main" id="{C76F1288-EC97-C553-4D97-C459728867BD}"/>
              </a:ext>
            </a:extLst>
          </p:cNvPr>
          <p:cNvSpPr txBox="1"/>
          <p:nvPr/>
        </p:nvSpPr>
        <p:spPr>
          <a:xfrm>
            <a:off x="6516929" y="1300196"/>
            <a:ext cx="1805302" cy="369332"/>
          </a:xfrm>
          <a:prstGeom prst="rect">
            <a:avLst/>
          </a:prstGeom>
          <a:noFill/>
        </p:spPr>
        <p:txBody>
          <a:bodyPr wrap="none" rtlCol="0">
            <a:spAutoFit/>
          </a:bodyPr>
          <a:lstStyle/>
          <a:p>
            <a:pPr algn="ctr"/>
            <a:r>
              <a:rPr lang="en-US" altLang="ja-JP" dirty="0"/>
              <a:t>ROS</a:t>
            </a:r>
            <a:r>
              <a:rPr lang="ja-JP" altLang="en-US" dirty="0"/>
              <a:t>パラメータ</a:t>
            </a:r>
            <a:endParaRPr kumimoji="1" lang="ja-JP" altLang="en-US" dirty="0"/>
          </a:p>
        </p:txBody>
      </p:sp>
      <p:cxnSp>
        <p:nvCxnSpPr>
          <p:cNvPr id="8" name="直線矢印コネクタ 7">
            <a:extLst>
              <a:ext uri="{FF2B5EF4-FFF2-40B4-BE49-F238E27FC236}">
                <a16:creationId xmlns:a16="http://schemas.microsoft.com/office/drawing/2014/main" id="{AD4D916E-7B1C-A003-DE3D-0FCEAC6B1A9B}"/>
              </a:ext>
            </a:extLst>
          </p:cNvPr>
          <p:cNvCxnSpPr>
            <a:cxnSpLocks/>
            <a:stCxn id="55" idx="2"/>
          </p:cNvCxnSpPr>
          <p:nvPr/>
        </p:nvCxnSpPr>
        <p:spPr>
          <a:xfrm>
            <a:off x="7402207" y="2681490"/>
            <a:ext cx="0" cy="1881215"/>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9ED59A03-4C70-462F-AE72-9042447A243C}"/>
              </a:ext>
            </a:extLst>
          </p:cNvPr>
          <p:cNvSpPr txBox="1"/>
          <p:nvPr/>
        </p:nvSpPr>
        <p:spPr>
          <a:xfrm>
            <a:off x="665914" y="5705940"/>
            <a:ext cx="1343183" cy="705207"/>
          </a:xfrm>
          <a:prstGeom prst="rect">
            <a:avLst/>
          </a:prstGeom>
          <a:noFill/>
          <a:ln>
            <a:solidFill>
              <a:schemeClr val="tx1"/>
            </a:solidFill>
          </a:ln>
        </p:spPr>
        <p:txBody>
          <a:bodyPr wrap="square" rtlCol="0" anchor="ctr">
            <a:noAutofit/>
          </a:bodyPr>
          <a:lstStyle/>
          <a:p>
            <a:pPr algn="ctr"/>
            <a:r>
              <a:rPr kumimoji="1" lang="ja-JP" altLang="en-US" b="1" dirty="0"/>
              <a:t>視覚センサ</a:t>
            </a:r>
            <a:endParaRPr kumimoji="1" lang="en-US" altLang="ja-JP" b="1" dirty="0"/>
          </a:p>
          <a:p>
            <a:pPr algn="ctr"/>
            <a:r>
              <a:rPr kumimoji="1" lang="ja-JP" altLang="en-US" b="1" dirty="0"/>
              <a:t>計測データ</a:t>
            </a:r>
            <a:endParaRPr kumimoji="1" lang="en-US" altLang="ja-JP" dirty="0"/>
          </a:p>
        </p:txBody>
      </p:sp>
      <p:cxnSp>
        <p:nvCxnSpPr>
          <p:cNvPr id="37" name="直線矢印コネクタ 36">
            <a:extLst>
              <a:ext uri="{FF2B5EF4-FFF2-40B4-BE49-F238E27FC236}">
                <a16:creationId xmlns:a16="http://schemas.microsoft.com/office/drawing/2014/main" id="{609986BA-AD53-23B0-0874-35332B442E1A}"/>
              </a:ext>
            </a:extLst>
          </p:cNvPr>
          <p:cNvCxnSpPr>
            <a:cxnSpLocks/>
            <a:stCxn id="7" idx="4"/>
            <a:endCxn id="36" idx="0"/>
          </p:cNvCxnSpPr>
          <p:nvPr/>
        </p:nvCxnSpPr>
        <p:spPr>
          <a:xfrm flipH="1">
            <a:off x="1337506" y="2721921"/>
            <a:ext cx="950" cy="2984019"/>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F07C1912-B783-C33A-0B46-1E41E87FB93B}"/>
              </a:ext>
            </a:extLst>
          </p:cNvPr>
          <p:cNvCxnSpPr>
            <a:cxnSpLocks/>
            <a:stCxn id="36" idx="3"/>
            <a:endCxn id="10" idx="2"/>
          </p:cNvCxnSpPr>
          <p:nvPr/>
        </p:nvCxnSpPr>
        <p:spPr>
          <a:xfrm>
            <a:off x="2009097" y="6058544"/>
            <a:ext cx="1869803" cy="1370"/>
          </a:xfrm>
          <a:prstGeom prst="straightConnector1">
            <a:avLst/>
          </a:prstGeom>
          <a:ln w="19050">
            <a:solidFill>
              <a:srgbClr val="0000FF"/>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3" name="テキスト ボックス 52">
            <a:extLst>
              <a:ext uri="{FF2B5EF4-FFF2-40B4-BE49-F238E27FC236}">
                <a16:creationId xmlns:a16="http://schemas.microsoft.com/office/drawing/2014/main" id="{F159AA0F-C0DC-1D87-5DE4-7AA3B1795753}"/>
              </a:ext>
            </a:extLst>
          </p:cNvPr>
          <p:cNvSpPr txBox="1"/>
          <p:nvPr/>
        </p:nvSpPr>
        <p:spPr>
          <a:xfrm>
            <a:off x="201625" y="3063157"/>
            <a:ext cx="1026243" cy="369332"/>
          </a:xfrm>
          <a:prstGeom prst="rect">
            <a:avLst/>
          </a:prstGeom>
          <a:noFill/>
          <a:ln>
            <a:noFill/>
          </a:ln>
        </p:spPr>
        <p:txBody>
          <a:bodyPr wrap="none" rtlCol="0">
            <a:spAutoFit/>
          </a:bodyPr>
          <a:lstStyle/>
          <a:p>
            <a:r>
              <a:rPr kumimoji="1" lang="en-US" altLang="ja-JP" b="1" dirty="0">
                <a:solidFill>
                  <a:srgbClr val="0000FF"/>
                </a:solidFill>
              </a:rPr>
              <a:t>Publish</a:t>
            </a:r>
            <a:endParaRPr kumimoji="1" lang="ja-JP" altLang="en-US" b="1" dirty="0">
              <a:solidFill>
                <a:srgbClr val="0000FF"/>
              </a:solidFill>
            </a:endParaRPr>
          </a:p>
        </p:txBody>
      </p:sp>
      <p:sp>
        <p:nvSpPr>
          <p:cNvPr id="54" name="テキスト ボックス 53">
            <a:extLst>
              <a:ext uri="{FF2B5EF4-FFF2-40B4-BE49-F238E27FC236}">
                <a16:creationId xmlns:a16="http://schemas.microsoft.com/office/drawing/2014/main" id="{B283E8EE-2CF2-D1CB-E1B3-CE7FBCA9A7AF}"/>
              </a:ext>
            </a:extLst>
          </p:cNvPr>
          <p:cNvSpPr txBox="1"/>
          <p:nvPr/>
        </p:nvSpPr>
        <p:spPr>
          <a:xfrm>
            <a:off x="2248885" y="6131562"/>
            <a:ext cx="1303562" cy="369332"/>
          </a:xfrm>
          <a:prstGeom prst="rect">
            <a:avLst/>
          </a:prstGeom>
          <a:noFill/>
          <a:ln>
            <a:noFill/>
          </a:ln>
        </p:spPr>
        <p:txBody>
          <a:bodyPr wrap="none" rtlCol="0">
            <a:spAutoFit/>
          </a:bodyPr>
          <a:lstStyle/>
          <a:p>
            <a:r>
              <a:rPr kumimoji="1" lang="en-US" altLang="ja-JP" b="1" dirty="0">
                <a:solidFill>
                  <a:srgbClr val="0000FF"/>
                </a:solidFill>
              </a:rPr>
              <a:t>Subscribe</a:t>
            </a:r>
            <a:endParaRPr kumimoji="1" lang="ja-JP" altLang="en-US" b="1" dirty="0">
              <a:solidFill>
                <a:srgbClr val="0000FF"/>
              </a:solidFill>
            </a:endParaRPr>
          </a:p>
        </p:txBody>
      </p:sp>
      <p:sp>
        <p:nvSpPr>
          <p:cNvPr id="55" name="四角形: 角を丸くする 54">
            <a:extLst>
              <a:ext uri="{FF2B5EF4-FFF2-40B4-BE49-F238E27FC236}">
                <a16:creationId xmlns:a16="http://schemas.microsoft.com/office/drawing/2014/main" id="{5E66413F-A0B7-DE32-F8B9-C0841D0A06D1}"/>
              </a:ext>
            </a:extLst>
          </p:cNvPr>
          <p:cNvSpPr/>
          <p:nvPr/>
        </p:nvSpPr>
        <p:spPr>
          <a:xfrm>
            <a:off x="6281508" y="1709585"/>
            <a:ext cx="2241398" cy="97190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a:solidFill>
                  <a:schemeClr val="tx1"/>
                </a:solidFill>
              </a:rPr>
              <a:t>robot_description</a:t>
            </a:r>
          </a:p>
          <a:p>
            <a:pPr algn="ctr"/>
            <a:r>
              <a:rPr lang="en-US" altLang="ja-JP">
                <a:solidFill>
                  <a:schemeClr val="tx1"/>
                </a:solidFill>
              </a:rPr>
              <a:t>(URDF</a:t>
            </a:r>
            <a:r>
              <a:rPr lang="ja-JP" altLang="en-US">
                <a:solidFill>
                  <a:schemeClr val="tx1"/>
                </a:solidFill>
              </a:rPr>
              <a:t>テキスト</a:t>
            </a:r>
            <a:r>
              <a:rPr lang="en-US" altLang="ja-JP">
                <a:solidFill>
                  <a:schemeClr val="tx1"/>
                </a:solidFill>
              </a:rPr>
              <a:t>)</a:t>
            </a:r>
            <a:endParaRPr kumimoji="1" lang="en-US" altLang="ja-JP" dirty="0">
              <a:solidFill>
                <a:schemeClr val="tx1"/>
              </a:solidFill>
            </a:endParaRPr>
          </a:p>
        </p:txBody>
      </p:sp>
      <p:sp>
        <p:nvSpPr>
          <p:cNvPr id="66" name="テキスト ボックス 65">
            <a:extLst>
              <a:ext uri="{FF2B5EF4-FFF2-40B4-BE49-F238E27FC236}">
                <a16:creationId xmlns:a16="http://schemas.microsoft.com/office/drawing/2014/main" id="{AAE1E105-B853-F1E9-82D2-32171BEF88C9}"/>
              </a:ext>
            </a:extLst>
          </p:cNvPr>
          <p:cNvSpPr txBox="1"/>
          <p:nvPr/>
        </p:nvSpPr>
        <p:spPr>
          <a:xfrm>
            <a:off x="3953871" y="1324614"/>
            <a:ext cx="1574470" cy="369332"/>
          </a:xfrm>
          <a:prstGeom prst="rect">
            <a:avLst/>
          </a:prstGeom>
          <a:noFill/>
        </p:spPr>
        <p:txBody>
          <a:bodyPr wrap="none" rtlCol="0">
            <a:spAutoFit/>
          </a:bodyPr>
          <a:lstStyle/>
          <a:p>
            <a:pPr algn="ctr"/>
            <a:r>
              <a:rPr lang="en-US" altLang="ja-JP" dirty="0"/>
              <a:t>ROS</a:t>
            </a:r>
            <a:r>
              <a:rPr lang="ja-JP" altLang="en-US" dirty="0"/>
              <a:t>トピック</a:t>
            </a:r>
            <a:endParaRPr kumimoji="1" lang="ja-JP" altLang="en-US" dirty="0"/>
          </a:p>
        </p:txBody>
      </p:sp>
    </p:spTree>
    <p:extLst>
      <p:ext uri="{BB962C8B-B14F-4D97-AF65-F5344CB8AC3E}">
        <p14:creationId xmlns:p14="http://schemas.microsoft.com/office/powerpoint/2010/main" val="404422361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34C23E-2E59-41C6-50D8-48F90675B1B1}"/>
              </a:ext>
            </a:extLst>
          </p:cNvPr>
          <p:cNvSpPr>
            <a:spLocks noGrp="1"/>
          </p:cNvSpPr>
          <p:nvPr>
            <p:ph type="title"/>
          </p:nvPr>
        </p:nvSpPr>
        <p:spPr/>
        <p:txBody>
          <a:bodyPr/>
          <a:lstStyle/>
          <a:p>
            <a:r>
              <a:rPr lang="en-US" altLang="ja-JP" dirty="0" err="1"/>
              <a:t>RV</a:t>
            </a:r>
            <a:r>
              <a:rPr kumimoji="1" lang="en-US" altLang="ja-JP" dirty="0" err="1"/>
              <a:t>iz</a:t>
            </a:r>
            <a:r>
              <a:rPr kumimoji="1" lang="ja-JP" altLang="en-US" dirty="0"/>
              <a:t>の設定</a:t>
            </a:r>
            <a:r>
              <a:rPr lang="ja-JP" altLang="en-US" dirty="0"/>
              <a:t>続き</a:t>
            </a:r>
            <a:endParaRPr kumimoji="1" lang="ja-JP" altLang="en-US" dirty="0"/>
          </a:p>
        </p:txBody>
      </p:sp>
      <p:sp>
        <p:nvSpPr>
          <p:cNvPr id="3" name="コンテンツ プレースホルダー 2">
            <a:extLst>
              <a:ext uri="{FF2B5EF4-FFF2-40B4-BE49-F238E27FC236}">
                <a16:creationId xmlns:a16="http://schemas.microsoft.com/office/drawing/2014/main" id="{C414A065-4AFE-1000-E0BA-DC73F4E06182}"/>
              </a:ext>
            </a:extLst>
          </p:cNvPr>
          <p:cNvSpPr>
            <a:spLocks noGrp="1"/>
          </p:cNvSpPr>
          <p:nvPr>
            <p:ph idx="1"/>
          </p:nvPr>
        </p:nvSpPr>
        <p:spPr>
          <a:xfrm>
            <a:off x="628650" y="1819185"/>
            <a:ext cx="8083908" cy="4351338"/>
          </a:xfrm>
        </p:spPr>
        <p:txBody>
          <a:bodyPr>
            <a:normAutofit fontScale="92500" lnSpcReduction="10000"/>
          </a:bodyPr>
          <a:lstStyle/>
          <a:p>
            <a:r>
              <a:rPr kumimoji="1" lang="en-US" altLang="ja-JP" dirty="0"/>
              <a:t>Image</a:t>
            </a:r>
            <a:r>
              <a:rPr kumimoji="1" lang="ja-JP" altLang="en-US" dirty="0"/>
              <a:t>、</a:t>
            </a:r>
            <a:r>
              <a:rPr lang="en-US" altLang="ja-JP" dirty="0" err="1"/>
              <a:t>LaserScan</a:t>
            </a:r>
            <a:r>
              <a:rPr lang="ja-JP" altLang="en-US" dirty="0"/>
              <a:t>に加えて</a:t>
            </a:r>
            <a:r>
              <a:rPr lang="en-US" altLang="ja-JP" dirty="0"/>
              <a:t>…</a:t>
            </a:r>
            <a:endParaRPr kumimoji="1" lang="en-US" altLang="ja-JP" dirty="0"/>
          </a:p>
          <a:p>
            <a:r>
              <a:rPr kumimoji="1" lang="en-US" altLang="ja-JP" dirty="0"/>
              <a:t>Add</a:t>
            </a:r>
            <a:r>
              <a:rPr kumimoji="1" lang="ja-JP" altLang="en-US" dirty="0"/>
              <a:t>ボタンで </a:t>
            </a:r>
            <a:r>
              <a:rPr kumimoji="1" lang="en-US" altLang="ja-JP" dirty="0"/>
              <a:t>“</a:t>
            </a:r>
            <a:r>
              <a:rPr kumimoji="1" lang="en-US" altLang="ja-JP" dirty="0" err="1"/>
              <a:t>RobotModel</a:t>
            </a:r>
            <a:r>
              <a:rPr kumimoji="1" lang="en-US" altLang="ja-JP" dirty="0"/>
              <a:t>”</a:t>
            </a:r>
            <a:r>
              <a:rPr kumimoji="1" lang="ja-JP" altLang="en-US" dirty="0"/>
              <a:t>を追加</a:t>
            </a:r>
            <a:endParaRPr kumimoji="1" lang="en-US" altLang="ja-JP" dirty="0"/>
          </a:p>
          <a:p>
            <a:pPr lvl="1"/>
            <a:r>
              <a:rPr kumimoji="1" lang="en-US" altLang="ja-JP" dirty="0"/>
              <a:t>“Description Topic” </a:t>
            </a:r>
            <a:r>
              <a:rPr kumimoji="1" lang="ja-JP" altLang="en-US" dirty="0"/>
              <a:t>に </a:t>
            </a:r>
            <a:r>
              <a:rPr kumimoji="1" lang="en-US" altLang="ja-JP" dirty="0"/>
              <a:t>“/</a:t>
            </a:r>
            <a:r>
              <a:rPr kumimoji="1" lang="en-US" altLang="ja-JP" dirty="0" err="1"/>
              <a:t>robot_description</a:t>
            </a:r>
            <a:r>
              <a:rPr kumimoji="1" lang="en-US" altLang="ja-JP" dirty="0"/>
              <a:t>” </a:t>
            </a:r>
            <a:r>
              <a:rPr kumimoji="1" lang="ja-JP" altLang="en-US" dirty="0"/>
              <a:t>を指定</a:t>
            </a:r>
            <a:endParaRPr kumimoji="1" lang="en-US" altLang="ja-JP" dirty="0"/>
          </a:p>
          <a:p>
            <a:r>
              <a:rPr lang="en-US" altLang="ja-JP" dirty="0"/>
              <a:t>Add</a:t>
            </a:r>
            <a:r>
              <a:rPr lang="ja-JP" altLang="en-US" dirty="0"/>
              <a:t>ボタンで </a:t>
            </a:r>
            <a:r>
              <a:rPr lang="en-US" altLang="ja-JP" dirty="0"/>
              <a:t>“PointCloud2” </a:t>
            </a:r>
            <a:r>
              <a:rPr lang="ja-JP" altLang="en-US" dirty="0"/>
              <a:t>を追加</a:t>
            </a:r>
            <a:endParaRPr lang="en-US" altLang="ja-JP" dirty="0"/>
          </a:p>
          <a:p>
            <a:pPr lvl="1"/>
            <a:r>
              <a:rPr kumimoji="1" lang="en-US" altLang="ja-JP" dirty="0"/>
              <a:t>“Topic” </a:t>
            </a:r>
            <a:r>
              <a:rPr kumimoji="1" lang="ja-JP" altLang="en-US" dirty="0"/>
              <a:t>に </a:t>
            </a:r>
            <a:r>
              <a:rPr kumimoji="1" lang="en-US" altLang="ja-JP" dirty="0"/>
              <a:t>“/</a:t>
            </a:r>
            <a:r>
              <a:rPr kumimoji="1" lang="en-US" altLang="ja-JP" dirty="0" err="1"/>
              <a:t>MobileRobot</a:t>
            </a:r>
            <a:r>
              <a:rPr kumimoji="1" lang="en-US" altLang="ja-JP" dirty="0"/>
              <a:t>/RealSense/</a:t>
            </a:r>
            <a:r>
              <a:rPr kumimoji="1" lang="en-US" altLang="ja-JP" dirty="0" err="1"/>
              <a:t>point_cloud</a:t>
            </a:r>
            <a:r>
              <a:rPr kumimoji="1" lang="en-US" altLang="ja-JP" dirty="0"/>
              <a:t>” </a:t>
            </a:r>
            <a:r>
              <a:rPr kumimoji="1" lang="ja-JP" altLang="en-US" dirty="0"/>
              <a:t>を指定</a:t>
            </a:r>
            <a:endParaRPr kumimoji="1" lang="en-US" altLang="ja-JP" dirty="0"/>
          </a:p>
          <a:p>
            <a:r>
              <a:rPr lang="en-US" altLang="ja-JP" dirty="0"/>
              <a:t>“Fixed Frame” </a:t>
            </a:r>
            <a:r>
              <a:rPr lang="ja-JP" altLang="en-US" dirty="0"/>
              <a:t>に </a:t>
            </a:r>
            <a:r>
              <a:rPr lang="en-US" altLang="ja-JP" dirty="0"/>
              <a:t>“Chassis” </a:t>
            </a:r>
            <a:r>
              <a:rPr lang="ja-JP" altLang="en-US" dirty="0"/>
              <a:t>を指定</a:t>
            </a:r>
            <a:endParaRPr lang="en-US" altLang="ja-JP" dirty="0"/>
          </a:p>
          <a:p>
            <a:pPr lvl="1"/>
            <a:r>
              <a:rPr kumimoji="1" lang="ja-JP" altLang="en-US" dirty="0"/>
              <a:t>ロボットのベースリンクに対応</a:t>
            </a:r>
            <a:endParaRPr kumimoji="1" lang="en-US" altLang="ja-JP" dirty="0"/>
          </a:p>
          <a:p>
            <a:r>
              <a:rPr lang="ja-JP" altLang="en-US" dirty="0"/>
              <a:t>設定をファイルに保存</a:t>
            </a:r>
            <a:endParaRPr lang="en-US" altLang="ja-JP" dirty="0"/>
          </a:p>
          <a:p>
            <a:pPr lvl="1"/>
            <a:r>
              <a:rPr lang="en-US" altLang="ja-JP" dirty="0"/>
              <a:t>“File” – “Save Config As”</a:t>
            </a:r>
          </a:p>
          <a:p>
            <a:pPr lvl="1"/>
            <a:r>
              <a:rPr lang="en-US" altLang="ja-JP" dirty="0"/>
              <a:t>“</a:t>
            </a:r>
            <a:r>
              <a:rPr lang="en-US" altLang="ja-JP" dirty="0" err="1"/>
              <a:t>my_mobile_robot</a:t>
            </a:r>
            <a:r>
              <a:rPr lang="en-US" altLang="ja-JP" dirty="0"/>
              <a:t>/config/</a:t>
            </a:r>
            <a:r>
              <a:rPr lang="en-US" altLang="ja-JP" dirty="0" err="1"/>
              <a:t>mobile_robot.rviz</a:t>
            </a:r>
            <a:r>
              <a:rPr lang="en-US" altLang="ja-JP" dirty="0"/>
              <a:t>” </a:t>
            </a:r>
            <a:r>
              <a:rPr lang="ja-JP" altLang="en-US" dirty="0"/>
              <a:t>に保存</a:t>
            </a:r>
            <a:endParaRPr kumimoji="1" lang="en-US" altLang="ja-JP" dirty="0"/>
          </a:p>
          <a:p>
            <a:endParaRPr kumimoji="1" lang="ja-JP" altLang="en-US" dirty="0"/>
          </a:p>
        </p:txBody>
      </p:sp>
    </p:spTree>
    <p:extLst>
      <p:ext uri="{BB962C8B-B14F-4D97-AF65-F5344CB8AC3E}">
        <p14:creationId xmlns:p14="http://schemas.microsoft.com/office/powerpoint/2010/main" val="49141675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27EEED-E5EA-D944-9BB7-2E1F88B29499}"/>
              </a:ext>
            </a:extLst>
          </p:cNvPr>
          <p:cNvSpPr>
            <a:spLocks noGrp="1"/>
          </p:cNvSpPr>
          <p:nvPr>
            <p:ph type="title"/>
          </p:nvPr>
        </p:nvSpPr>
        <p:spPr>
          <a:xfrm>
            <a:off x="628650" y="120619"/>
            <a:ext cx="7886700" cy="1325563"/>
          </a:xfrm>
        </p:spPr>
        <p:txBody>
          <a:bodyPr/>
          <a:lstStyle/>
          <a:p>
            <a:r>
              <a:rPr lang="en-US" altLang="ja-JP" dirty="0" err="1"/>
              <a:t>RViz</a:t>
            </a:r>
            <a:r>
              <a:rPr lang="ja-JP" altLang="en-US" dirty="0"/>
              <a:t>用</a:t>
            </a:r>
            <a:r>
              <a:rPr lang="en-US" altLang="ja-JP" dirty="0"/>
              <a:t>launch</a:t>
            </a:r>
            <a:r>
              <a:rPr lang="ja-JP" altLang="en-US" dirty="0"/>
              <a:t>ファイル</a:t>
            </a:r>
            <a:endParaRPr kumimoji="1" lang="ja-JP" altLang="en-US" dirty="0"/>
          </a:p>
        </p:txBody>
      </p:sp>
      <p:sp>
        <p:nvSpPr>
          <p:cNvPr id="6" name="テキスト ボックス 5">
            <a:extLst>
              <a:ext uri="{FF2B5EF4-FFF2-40B4-BE49-F238E27FC236}">
                <a16:creationId xmlns:a16="http://schemas.microsoft.com/office/drawing/2014/main" id="{DD1D2B38-8C98-00AC-2B25-0B50EAB93A31}"/>
              </a:ext>
            </a:extLst>
          </p:cNvPr>
          <p:cNvSpPr txBox="1"/>
          <p:nvPr/>
        </p:nvSpPr>
        <p:spPr>
          <a:xfrm>
            <a:off x="688092" y="2000043"/>
            <a:ext cx="7886699" cy="3754874"/>
          </a:xfrm>
          <a:prstGeom prst="rect">
            <a:avLst/>
          </a:prstGeom>
          <a:noFill/>
          <a:ln>
            <a:solidFill>
              <a:schemeClr val="tx1"/>
            </a:solidFill>
          </a:ln>
        </p:spPr>
        <p:txBody>
          <a:bodyPr wrap="square" rtlCol="0">
            <a:spAutoFit/>
          </a:bodyPr>
          <a:lstStyle/>
          <a:p>
            <a:r>
              <a:rPr lang="en-US" altLang="ja-JP" sz="1400" dirty="0">
                <a:latin typeface="ＭＳ ゴシック" panose="020B0609070205080204" pitchFamily="49" charset="-128"/>
                <a:ea typeface="ＭＳ ゴシック" panose="020B0609070205080204" pitchFamily="49" charset="-128"/>
              </a:rPr>
              <a:t>&lt;launch&gt;</a:t>
            </a:r>
          </a:p>
          <a:p>
            <a:r>
              <a:rPr lang="en-US" altLang="ja-JP" sz="1400" dirty="0">
                <a:latin typeface="ＭＳ ゴシック" panose="020B0609070205080204" pitchFamily="49" charset="-128"/>
                <a:ea typeface="ＭＳ ゴシック" panose="020B0609070205080204" pitchFamily="49" charset="-128"/>
              </a:rPr>
              <a:t>  &lt;</a:t>
            </a:r>
            <a:r>
              <a:rPr lang="en-US" altLang="ja-JP" sz="1400" dirty="0" err="1">
                <a:latin typeface="ＭＳ ゴシック" panose="020B0609070205080204" pitchFamily="49" charset="-128"/>
                <a:ea typeface="ＭＳ ゴシック" panose="020B0609070205080204" pitchFamily="49" charset="-128"/>
              </a:rPr>
              <a:t>arg</a:t>
            </a:r>
            <a:r>
              <a:rPr lang="en-US" altLang="ja-JP" sz="1400" dirty="0">
                <a:latin typeface="ＭＳ ゴシック" panose="020B0609070205080204" pitchFamily="49" charset="-128"/>
                <a:ea typeface="ＭＳ ゴシック" panose="020B0609070205080204" pitchFamily="49" charset="-128"/>
              </a:rPr>
              <a:t> name="model"</a:t>
            </a:r>
          </a:p>
          <a:p>
            <a:r>
              <a:rPr lang="en-US" altLang="ja-JP" sz="1400" dirty="0">
                <a:latin typeface="ＭＳ ゴシック" panose="020B0609070205080204" pitchFamily="49" charset="-128"/>
                <a:ea typeface="ＭＳ ゴシック" panose="020B0609070205080204" pitchFamily="49" charset="-128"/>
              </a:rPr>
              <a:t>    default="$(find-pkg-share </a:t>
            </a:r>
            <a:r>
              <a:rPr lang="en-US" altLang="ja-JP" sz="1400" dirty="0" err="1">
                <a:latin typeface="ＭＳ ゴシック" panose="020B0609070205080204" pitchFamily="49" charset="-128"/>
                <a:ea typeface="ＭＳ ゴシック" panose="020B0609070205080204" pitchFamily="49" charset="-128"/>
              </a:rPr>
              <a:t>my_mobile_robot</a:t>
            </a:r>
            <a:r>
              <a:rPr lang="en-US" altLang="ja-JP" sz="1400" dirty="0">
                <a:latin typeface="ＭＳ ゴシック" panose="020B0609070205080204" pitchFamily="49" charset="-128"/>
                <a:ea typeface="ＭＳ ゴシック" panose="020B0609070205080204" pitchFamily="49" charset="-128"/>
              </a:rPr>
              <a:t>)/model/</a:t>
            </a:r>
            <a:r>
              <a:rPr lang="en-US" altLang="ja-JP" sz="1400" dirty="0" err="1">
                <a:latin typeface="ＭＳ ゴシック" panose="020B0609070205080204" pitchFamily="49" charset="-128"/>
                <a:ea typeface="ＭＳ ゴシック" panose="020B0609070205080204" pitchFamily="49" charset="-128"/>
              </a:rPr>
              <a:t>mobile_robot_sensors.urdf</a:t>
            </a:r>
            <a:r>
              <a:rPr lang="en-US" altLang="ja-JP" sz="1400" dirty="0">
                <a:latin typeface="ＭＳ ゴシック" panose="020B0609070205080204" pitchFamily="49" charset="-128"/>
                <a:ea typeface="ＭＳ ゴシック" panose="020B0609070205080204" pitchFamily="49" charset="-128"/>
              </a:rPr>
              <a:t>"/&gt;</a:t>
            </a:r>
          </a:p>
          <a:p>
            <a:r>
              <a:rPr lang="en-US" altLang="ja-JP" sz="1400" dirty="0">
                <a:latin typeface="ＭＳ ゴシック" panose="020B0609070205080204" pitchFamily="49" charset="-128"/>
                <a:ea typeface="ＭＳ ゴシック" panose="020B0609070205080204" pitchFamily="49" charset="-128"/>
              </a:rPr>
              <a:t>  &lt;</a:t>
            </a:r>
            <a:r>
              <a:rPr lang="en-US" altLang="ja-JP" sz="1400" dirty="0" err="1">
                <a:latin typeface="ＭＳ ゴシック" panose="020B0609070205080204" pitchFamily="49" charset="-128"/>
                <a:ea typeface="ＭＳ ゴシック" panose="020B0609070205080204" pitchFamily="49" charset="-128"/>
              </a:rPr>
              <a:t>arg</a:t>
            </a:r>
            <a:r>
              <a:rPr lang="en-US" altLang="ja-JP" sz="1400" dirty="0">
                <a:latin typeface="ＭＳ ゴシック" panose="020B0609070205080204" pitchFamily="49" charset="-128"/>
                <a:ea typeface="ＭＳ ゴシック" panose="020B0609070205080204" pitchFamily="49" charset="-128"/>
              </a:rPr>
              <a:t> name="</a:t>
            </a:r>
            <a:r>
              <a:rPr lang="en-US" altLang="ja-JP" sz="1400" dirty="0" err="1">
                <a:latin typeface="ＭＳ ゴシック" panose="020B0609070205080204" pitchFamily="49" charset="-128"/>
                <a:ea typeface="ＭＳ ゴシック" panose="020B0609070205080204" pitchFamily="49" charset="-128"/>
              </a:rPr>
              <a:t>rvizconfig</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default="$(find-pkg-share </a:t>
            </a:r>
            <a:r>
              <a:rPr lang="en-US" altLang="ja-JP" sz="1400" dirty="0" err="1">
                <a:latin typeface="ＭＳ ゴシック" panose="020B0609070205080204" pitchFamily="49" charset="-128"/>
                <a:ea typeface="ＭＳ ゴシック" panose="020B0609070205080204" pitchFamily="49" charset="-128"/>
              </a:rPr>
              <a:t>my_mobile_robot</a:t>
            </a:r>
            <a:r>
              <a:rPr lang="en-US" altLang="ja-JP" sz="1400" dirty="0">
                <a:latin typeface="ＭＳ ゴシック" panose="020B0609070205080204" pitchFamily="49" charset="-128"/>
                <a:ea typeface="ＭＳ ゴシック" panose="020B0609070205080204" pitchFamily="49" charset="-128"/>
              </a:rPr>
              <a:t>)/config/</a:t>
            </a:r>
            <a:r>
              <a:rPr lang="en-US" altLang="ja-JP" sz="1400" dirty="0" err="1">
                <a:latin typeface="ＭＳ ゴシック" panose="020B0609070205080204" pitchFamily="49" charset="-128"/>
                <a:ea typeface="ＭＳ ゴシック" panose="020B0609070205080204" pitchFamily="49" charset="-128"/>
              </a:rPr>
              <a:t>mobile_robot.rviz</a:t>
            </a:r>
            <a:r>
              <a:rPr lang="en-US" altLang="ja-JP" sz="1400" dirty="0">
                <a:latin typeface="ＭＳ ゴシック" panose="020B0609070205080204" pitchFamily="49" charset="-128"/>
                <a:ea typeface="ＭＳ ゴシック" panose="020B0609070205080204" pitchFamily="49" charset="-128"/>
              </a:rPr>
              <a:t>"/&gt;</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&lt;node pkg="</a:t>
            </a:r>
            <a:r>
              <a:rPr lang="en-US" altLang="ja-JP" sz="1400" dirty="0" err="1">
                <a:latin typeface="ＭＳ ゴシック" panose="020B0609070205080204" pitchFamily="49" charset="-128"/>
                <a:ea typeface="ＭＳ ゴシック" panose="020B0609070205080204" pitchFamily="49" charset="-128"/>
              </a:rPr>
              <a:t>robot_state_publisher</a:t>
            </a:r>
            <a:r>
              <a:rPr lang="en-US" altLang="ja-JP" sz="1400" dirty="0">
                <a:latin typeface="ＭＳ ゴシック" panose="020B0609070205080204" pitchFamily="49" charset="-128"/>
                <a:ea typeface="ＭＳ ゴシック" panose="020B0609070205080204" pitchFamily="49" charset="-128"/>
              </a:rPr>
              <a:t>" exec="</a:t>
            </a:r>
            <a:r>
              <a:rPr lang="en-US" altLang="ja-JP" sz="1400" dirty="0" err="1">
                <a:latin typeface="ＭＳ ゴシック" panose="020B0609070205080204" pitchFamily="49" charset="-128"/>
                <a:ea typeface="ＭＳ ゴシック" panose="020B0609070205080204" pitchFamily="49" charset="-128"/>
              </a:rPr>
              <a:t>robot_state_publisher</a:t>
            </a:r>
            <a:r>
              <a:rPr lang="en-US" altLang="ja-JP" sz="1400" dirty="0">
                <a:latin typeface="ＭＳ ゴシック" panose="020B0609070205080204" pitchFamily="49" charset="-128"/>
                <a:ea typeface="ＭＳ ゴシック" panose="020B0609070205080204" pitchFamily="49" charset="-128"/>
              </a:rPr>
              <a:t>"&gt;</a:t>
            </a:r>
          </a:p>
          <a:p>
            <a:r>
              <a:rPr lang="en-US" altLang="ja-JP" sz="1400" dirty="0">
                <a:latin typeface="ＭＳ ゴシック" panose="020B0609070205080204" pitchFamily="49" charset="-128"/>
                <a:ea typeface="ＭＳ ゴシック" panose="020B0609070205080204" pitchFamily="49" charset="-128"/>
              </a:rPr>
              <a:t>    &lt;param name="</a:t>
            </a:r>
            <a:r>
              <a:rPr lang="en-US" altLang="ja-JP" sz="1400" dirty="0" err="1">
                <a:latin typeface="ＭＳ ゴシック" panose="020B0609070205080204" pitchFamily="49" charset="-128"/>
                <a:ea typeface="ＭＳ ゴシック" panose="020B0609070205080204" pitchFamily="49" charset="-128"/>
              </a:rPr>
              <a:t>robot_description</a:t>
            </a:r>
            <a:r>
              <a:rPr lang="en-US" altLang="ja-JP" sz="1400" dirty="0">
                <a:latin typeface="ＭＳ ゴシック" panose="020B0609070205080204" pitchFamily="49" charset="-128"/>
                <a:ea typeface="ＭＳ ゴシック" panose="020B0609070205080204" pitchFamily="49" charset="-128"/>
              </a:rPr>
              <a:t>" value="$(command '</a:t>
            </a:r>
            <a:r>
              <a:rPr lang="en-US" altLang="ja-JP" sz="1400" dirty="0" err="1">
                <a:latin typeface="ＭＳ ゴシック" panose="020B0609070205080204" pitchFamily="49" charset="-128"/>
                <a:ea typeface="ＭＳ ゴシック" panose="020B0609070205080204" pitchFamily="49" charset="-128"/>
              </a:rPr>
              <a:t>xacro</a:t>
            </a:r>
            <a:r>
              <a:rPr lang="en-US" altLang="ja-JP" sz="1400" dirty="0">
                <a:latin typeface="ＭＳ ゴシック" panose="020B0609070205080204" pitchFamily="49" charset="-128"/>
                <a:ea typeface="ＭＳ ゴシック" panose="020B0609070205080204" pitchFamily="49" charset="-128"/>
              </a:rPr>
              <a:t> $(var model)')"/&gt;</a:t>
            </a:r>
          </a:p>
          <a:p>
            <a:r>
              <a:rPr lang="en-US" altLang="ja-JP" sz="1400" dirty="0">
                <a:latin typeface="ＭＳ ゴシック" panose="020B0609070205080204" pitchFamily="49" charset="-128"/>
                <a:ea typeface="ＭＳ ゴシック" panose="020B0609070205080204" pitchFamily="49" charset="-128"/>
              </a:rPr>
              <a:t>    &lt;param name="</a:t>
            </a:r>
            <a:r>
              <a:rPr lang="en-US" altLang="ja-JP" sz="1400" dirty="0" err="1">
                <a:latin typeface="ＭＳ ゴシック" panose="020B0609070205080204" pitchFamily="49" charset="-128"/>
                <a:ea typeface="ＭＳ ゴシック" panose="020B0609070205080204" pitchFamily="49" charset="-128"/>
              </a:rPr>
              <a:t>use_sim_time</a:t>
            </a:r>
            <a:r>
              <a:rPr lang="en-US" altLang="ja-JP" sz="1400" dirty="0">
                <a:latin typeface="ＭＳ ゴシック" panose="020B0609070205080204" pitchFamily="49" charset="-128"/>
                <a:ea typeface="ＭＳ ゴシック" panose="020B0609070205080204" pitchFamily="49" charset="-128"/>
              </a:rPr>
              <a:t>" value="true" /&gt;</a:t>
            </a:r>
          </a:p>
          <a:p>
            <a:r>
              <a:rPr lang="en-US" altLang="ja-JP" sz="1400" dirty="0">
                <a:latin typeface="ＭＳ ゴシック" panose="020B0609070205080204" pitchFamily="49" charset="-128"/>
                <a:ea typeface="ＭＳ ゴシック" panose="020B0609070205080204" pitchFamily="49" charset="-128"/>
              </a:rPr>
              <a:t>    &lt;remap from="/</a:t>
            </a:r>
            <a:r>
              <a:rPr lang="en-US" altLang="ja-JP" sz="1400" dirty="0" err="1">
                <a:latin typeface="ＭＳ ゴシック" panose="020B0609070205080204" pitchFamily="49" charset="-128"/>
                <a:ea typeface="ＭＳ ゴシック" panose="020B0609070205080204" pitchFamily="49" charset="-128"/>
              </a:rPr>
              <a:t>joint_states</a:t>
            </a:r>
            <a:r>
              <a:rPr lang="en-US" altLang="ja-JP" sz="1400" dirty="0">
                <a:latin typeface="ＭＳ ゴシック" panose="020B0609070205080204" pitchFamily="49" charset="-128"/>
                <a:ea typeface="ＭＳ ゴシック" panose="020B0609070205080204" pitchFamily="49" charset="-128"/>
              </a:rPr>
              <a:t>" to="/</a:t>
            </a:r>
            <a:r>
              <a:rPr lang="en-US" altLang="ja-JP" sz="1400" dirty="0" err="1">
                <a:latin typeface="ＭＳ ゴシック" panose="020B0609070205080204" pitchFamily="49" charset="-128"/>
                <a:ea typeface="ＭＳ ゴシック" panose="020B0609070205080204" pitchFamily="49" charset="-128"/>
              </a:rPr>
              <a:t>MobileRobot</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joint_states</a:t>
            </a:r>
            <a:r>
              <a:rPr lang="en-US" altLang="ja-JP" sz="1400" dirty="0">
                <a:latin typeface="ＭＳ ゴシック" panose="020B0609070205080204" pitchFamily="49" charset="-128"/>
                <a:ea typeface="ＭＳ ゴシック" panose="020B0609070205080204" pitchFamily="49" charset="-128"/>
              </a:rPr>
              <a:t>"/&gt;</a:t>
            </a:r>
          </a:p>
          <a:p>
            <a:r>
              <a:rPr lang="en-US" altLang="ja-JP" sz="1400" dirty="0">
                <a:latin typeface="ＭＳ ゴシック" panose="020B0609070205080204" pitchFamily="49" charset="-128"/>
                <a:ea typeface="ＭＳ ゴシック" panose="020B0609070205080204" pitchFamily="49" charset="-128"/>
              </a:rPr>
              <a:t>  &lt;/node&gt;</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&lt;node pkg="rviz2" exec="rviz2" </a:t>
            </a:r>
            <a:r>
              <a:rPr lang="en-US" altLang="ja-JP" sz="1400" dirty="0" err="1">
                <a:latin typeface="ＭＳ ゴシック" panose="020B0609070205080204" pitchFamily="49" charset="-128"/>
                <a:ea typeface="ＭＳ ゴシック" panose="020B0609070205080204" pitchFamily="49" charset="-128"/>
              </a:rPr>
              <a:t>args</a:t>
            </a:r>
            <a:r>
              <a:rPr lang="en-US" altLang="ja-JP" sz="1400" dirty="0">
                <a:latin typeface="ＭＳ ゴシック" panose="020B0609070205080204" pitchFamily="49" charset="-128"/>
                <a:ea typeface="ＭＳ ゴシック" panose="020B0609070205080204" pitchFamily="49" charset="-128"/>
              </a:rPr>
              <a:t>="-d $(var </a:t>
            </a:r>
            <a:r>
              <a:rPr lang="en-US" altLang="ja-JP" sz="1400" dirty="0" err="1">
                <a:latin typeface="ＭＳ ゴシック" panose="020B0609070205080204" pitchFamily="49" charset="-128"/>
                <a:ea typeface="ＭＳ ゴシック" panose="020B0609070205080204" pitchFamily="49" charset="-128"/>
              </a:rPr>
              <a:t>rvizconfig</a:t>
            </a:r>
            <a:r>
              <a:rPr lang="en-US" altLang="ja-JP" sz="1400" dirty="0">
                <a:latin typeface="ＭＳ ゴシック" panose="020B0609070205080204" pitchFamily="49" charset="-128"/>
                <a:ea typeface="ＭＳ ゴシック" panose="020B0609070205080204" pitchFamily="49" charset="-128"/>
              </a:rPr>
              <a:t>)"&gt;</a:t>
            </a:r>
          </a:p>
          <a:p>
            <a:r>
              <a:rPr lang="en-US" altLang="ja-JP" sz="1400" dirty="0">
                <a:latin typeface="ＭＳ ゴシック" panose="020B0609070205080204" pitchFamily="49" charset="-128"/>
                <a:ea typeface="ＭＳ ゴシック" panose="020B0609070205080204" pitchFamily="49" charset="-128"/>
              </a:rPr>
              <a:t>    &lt;param name="</a:t>
            </a:r>
            <a:r>
              <a:rPr lang="en-US" altLang="ja-JP" sz="1400" dirty="0" err="1">
                <a:latin typeface="ＭＳ ゴシック" panose="020B0609070205080204" pitchFamily="49" charset="-128"/>
                <a:ea typeface="ＭＳ ゴシック" panose="020B0609070205080204" pitchFamily="49" charset="-128"/>
              </a:rPr>
              <a:t>use_sim_time</a:t>
            </a:r>
            <a:r>
              <a:rPr lang="en-US" altLang="ja-JP" sz="1400" dirty="0">
                <a:latin typeface="ＭＳ ゴシック" panose="020B0609070205080204" pitchFamily="49" charset="-128"/>
                <a:ea typeface="ＭＳ ゴシック" panose="020B0609070205080204" pitchFamily="49" charset="-128"/>
              </a:rPr>
              <a:t>" value="true" /&gt;</a:t>
            </a:r>
          </a:p>
          <a:p>
            <a:r>
              <a:rPr lang="en-US" altLang="ja-JP" sz="1400" dirty="0">
                <a:latin typeface="ＭＳ ゴシック" panose="020B0609070205080204" pitchFamily="49" charset="-128"/>
                <a:ea typeface="ＭＳ ゴシック" panose="020B0609070205080204" pitchFamily="49" charset="-128"/>
              </a:rPr>
              <a:t>  &lt;/node&gt;</a:t>
            </a:r>
          </a:p>
          <a:p>
            <a:r>
              <a:rPr lang="en-US" altLang="ja-JP" sz="1400" dirty="0">
                <a:latin typeface="ＭＳ ゴシック" panose="020B0609070205080204" pitchFamily="49" charset="-128"/>
                <a:ea typeface="ＭＳ ゴシック" panose="020B0609070205080204" pitchFamily="49" charset="-128"/>
              </a:rPr>
              <a:t>  &lt;node pkg="</a:t>
            </a:r>
            <a:r>
              <a:rPr lang="en-US" altLang="ja-JP" sz="1400" dirty="0" err="1">
                <a:latin typeface="ＭＳ ゴシック" panose="020B0609070205080204" pitchFamily="49" charset="-128"/>
                <a:ea typeface="ＭＳ ゴシック" panose="020B0609070205080204" pitchFamily="49" charset="-128"/>
              </a:rPr>
              <a:t>rqt_graph</a:t>
            </a:r>
            <a:r>
              <a:rPr lang="en-US" altLang="ja-JP" sz="1400" dirty="0">
                <a:latin typeface="ＭＳ ゴシック" panose="020B0609070205080204" pitchFamily="49" charset="-128"/>
                <a:ea typeface="ＭＳ ゴシック" panose="020B0609070205080204" pitchFamily="49" charset="-128"/>
              </a:rPr>
              <a:t>" exec="</a:t>
            </a:r>
            <a:r>
              <a:rPr lang="en-US" altLang="ja-JP" sz="1400" dirty="0" err="1">
                <a:latin typeface="ＭＳ ゴシック" panose="020B0609070205080204" pitchFamily="49" charset="-128"/>
                <a:ea typeface="ＭＳ ゴシック" panose="020B0609070205080204" pitchFamily="49" charset="-128"/>
              </a:rPr>
              <a:t>rqt_graph</a:t>
            </a:r>
            <a:r>
              <a:rPr lang="en-US" altLang="ja-JP" sz="1400" dirty="0">
                <a:latin typeface="ＭＳ ゴシック" panose="020B0609070205080204" pitchFamily="49" charset="-128"/>
                <a:ea typeface="ＭＳ ゴシック" panose="020B0609070205080204" pitchFamily="49" charset="-128"/>
              </a:rPr>
              <a:t>"/&gt;</a:t>
            </a:r>
          </a:p>
          <a:p>
            <a:r>
              <a:rPr lang="en-US" altLang="ja-JP" sz="1400" dirty="0">
                <a:latin typeface="ＭＳ ゴシック" panose="020B0609070205080204" pitchFamily="49" charset="-128"/>
                <a:ea typeface="ＭＳ ゴシック" panose="020B0609070205080204" pitchFamily="49" charset="-128"/>
              </a:rPr>
              <a:t>&lt;/launch&gt;</a:t>
            </a:r>
          </a:p>
        </p:txBody>
      </p:sp>
      <p:sp>
        <p:nvSpPr>
          <p:cNvPr id="8" name="テキスト ボックス 7">
            <a:extLst>
              <a:ext uri="{FF2B5EF4-FFF2-40B4-BE49-F238E27FC236}">
                <a16:creationId xmlns:a16="http://schemas.microsoft.com/office/drawing/2014/main" id="{91753D29-704F-48C3-73F2-667F1E073992}"/>
              </a:ext>
            </a:extLst>
          </p:cNvPr>
          <p:cNvSpPr txBox="1"/>
          <p:nvPr/>
        </p:nvSpPr>
        <p:spPr>
          <a:xfrm>
            <a:off x="608963" y="1433148"/>
            <a:ext cx="4211409" cy="461665"/>
          </a:xfrm>
          <a:prstGeom prst="rect">
            <a:avLst/>
          </a:prstGeom>
          <a:noFill/>
        </p:spPr>
        <p:txBody>
          <a:bodyPr wrap="none" rtlCol="0">
            <a:spAutoFit/>
          </a:bodyPr>
          <a:lstStyle/>
          <a:p>
            <a:r>
              <a:rPr lang="en-US" altLang="ja-JP" sz="2400" dirty="0"/>
              <a:t>“</a:t>
            </a:r>
            <a:r>
              <a:rPr kumimoji="1" lang="en-US" altLang="ja-JP" sz="2400" dirty="0"/>
              <a:t>launch/display_launch.xml”</a:t>
            </a:r>
            <a:endParaRPr kumimoji="1" lang="ja-JP" altLang="en-US" sz="2400" dirty="0"/>
          </a:p>
        </p:txBody>
      </p:sp>
      <p:cxnSp>
        <p:nvCxnSpPr>
          <p:cNvPr id="5" name="直線コネクタ 4">
            <a:extLst>
              <a:ext uri="{FF2B5EF4-FFF2-40B4-BE49-F238E27FC236}">
                <a16:creationId xmlns:a16="http://schemas.microsoft.com/office/drawing/2014/main" id="{823D09EF-89E3-0CF9-4951-3DCDC95AEBCD}"/>
              </a:ext>
            </a:extLst>
          </p:cNvPr>
          <p:cNvCxnSpPr/>
          <p:nvPr/>
        </p:nvCxnSpPr>
        <p:spPr>
          <a:xfrm>
            <a:off x="4906197" y="3184154"/>
            <a:ext cx="233937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7BBAC282-453B-E84D-F1AE-AE6F177791E6}"/>
              </a:ext>
            </a:extLst>
          </p:cNvPr>
          <p:cNvSpPr txBox="1"/>
          <p:nvPr/>
        </p:nvSpPr>
        <p:spPr>
          <a:xfrm>
            <a:off x="6671092" y="3195066"/>
            <a:ext cx="2113650" cy="307777"/>
          </a:xfrm>
          <a:prstGeom prst="rect">
            <a:avLst/>
          </a:prstGeom>
          <a:noFill/>
        </p:spPr>
        <p:txBody>
          <a:bodyPr wrap="square" rtlCol="0">
            <a:spAutoFit/>
          </a:bodyPr>
          <a:lstStyle/>
          <a:p>
            <a:pPr algn="ctr"/>
            <a:r>
              <a:rPr kumimoji="1" lang="en-US" altLang="ja-JP" sz="1400" b="1" dirty="0" err="1">
                <a:solidFill>
                  <a:srgbClr val="FF0000"/>
                </a:solidFill>
              </a:rPr>
              <a:t>rviz</a:t>
            </a:r>
            <a:r>
              <a:rPr kumimoji="1" lang="ja-JP" altLang="en-US" sz="1400" b="1" dirty="0">
                <a:solidFill>
                  <a:srgbClr val="FF0000"/>
                </a:solidFill>
              </a:rPr>
              <a:t>の設定ファイル</a:t>
            </a:r>
          </a:p>
        </p:txBody>
      </p:sp>
      <p:cxnSp>
        <p:nvCxnSpPr>
          <p:cNvPr id="3" name="直線コネクタ 2">
            <a:extLst>
              <a:ext uri="{FF2B5EF4-FFF2-40B4-BE49-F238E27FC236}">
                <a16:creationId xmlns:a16="http://schemas.microsoft.com/office/drawing/2014/main" id="{DF3E4733-2BC7-F5F1-856D-513B992B0EFC}"/>
              </a:ext>
            </a:extLst>
          </p:cNvPr>
          <p:cNvCxnSpPr>
            <a:cxnSpLocks/>
          </p:cNvCxnSpPr>
          <p:nvPr/>
        </p:nvCxnSpPr>
        <p:spPr>
          <a:xfrm>
            <a:off x="983251" y="5490268"/>
            <a:ext cx="352376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56584D3A-25BD-3692-EBC0-4DE562D1E562}"/>
              </a:ext>
            </a:extLst>
          </p:cNvPr>
          <p:cNvSpPr txBox="1"/>
          <p:nvPr/>
        </p:nvSpPr>
        <p:spPr>
          <a:xfrm>
            <a:off x="4572000" y="5244600"/>
            <a:ext cx="2113650" cy="307777"/>
          </a:xfrm>
          <a:prstGeom prst="rect">
            <a:avLst/>
          </a:prstGeom>
          <a:noFill/>
        </p:spPr>
        <p:txBody>
          <a:bodyPr wrap="square" rtlCol="0">
            <a:spAutoFit/>
          </a:bodyPr>
          <a:lstStyle/>
          <a:p>
            <a:pPr algn="ctr"/>
            <a:r>
              <a:rPr kumimoji="1" lang="en-US" altLang="ja-JP" sz="1400" b="1" dirty="0" err="1">
                <a:solidFill>
                  <a:srgbClr val="FF0000"/>
                </a:solidFill>
              </a:rPr>
              <a:t>rqt_graph</a:t>
            </a:r>
            <a:r>
              <a:rPr kumimoji="1" lang="ja-JP" altLang="en-US" sz="1400" b="1" dirty="0">
                <a:solidFill>
                  <a:srgbClr val="FF0000"/>
                </a:solidFill>
              </a:rPr>
              <a:t>も表示する</a:t>
            </a:r>
          </a:p>
        </p:txBody>
      </p:sp>
      <p:cxnSp>
        <p:nvCxnSpPr>
          <p:cNvPr id="4" name="直線コネクタ 3">
            <a:extLst>
              <a:ext uri="{FF2B5EF4-FFF2-40B4-BE49-F238E27FC236}">
                <a16:creationId xmlns:a16="http://schemas.microsoft.com/office/drawing/2014/main" id="{8A183414-8A32-211E-0E58-8BBCF0317B89}"/>
              </a:ext>
            </a:extLst>
          </p:cNvPr>
          <p:cNvCxnSpPr/>
          <p:nvPr/>
        </p:nvCxnSpPr>
        <p:spPr>
          <a:xfrm>
            <a:off x="5501403" y="2744125"/>
            <a:ext cx="233937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75591CCB-45ED-B8E9-9B15-47973448810F}"/>
              </a:ext>
            </a:extLst>
          </p:cNvPr>
          <p:cNvSpPr txBox="1"/>
          <p:nvPr/>
        </p:nvSpPr>
        <p:spPr>
          <a:xfrm>
            <a:off x="6482874" y="2135889"/>
            <a:ext cx="2113650" cy="307777"/>
          </a:xfrm>
          <a:prstGeom prst="rect">
            <a:avLst/>
          </a:prstGeom>
          <a:noFill/>
        </p:spPr>
        <p:txBody>
          <a:bodyPr wrap="square" rtlCol="0">
            <a:spAutoFit/>
          </a:bodyPr>
          <a:lstStyle/>
          <a:p>
            <a:pPr algn="ctr"/>
            <a:r>
              <a:rPr kumimoji="1" lang="en-US" altLang="ja-JP" sz="1400" b="1" dirty="0">
                <a:solidFill>
                  <a:srgbClr val="FF0000"/>
                </a:solidFill>
              </a:rPr>
              <a:t>URDF</a:t>
            </a:r>
            <a:r>
              <a:rPr kumimoji="1" lang="ja-JP" altLang="en-US" sz="1400" b="1" dirty="0">
                <a:solidFill>
                  <a:srgbClr val="FF0000"/>
                </a:solidFill>
              </a:rPr>
              <a:t>ファイル</a:t>
            </a:r>
          </a:p>
        </p:txBody>
      </p:sp>
      <p:cxnSp>
        <p:nvCxnSpPr>
          <p:cNvPr id="11" name="直線コネクタ 10">
            <a:extLst>
              <a:ext uri="{FF2B5EF4-FFF2-40B4-BE49-F238E27FC236}">
                <a16:creationId xmlns:a16="http://schemas.microsoft.com/office/drawing/2014/main" id="{13A9540F-51F8-BDBD-1113-A557CDE8FC0F}"/>
              </a:ext>
            </a:extLst>
          </p:cNvPr>
          <p:cNvCxnSpPr/>
          <p:nvPr/>
        </p:nvCxnSpPr>
        <p:spPr>
          <a:xfrm>
            <a:off x="3910434" y="4238075"/>
            <a:ext cx="233937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39A2559A-293A-DAFA-A88E-5180039016E6}"/>
              </a:ext>
            </a:extLst>
          </p:cNvPr>
          <p:cNvSpPr txBox="1"/>
          <p:nvPr/>
        </p:nvSpPr>
        <p:spPr>
          <a:xfrm>
            <a:off x="6166669" y="4214378"/>
            <a:ext cx="1335274" cy="307776"/>
          </a:xfrm>
          <a:prstGeom prst="rect">
            <a:avLst/>
          </a:prstGeom>
          <a:noFill/>
        </p:spPr>
        <p:txBody>
          <a:bodyPr wrap="square" rtlCol="0">
            <a:spAutoFit/>
          </a:bodyPr>
          <a:lstStyle/>
          <a:p>
            <a:pPr algn="ctr"/>
            <a:r>
              <a:rPr kumimoji="1" lang="ja-JP" altLang="en-US" sz="1400" b="1" dirty="0">
                <a:solidFill>
                  <a:srgbClr val="FF0000"/>
                </a:solidFill>
              </a:rPr>
              <a:t>トピック名</a:t>
            </a:r>
          </a:p>
        </p:txBody>
      </p:sp>
    </p:spTree>
    <p:extLst>
      <p:ext uri="{BB962C8B-B14F-4D97-AF65-F5344CB8AC3E}">
        <p14:creationId xmlns:p14="http://schemas.microsoft.com/office/powerpoint/2010/main" val="324844009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27EEED-E5EA-D944-9BB7-2E1F88B29499}"/>
              </a:ext>
            </a:extLst>
          </p:cNvPr>
          <p:cNvSpPr>
            <a:spLocks noGrp="1"/>
          </p:cNvSpPr>
          <p:nvPr>
            <p:ph type="title"/>
          </p:nvPr>
        </p:nvSpPr>
        <p:spPr>
          <a:xfrm>
            <a:off x="628650" y="120619"/>
            <a:ext cx="7886700" cy="1325563"/>
          </a:xfrm>
        </p:spPr>
        <p:txBody>
          <a:bodyPr/>
          <a:lstStyle/>
          <a:p>
            <a:r>
              <a:rPr lang="ja-JP" altLang="en-US" dirty="0"/>
              <a:t>全起動</a:t>
            </a:r>
            <a:r>
              <a:rPr lang="en-US" altLang="ja-JP" dirty="0"/>
              <a:t>launch</a:t>
            </a:r>
            <a:r>
              <a:rPr lang="ja-JP" altLang="en-US" dirty="0"/>
              <a:t>ファイル</a:t>
            </a:r>
            <a:endParaRPr kumimoji="1" lang="ja-JP" altLang="en-US" dirty="0"/>
          </a:p>
        </p:txBody>
      </p:sp>
      <p:sp>
        <p:nvSpPr>
          <p:cNvPr id="6" name="テキスト ボックス 5">
            <a:extLst>
              <a:ext uri="{FF2B5EF4-FFF2-40B4-BE49-F238E27FC236}">
                <a16:creationId xmlns:a16="http://schemas.microsoft.com/office/drawing/2014/main" id="{DD1D2B38-8C98-00AC-2B25-0B50EAB93A31}"/>
              </a:ext>
            </a:extLst>
          </p:cNvPr>
          <p:cNvSpPr txBox="1"/>
          <p:nvPr/>
        </p:nvSpPr>
        <p:spPr>
          <a:xfrm>
            <a:off x="628650" y="2102161"/>
            <a:ext cx="8024466" cy="954107"/>
          </a:xfrm>
          <a:prstGeom prst="rect">
            <a:avLst/>
          </a:prstGeom>
          <a:noFill/>
          <a:ln>
            <a:solidFill>
              <a:schemeClr val="tx1"/>
            </a:solidFill>
          </a:ln>
        </p:spPr>
        <p:txBody>
          <a:bodyPr wrap="square" rtlCol="0">
            <a:spAutoFit/>
          </a:bodyPr>
          <a:lstStyle/>
          <a:p>
            <a:r>
              <a:rPr lang="en-US" altLang="ja-JP" sz="1400" dirty="0">
                <a:latin typeface="ＭＳ ゴシック" panose="020B0609070205080204" pitchFamily="49" charset="-128"/>
                <a:ea typeface="ＭＳ ゴシック" panose="020B0609070205080204" pitchFamily="49" charset="-128"/>
              </a:rPr>
              <a:t>&lt;launch&gt;</a:t>
            </a:r>
          </a:p>
          <a:p>
            <a:r>
              <a:rPr lang="en-US" altLang="ja-JP" sz="1400" dirty="0">
                <a:latin typeface="ＭＳ ゴシック" panose="020B0609070205080204" pitchFamily="49" charset="-128"/>
                <a:ea typeface="ＭＳ ゴシック" panose="020B0609070205080204" pitchFamily="49" charset="-128"/>
              </a:rPr>
              <a:t>  &lt;include file="$(find-pkg-share </a:t>
            </a:r>
            <a:r>
              <a:rPr lang="en-US" altLang="ja-JP" sz="1400" dirty="0" err="1">
                <a:latin typeface="ＭＳ ゴシック" panose="020B0609070205080204" pitchFamily="49" charset="-128"/>
                <a:ea typeface="ＭＳ ゴシック" panose="020B0609070205080204" pitchFamily="49" charset="-128"/>
              </a:rPr>
              <a:t>my_mobile_robot</a:t>
            </a:r>
            <a:r>
              <a:rPr lang="en-US" altLang="ja-JP" sz="1400" dirty="0">
                <a:latin typeface="ＭＳ ゴシック" panose="020B0609070205080204" pitchFamily="49" charset="-128"/>
                <a:ea typeface="ＭＳ ゴシック" panose="020B0609070205080204" pitchFamily="49" charset="-128"/>
              </a:rPr>
              <a:t>)/launch/sensors_publish_launch.xml"/&gt;</a:t>
            </a:r>
          </a:p>
          <a:p>
            <a:r>
              <a:rPr lang="en-US" altLang="ja-JP" sz="1400" dirty="0">
                <a:latin typeface="ＭＳ ゴシック" panose="020B0609070205080204" pitchFamily="49" charset="-128"/>
                <a:ea typeface="ＭＳ ゴシック" panose="020B0609070205080204" pitchFamily="49" charset="-128"/>
              </a:rPr>
              <a:t>  &lt;include file="$(find-pkg-share </a:t>
            </a:r>
            <a:r>
              <a:rPr lang="en-US" altLang="ja-JP" sz="1400" dirty="0" err="1">
                <a:latin typeface="ＭＳ ゴシック" panose="020B0609070205080204" pitchFamily="49" charset="-128"/>
                <a:ea typeface="ＭＳ ゴシック" panose="020B0609070205080204" pitchFamily="49" charset="-128"/>
              </a:rPr>
              <a:t>my_mobile_robot</a:t>
            </a:r>
            <a:r>
              <a:rPr lang="en-US" altLang="ja-JP" sz="1400" dirty="0">
                <a:latin typeface="ＭＳ ゴシック" panose="020B0609070205080204" pitchFamily="49" charset="-128"/>
                <a:ea typeface="ＭＳ ゴシック" panose="020B0609070205080204" pitchFamily="49" charset="-128"/>
              </a:rPr>
              <a:t>)/launch/display_launch.xml"/&gt;</a:t>
            </a:r>
          </a:p>
          <a:p>
            <a:r>
              <a:rPr lang="en-US" altLang="ja-JP" sz="1400" dirty="0">
                <a:latin typeface="ＭＳ ゴシック" panose="020B0609070205080204" pitchFamily="49" charset="-128"/>
                <a:ea typeface="ＭＳ ゴシック" panose="020B0609070205080204" pitchFamily="49" charset="-128"/>
              </a:rPr>
              <a:t>&lt;/launch&gt;</a:t>
            </a:r>
          </a:p>
        </p:txBody>
      </p:sp>
      <p:sp>
        <p:nvSpPr>
          <p:cNvPr id="8" name="テキスト ボックス 7">
            <a:extLst>
              <a:ext uri="{FF2B5EF4-FFF2-40B4-BE49-F238E27FC236}">
                <a16:creationId xmlns:a16="http://schemas.microsoft.com/office/drawing/2014/main" id="{91753D29-704F-48C3-73F2-667F1E073992}"/>
              </a:ext>
            </a:extLst>
          </p:cNvPr>
          <p:cNvSpPr txBox="1"/>
          <p:nvPr/>
        </p:nvSpPr>
        <p:spPr>
          <a:xfrm>
            <a:off x="608963" y="1465641"/>
            <a:ext cx="5471370" cy="461665"/>
          </a:xfrm>
          <a:prstGeom prst="rect">
            <a:avLst/>
          </a:prstGeom>
          <a:noFill/>
        </p:spPr>
        <p:txBody>
          <a:bodyPr wrap="none" rtlCol="0">
            <a:spAutoFit/>
          </a:bodyPr>
          <a:lstStyle/>
          <a:p>
            <a:r>
              <a:rPr lang="en-US" altLang="ja-JP" sz="2400" dirty="0"/>
              <a:t>“</a:t>
            </a:r>
            <a:r>
              <a:rPr kumimoji="1" lang="en-US" altLang="ja-JP" sz="2400" dirty="0"/>
              <a:t>launch/sensors_display_launch.xml”</a:t>
            </a:r>
            <a:endParaRPr kumimoji="1" lang="ja-JP" altLang="en-US" sz="2400" dirty="0"/>
          </a:p>
        </p:txBody>
      </p:sp>
      <p:pic>
        <p:nvPicPr>
          <p:cNvPr id="5" name="図 4">
            <a:extLst>
              <a:ext uri="{FF2B5EF4-FFF2-40B4-BE49-F238E27FC236}">
                <a16:creationId xmlns:a16="http://schemas.microsoft.com/office/drawing/2014/main" id="{EA10A8FC-EC70-F556-063C-AFC69051BA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546" y="3284449"/>
            <a:ext cx="4805619" cy="3220601"/>
          </a:xfrm>
          <a:prstGeom prst="rect">
            <a:avLst/>
          </a:prstGeom>
        </p:spPr>
      </p:pic>
    </p:spTree>
    <p:extLst>
      <p:ext uri="{BB962C8B-B14F-4D97-AF65-F5344CB8AC3E}">
        <p14:creationId xmlns:p14="http://schemas.microsoft.com/office/powerpoint/2010/main" val="217579790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EF3768-AF50-4B9E-FAFA-70F3EAF59218}"/>
              </a:ext>
            </a:extLst>
          </p:cNvPr>
          <p:cNvSpPr>
            <a:spLocks noGrp="1"/>
          </p:cNvSpPr>
          <p:nvPr>
            <p:ph type="title"/>
          </p:nvPr>
        </p:nvSpPr>
        <p:spPr>
          <a:xfrm>
            <a:off x="628650" y="211952"/>
            <a:ext cx="7886700" cy="1325563"/>
          </a:xfrm>
        </p:spPr>
        <p:txBody>
          <a:bodyPr/>
          <a:lstStyle/>
          <a:p>
            <a:r>
              <a:rPr lang="ja-JP" altLang="en-US" dirty="0"/>
              <a:t>遠隔操作</a:t>
            </a:r>
            <a:endParaRPr kumimoji="1" lang="ja-JP" altLang="en-US" dirty="0"/>
          </a:p>
        </p:txBody>
      </p:sp>
      <p:sp>
        <p:nvSpPr>
          <p:cNvPr id="3" name="コンテンツ プレースホルダー 2">
            <a:extLst>
              <a:ext uri="{FF2B5EF4-FFF2-40B4-BE49-F238E27FC236}">
                <a16:creationId xmlns:a16="http://schemas.microsoft.com/office/drawing/2014/main" id="{8E3FD27A-21A8-D433-0E3F-AF36B8839620}"/>
              </a:ext>
            </a:extLst>
          </p:cNvPr>
          <p:cNvSpPr>
            <a:spLocks noGrp="1"/>
          </p:cNvSpPr>
          <p:nvPr>
            <p:ph idx="1"/>
          </p:nvPr>
        </p:nvSpPr>
        <p:spPr>
          <a:xfrm>
            <a:off x="628650" y="1584262"/>
            <a:ext cx="7886700" cy="1391020"/>
          </a:xfrm>
        </p:spPr>
        <p:txBody>
          <a:bodyPr>
            <a:normAutofit/>
          </a:bodyPr>
          <a:lstStyle/>
          <a:p>
            <a:r>
              <a:rPr kumimoji="1" lang="en-US" altLang="ja-JP" sz="2400" dirty="0"/>
              <a:t>PC</a:t>
            </a:r>
            <a:r>
              <a:rPr kumimoji="1" lang="ja-JP" altLang="en-US" sz="2400" dirty="0"/>
              <a:t>を</a:t>
            </a:r>
            <a:r>
              <a:rPr kumimoji="1" lang="en-US" altLang="ja-JP" sz="2400" dirty="0"/>
              <a:t>2</a:t>
            </a:r>
            <a:r>
              <a:rPr kumimoji="1" lang="ja-JP" altLang="en-US" sz="2400" dirty="0"/>
              <a:t>台用意する</a:t>
            </a:r>
            <a:endParaRPr kumimoji="1" lang="en-US" altLang="ja-JP" sz="2400" dirty="0"/>
          </a:p>
          <a:p>
            <a:r>
              <a:rPr kumimoji="1" lang="en-US" altLang="ja-JP" sz="2400" dirty="0"/>
              <a:t>ROS_LOCALHOST_ONLY=0</a:t>
            </a:r>
            <a:r>
              <a:rPr kumimoji="1" lang="ja-JP" altLang="en-US" sz="2400" dirty="0"/>
              <a:t>に戻す</a:t>
            </a:r>
            <a:endParaRPr kumimoji="1" lang="en-US" altLang="ja-JP" sz="2400" dirty="0"/>
          </a:p>
          <a:p>
            <a:r>
              <a:rPr lang="ja-JP" altLang="en-US" sz="2400" dirty="0"/>
              <a:t>必要に応じて</a:t>
            </a:r>
            <a:r>
              <a:rPr kumimoji="1" lang="en-US" altLang="ja-JP" sz="2400" dirty="0"/>
              <a:t>ROS_DOMAIN_ID</a:t>
            </a:r>
            <a:r>
              <a:rPr kumimoji="1" lang="ja-JP" altLang="en-US" sz="2400" dirty="0"/>
              <a:t>を同じ値に設定する</a:t>
            </a:r>
            <a:endParaRPr kumimoji="1" lang="en-US" altLang="ja-JP" sz="2400" dirty="0"/>
          </a:p>
        </p:txBody>
      </p:sp>
      <p:sp>
        <p:nvSpPr>
          <p:cNvPr id="4" name="コンテンツ プレースホルダー 2">
            <a:extLst>
              <a:ext uri="{FF2B5EF4-FFF2-40B4-BE49-F238E27FC236}">
                <a16:creationId xmlns:a16="http://schemas.microsoft.com/office/drawing/2014/main" id="{708FFA1D-7D6B-C9AB-2DC2-F602DC4F2E7B}"/>
              </a:ext>
            </a:extLst>
          </p:cNvPr>
          <p:cNvSpPr txBox="1">
            <a:spLocks/>
          </p:cNvSpPr>
          <p:nvPr/>
        </p:nvSpPr>
        <p:spPr>
          <a:xfrm>
            <a:off x="628650" y="5782609"/>
            <a:ext cx="7886700" cy="8363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400" dirty="0" err="1"/>
              <a:t>rviz</a:t>
            </a:r>
            <a:r>
              <a:rPr lang="ja-JP" altLang="en-US" sz="2400" dirty="0"/>
              <a:t>を見ながらゲームパッドを操作して</a:t>
            </a:r>
            <a:r>
              <a:rPr lang="en-US" altLang="ja-JP" sz="2400" dirty="0" err="1"/>
              <a:t>Choreonoid</a:t>
            </a:r>
            <a:r>
              <a:rPr lang="ja-JP" altLang="en-US" sz="2400" dirty="0"/>
              <a:t>上のロボットを遠隔操作する</a:t>
            </a:r>
          </a:p>
        </p:txBody>
      </p:sp>
      <p:sp>
        <p:nvSpPr>
          <p:cNvPr id="5" name="テキスト ボックス 4">
            <a:extLst>
              <a:ext uri="{FF2B5EF4-FFF2-40B4-BE49-F238E27FC236}">
                <a16:creationId xmlns:a16="http://schemas.microsoft.com/office/drawing/2014/main" id="{CA67CC03-42AF-692A-3B7D-EFFCCFD6F0AA}"/>
              </a:ext>
            </a:extLst>
          </p:cNvPr>
          <p:cNvSpPr txBox="1"/>
          <p:nvPr/>
        </p:nvSpPr>
        <p:spPr>
          <a:xfrm>
            <a:off x="883939" y="3497469"/>
            <a:ext cx="7252828" cy="523220"/>
          </a:xfrm>
          <a:prstGeom prst="rect">
            <a:avLst/>
          </a:prstGeom>
          <a:noFill/>
          <a:ln>
            <a:solidFill>
              <a:schemeClr val="tx1"/>
            </a:solidFill>
          </a:ln>
        </p:spPr>
        <p:txBody>
          <a:bodyPr wrap="square" rtlCol="0">
            <a:spAutoFit/>
          </a:bodyPr>
          <a:lstStyle/>
          <a:p>
            <a:r>
              <a:rPr lang="en-US" altLang="ja-JP" sz="1400" dirty="0">
                <a:latin typeface="ＭＳ ゴシック" panose="020B0609070205080204" pitchFamily="49" charset="-128"/>
                <a:ea typeface="ＭＳ ゴシック" panose="020B0609070205080204" pitchFamily="49" charset="-128"/>
              </a:rPr>
              <a:t>cd ~/ros2_ws/</a:t>
            </a:r>
            <a:r>
              <a:rPr lang="en-US" altLang="ja-JP" sz="1400" dirty="0" err="1">
                <a:latin typeface="ＭＳ ゴシック" panose="020B0609070205080204" pitchFamily="49" charset="-128"/>
                <a:ea typeface="ＭＳ ゴシック" panose="020B0609070205080204" pitchFamily="49" charset="-128"/>
              </a:rPr>
              <a:t>src</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my_mobile_robot</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ros2 run </a:t>
            </a:r>
            <a:r>
              <a:rPr lang="en-US" altLang="ja-JP" sz="1400" dirty="0" err="1">
                <a:latin typeface="ＭＳ ゴシック" panose="020B0609070205080204" pitchFamily="49" charset="-128"/>
                <a:ea typeface="ＭＳ ゴシック" panose="020B0609070205080204" pitchFamily="49" charset="-128"/>
              </a:rPr>
              <a:t>choreonoid_ros</a:t>
            </a:r>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choreonoid</a:t>
            </a:r>
            <a:r>
              <a:rPr lang="en-US" altLang="ja-JP" sz="1400" dirty="0">
                <a:latin typeface="ＭＳ ゴシック" panose="020B0609070205080204" pitchFamily="49" charset="-128"/>
                <a:ea typeface="ＭＳ ゴシック" panose="020B0609070205080204" pitchFamily="49" charset="-128"/>
              </a:rPr>
              <a:t>  project/</a:t>
            </a:r>
            <a:r>
              <a:rPr lang="en-US" altLang="ja-JP" sz="1400" dirty="0" err="1">
                <a:latin typeface="ＭＳ ゴシック" panose="020B0609070205080204" pitchFamily="49" charset="-128"/>
                <a:ea typeface="ＭＳ ゴシック" panose="020B0609070205080204" pitchFamily="49" charset="-128"/>
              </a:rPr>
              <a:t>mobile_robot_sensors_publish.cnoid</a:t>
            </a:r>
            <a:endParaRPr lang="en-US" altLang="ja-JP" sz="1400" dirty="0">
              <a:latin typeface="ＭＳ ゴシック" panose="020B0609070205080204" pitchFamily="49" charset="-128"/>
              <a:ea typeface="ＭＳ ゴシック" panose="020B0609070205080204" pitchFamily="49" charset="-128"/>
            </a:endParaRPr>
          </a:p>
        </p:txBody>
      </p:sp>
      <p:sp>
        <p:nvSpPr>
          <p:cNvPr id="6" name="テキスト ボックス 5">
            <a:extLst>
              <a:ext uri="{FF2B5EF4-FFF2-40B4-BE49-F238E27FC236}">
                <a16:creationId xmlns:a16="http://schemas.microsoft.com/office/drawing/2014/main" id="{4D0C3DEE-83F9-75C2-9938-FBC246A255B0}"/>
              </a:ext>
            </a:extLst>
          </p:cNvPr>
          <p:cNvSpPr txBox="1"/>
          <p:nvPr/>
        </p:nvSpPr>
        <p:spPr>
          <a:xfrm>
            <a:off x="883939" y="4666980"/>
            <a:ext cx="7252828" cy="307777"/>
          </a:xfrm>
          <a:prstGeom prst="rect">
            <a:avLst/>
          </a:prstGeom>
          <a:noFill/>
          <a:ln>
            <a:solidFill>
              <a:schemeClr val="tx1"/>
            </a:solidFill>
          </a:ln>
        </p:spPr>
        <p:txBody>
          <a:bodyPr wrap="square" rtlCol="0">
            <a:spAutoFit/>
          </a:bodyPr>
          <a:lstStyle/>
          <a:p>
            <a:r>
              <a:rPr lang="en-US" altLang="ja-JP" sz="1400" dirty="0">
                <a:latin typeface="ＭＳ ゴシック" panose="020B0609070205080204" pitchFamily="49" charset="-128"/>
                <a:ea typeface="ＭＳ ゴシック" panose="020B0609070205080204" pitchFamily="49" charset="-128"/>
              </a:rPr>
              <a:t>ros2 launch </a:t>
            </a:r>
            <a:r>
              <a:rPr lang="en-US" altLang="ja-JP" sz="1400" dirty="0" err="1">
                <a:latin typeface="ＭＳ ゴシック" panose="020B0609070205080204" pitchFamily="49" charset="-128"/>
                <a:ea typeface="ＭＳ ゴシック" panose="020B0609070205080204" pitchFamily="49" charset="-128"/>
              </a:rPr>
              <a:t>my_mobile_robot</a:t>
            </a:r>
            <a:r>
              <a:rPr lang="en-US" altLang="ja-JP" sz="1400" dirty="0">
                <a:latin typeface="ＭＳ ゴシック" panose="020B0609070205080204" pitchFamily="49" charset="-128"/>
                <a:ea typeface="ＭＳ ゴシック" panose="020B0609070205080204" pitchFamily="49" charset="-128"/>
              </a:rPr>
              <a:t> joy_teleop_launch.xml </a:t>
            </a:r>
          </a:p>
        </p:txBody>
      </p:sp>
      <p:sp>
        <p:nvSpPr>
          <p:cNvPr id="7" name="テキスト ボックス 6">
            <a:extLst>
              <a:ext uri="{FF2B5EF4-FFF2-40B4-BE49-F238E27FC236}">
                <a16:creationId xmlns:a16="http://schemas.microsoft.com/office/drawing/2014/main" id="{094E0DE5-165E-BBC4-9188-A1043DCF4368}"/>
              </a:ext>
            </a:extLst>
          </p:cNvPr>
          <p:cNvSpPr txBox="1"/>
          <p:nvPr/>
        </p:nvSpPr>
        <p:spPr>
          <a:xfrm>
            <a:off x="883939" y="5137607"/>
            <a:ext cx="7252828" cy="307777"/>
          </a:xfrm>
          <a:prstGeom prst="rect">
            <a:avLst/>
          </a:prstGeom>
          <a:noFill/>
          <a:ln>
            <a:solidFill>
              <a:schemeClr val="tx1"/>
            </a:solidFill>
          </a:ln>
        </p:spPr>
        <p:txBody>
          <a:bodyPr wrap="square" rtlCol="0">
            <a:spAutoFit/>
          </a:bodyPr>
          <a:lstStyle/>
          <a:p>
            <a:r>
              <a:rPr lang="en-US" altLang="ja-JP" sz="1400" dirty="0">
                <a:latin typeface="ＭＳ ゴシック" panose="020B0609070205080204" pitchFamily="49" charset="-128"/>
                <a:ea typeface="ＭＳ ゴシック" panose="020B0609070205080204" pitchFamily="49" charset="-128"/>
              </a:rPr>
              <a:t>ros2 launch </a:t>
            </a:r>
            <a:r>
              <a:rPr lang="en-US" altLang="ja-JP" sz="1400" dirty="0" err="1">
                <a:latin typeface="ＭＳ ゴシック" panose="020B0609070205080204" pitchFamily="49" charset="-128"/>
                <a:ea typeface="ＭＳ ゴシック" panose="020B0609070205080204" pitchFamily="49" charset="-128"/>
              </a:rPr>
              <a:t>my_mobile_robot</a:t>
            </a:r>
            <a:r>
              <a:rPr lang="en-US" altLang="ja-JP" sz="1400" dirty="0">
                <a:latin typeface="ＭＳ ゴシック" panose="020B0609070205080204" pitchFamily="49" charset="-128"/>
                <a:ea typeface="ＭＳ ゴシック" panose="020B0609070205080204" pitchFamily="49" charset="-128"/>
              </a:rPr>
              <a:t> display_launch.xml </a:t>
            </a:r>
          </a:p>
        </p:txBody>
      </p:sp>
      <p:sp>
        <p:nvSpPr>
          <p:cNvPr id="8" name="テキスト ボックス 7">
            <a:extLst>
              <a:ext uri="{FF2B5EF4-FFF2-40B4-BE49-F238E27FC236}">
                <a16:creationId xmlns:a16="http://schemas.microsoft.com/office/drawing/2014/main" id="{34A82EEA-CD26-33EE-30FA-A2983D2A83A3}"/>
              </a:ext>
            </a:extLst>
          </p:cNvPr>
          <p:cNvSpPr txBox="1"/>
          <p:nvPr/>
        </p:nvSpPr>
        <p:spPr>
          <a:xfrm>
            <a:off x="803001" y="3142829"/>
            <a:ext cx="4836580" cy="338554"/>
          </a:xfrm>
          <a:prstGeom prst="rect">
            <a:avLst/>
          </a:prstGeom>
          <a:noFill/>
        </p:spPr>
        <p:txBody>
          <a:bodyPr wrap="none" rtlCol="0">
            <a:spAutoFit/>
          </a:bodyPr>
          <a:lstStyle/>
          <a:p>
            <a:r>
              <a:rPr kumimoji="1" lang="en-US" altLang="ja-JP" sz="1600" b="1" dirty="0"/>
              <a:t>PC1 (</a:t>
            </a:r>
            <a:r>
              <a:rPr kumimoji="1" lang="ja-JP" altLang="en-US" sz="1600" b="1" dirty="0"/>
              <a:t>シミュレーション用、ロボット実機に相当）</a:t>
            </a:r>
          </a:p>
        </p:txBody>
      </p:sp>
      <p:sp>
        <p:nvSpPr>
          <p:cNvPr id="9" name="テキスト ボックス 8">
            <a:extLst>
              <a:ext uri="{FF2B5EF4-FFF2-40B4-BE49-F238E27FC236}">
                <a16:creationId xmlns:a16="http://schemas.microsoft.com/office/drawing/2014/main" id="{FE53A8C8-4EAB-789E-770F-0802242BDCF2}"/>
              </a:ext>
            </a:extLst>
          </p:cNvPr>
          <p:cNvSpPr txBox="1"/>
          <p:nvPr/>
        </p:nvSpPr>
        <p:spPr>
          <a:xfrm>
            <a:off x="803001" y="4317125"/>
            <a:ext cx="2169184" cy="338554"/>
          </a:xfrm>
          <a:prstGeom prst="rect">
            <a:avLst/>
          </a:prstGeom>
          <a:noFill/>
        </p:spPr>
        <p:txBody>
          <a:bodyPr wrap="none" rtlCol="0">
            <a:spAutoFit/>
          </a:bodyPr>
          <a:lstStyle/>
          <a:p>
            <a:r>
              <a:rPr kumimoji="1" lang="en-US" altLang="ja-JP" sz="1600" b="1" dirty="0"/>
              <a:t>PC2 (</a:t>
            </a:r>
            <a:r>
              <a:rPr kumimoji="1" lang="ja-JP" altLang="en-US" sz="1600" b="1" dirty="0"/>
              <a:t>遠隔操作端末）</a:t>
            </a:r>
          </a:p>
        </p:txBody>
      </p:sp>
    </p:spTree>
    <p:extLst>
      <p:ext uri="{BB962C8B-B14F-4D97-AF65-F5344CB8AC3E}">
        <p14:creationId xmlns:p14="http://schemas.microsoft.com/office/powerpoint/2010/main" val="318299461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CE2C9C7-F457-1F8B-A8B8-5F037C3CEBBC}"/>
              </a:ext>
            </a:extLst>
          </p:cNvPr>
          <p:cNvSpPr>
            <a:spLocks noGrp="1"/>
          </p:cNvSpPr>
          <p:nvPr>
            <p:ph type="title"/>
          </p:nvPr>
        </p:nvSpPr>
        <p:spPr/>
        <p:txBody>
          <a:bodyPr/>
          <a:lstStyle/>
          <a:p>
            <a:r>
              <a:rPr lang="en-US" altLang="ja-JP" dirty="0"/>
              <a:t>Part18</a:t>
            </a:r>
            <a:endParaRPr lang="ja-JP" altLang="en-US" dirty="0"/>
          </a:p>
        </p:txBody>
      </p:sp>
      <p:sp>
        <p:nvSpPr>
          <p:cNvPr id="5" name="テキスト プレースホルダー 4">
            <a:extLst>
              <a:ext uri="{FF2B5EF4-FFF2-40B4-BE49-F238E27FC236}">
                <a16:creationId xmlns:a16="http://schemas.microsoft.com/office/drawing/2014/main" id="{616369D9-0288-0BED-0D54-3C09D67435F6}"/>
              </a:ext>
            </a:extLst>
          </p:cNvPr>
          <p:cNvSpPr>
            <a:spLocks noGrp="1"/>
          </p:cNvSpPr>
          <p:nvPr>
            <p:ph type="body" idx="1"/>
          </p:nvPr>
        </p:nvSpPr>
        <p:spPr/>
        <p:txBody>
          <a:bodyPr/>
          <a:lstStyle/>
          <a:p>
            <a:r>
              <a:rPr lang="ja-JP" altLang="en-US" dirty="0"/>
              <a:t>センサ／デバイスの拡充</a:t>
            </a:r>
          </a:p>
        </p:txBody>
      </p:sp>
    </p:spTree>
    <p:extLst>
      <p:ext uri="{BB962C8B-B14F-4D97-AF65-F5344CB8AC3E}">
        <p14:creationId xmlns:p14="http://schemas.microsoft.com/office/powerpoint/2010/main" val="247661397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DF3E19-7B6F-8F8D-4B5F-22D5FC5150E8}"/>
              </a:ext>
            </a:extLst>
          </p:cNvPr>
          <p:cNvSpPr>
            <a:spLocks noGrp="1"/>
          </p:cNvSpPr>
          <p:nvPr>
            <p:ph type="title"/>
          </p:nvPr>
        </p:nvSpPr>
        <p:spPr>
          <a:xfrm>
            <a:off x="628650" y="101109"/>
            <a:ext cx="7886700" cy="1325563"/>
          </a:xfrm>
        </p:spPr>
        <p:txBody>
          <a:bodyPr/>
          <a:lstStyle/>
          <a:p>
            <a:r>
              <a:rPr kumimoji="1" lang="en-US" altLang="ja-JP" dirty="0"/>
              <a:t>3</a:t>
            </a:r>
            <a:r>
              <a:rPr kumimoji="1" lang="ja-JP" altLang="en-US" dirty="0"/>
              <a:t>次元</a:t>
            </a:r>
            <a:r>
              <a:rPr kumimoji="1" lang="en-US" altLang="ja-JP" dirty="0"/>
              <a:t>LiDAR</a:t>
            </a:r>
            <a:endParaRPr kumimoji="1" lang="ja-JP" altLang="en-US" dirty="0"/>
          </a:p>
        </p:txBody>
      </p:sp>
      <p:sp>
        <p:nvSpPr>
          <p:cNvPr id="3" name="コンテンツ プレースホルダー 2">
            <a:extLst>
              <a:ext uri="{FF2B5EF4-FFF2-40B4-BE49-F238E27FC236}">
                <a16:creationId xmlns:a16="http://schemas.microsoft.com/office/drawing/2014/main" id="{CE68AE7C-BA8F-6E39-7E4E-F5DD016A6C03}"/>
              </a:ext>
            </a:extLst>
          </p:cNvPr>
          <p:cNvSpPr>
            <a:spLocks noGrp="1"/>
          </p:cNvSpPr>
          <p:nvPr>
            <p:ph idx="1"/>
          </p:nvPr>
        </p:nvSpPr>
        <p:spPr>
          <a:xfrm>
            <a:off x="628650" y="1381304"/>
            <a:ext cx="7886700" cy="820983"/>
          </a:xfrm>
        </p:spPr>
        <p:txBody>
          <a:bodyPr>
            <a:normAutofit lnSpcReduction="10000"/>
          </a:bodyPr>
          <a:lstStyle/>
          <a:p>
            <a:r>
              <a:rPr lang="ja-JP" altLang="en-US" dirty="0"/>
              <a:t>垂直方向にも計測範囲がある</a:t>
            </a:r>
            <a:r>
              <a:rPr lang="en-US" altLang="ja-JP" dirty="0"/>
              <a:t>3</a:t>
            </a:r>
            <a:r>
              <a:rPr lang="ja-JP" altLang="en-US" dirty="0"/>
              <a:t>次元</a:t>
            </a:r>
            <a:r>
              <a:rPr lang="en-US" altLang="ja-JP" dirty="0"/>
              <a:t>LiDAR</a:t>
            </a:r>
            <a:r>
              <a:rPr lang="ja-JP" altLang="en-US" dirty="0"/>
              <a:t>にも対応可能</a:t>
            </a:r>
            <a:endParaRPr kumimoji="1" lang="en-US" altLang="ja-JP" dirty="0"/>
          </a:p>
        </p:txBody>
      </p:sp>
      <p:pic>
        <p:nvPicPr>
          <p:cNvPr id="5" name="図 4">
            <a:extLst>
              <a:ext uri="{FF2B5EF4-FFF2-40B4-BE49-F238E27FC236}">
                <a16:creationId xmlns:a16="http://schemas.microsoft.com/office/drawing/2014/main" id="{344EB739-8DFE-40BE-A34B-E634D3CAE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45" y="2440546"/>
            <a:ext cx="3787999" cy="3496615"/>
          </a:xfrm>
          <a:prstGeom prst="rect">
            <a:avLst/>
          </a:prstGeom>
        </p:spPr>
      </p:pic>
      <p:pic>
        <p:nvPicPr>
          <p:cNvPr id="7" name="図 6">
            <a:extLst>
              <a:ext uri="{FF2B5EF4-FFF2-40B4-BE49-F238E27FC236}">
                <a16:creationId xmlns:a16="http://schemas.microsoft.com/office/drawing/2014/main" id="{B1CBD87C-6D7B-4B0F-7A7F-4C17B1D1A5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0656" y="2440546"/>
            <a:ext cx="3721775" cy="3496615"/>
          </a:xfrm>
          <a:prstGeom prst="rect">
            <a:avLst/>
          </a:prstGeom>
        </p:spPr>
      </p:pic>
      <p:sp>
        <p:nvSpPr>
          <p:cNvPr id="8" name="矢印: 右 7">
            <a:extLst>
              <a:ext uri="{FF2B5EF4-FFF2-40B4-BE49-F238E27FC236}">
                <a16:creationId xmlns:a16="http://schemas.microsoft.com/office/drawing/2014/main" id="{3B706403-954C-E6D4-854E-FB3887433078}"/>
              </a:ext>
            </a:extLst>
          </p:cNvPr>
          <p:cNvSpPr/>
          <p:nvPr/>
        </p:nvSpPr>
        <p:spPr>
          <a:xfrm>
            <a:off x="4412844" y="3953814"/>
            <a:ext cx="429612" cy="45720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9719596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7118F2-3A9B-A2AA-F56B-E2082500EB01}"/>
              </a:ext>
            </a:extLst>
          </p:cNvPr>
          <p:cNvSpPr>
            <a:spLocks noGrp="1"/>
          </p:cNvSpPr>
          <p:nvPr>
            <p:ph type="title"/>
          </p:nvPr>
        </p:nvSpPr>
        <p:spPr/>
        <p:txBody>
          <a:bodyPr/>
          <a:lstStyle/>
          <a:p>
            <a:r>
              <a:rPr kumimoji="1" lang="en-US" altLang="ja-JP" dirty="0" err="1"/>
              <a:t>Choreonoid</a:t>
            </a:r>
            <a:r>
              <a:rPr kumimoji="1" lang="ja-JP" altLang="en-US" dirty="0"/>
              <a:t>の起動</a:t>
            </a:r>
          </a:p>
        </p:txBody>
      </p:sp>
      <p:sp>
        <p:nvSpPr>
          <p:cNvPr id="4" name="テキスト ボックス 3">
            <a:extLst>
              <a:ext uri="{FF2B5EF4-FFF2-40B4-BE49-F238E27FC236}">
                <a16:creationId xmlns:a16="http://schemas.microsoft.com/office/drawing/2014/main" id="{9F062C41-CB82-9490-F71D-8D8B9563C7EB}"/>
              </a:ext>
            </a:extLst>
          </p:cNvPr>
          <p:cNvSpPr txBox="1"/>
          <p:nvPr/>
        </p:nvSpPr>
        <p:spPr>
          <a:xfrm>
            <a:off x="769702" y="1697620"/>
            <a:ext cx="7693362" cy="461665"/>
          </a:xfrm>
          <a:prstGeom prst="rect">
            <a:avLst/>
          </a:prstGeom>
          <a:noFill/>
          <a:ln>
            <a:solidFill>
              <a:schemeClr val="tx1"/>
            </a:solidFill>
          </a:ln>
        </p:spPr>
        <p:txBody>
          <a:bodyPr wrap="square" rtlCol="0">
            <a:spAutoFit/>
          </a:bodyPr>
          <a:lstStyle/>
          <a:p>
            <a:r>
              <a:rPr lang="en-US" altLang="ja-JP" sz="2400">
                <a:latin typeface="ＭＳ ゴシック" panose="020B0609070205080204" pitchFamily="49" charset="-128"/>
                <a:ea typeface="ＭＳ ゴシック" panose="020B0609070205080204" pitchFamily="49" charset="-128"/>
              </a:rPr>
              <a:t>ros2 run choreonoid_ros choreonoid</a:t>
            </a:r>
            <a:endParaRPr lang="ja-JP" altLang="en-US" sz="2400" dirty="0">
              <a:latin typeface="ＭＳ ゴシック" panose="020B0609070205080204" pitchFamily="49" charset="-128"/>
              <a:ea typeface="ＭＳ ゴシック" panose="020B0609070205080204" pitchFamily="49" charset="-128"/>
            </a:endParaRPr>
          </a:p>
        </p:txBody>
      </p:sp>
      <p:pic>
        <p:nvPicPr>
          <p:cNvPr id="5" name="図 4" descr="グラフィカル ユーザー インターフェイス&#10;&#10;自動的に生成された説明">
            <a:extLst>
              <a:ext uri="{FF2B5EF4-FFF2-40B4-BE49-F238E27FC236}">
                <a16:creationId xmlns:a16="http://schemas.microsoft.com/office/drawing/2014/main" id="{0C1DE6E4-78FD-2EC2-1F3C-D05AFBD58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1189" y="2487910"/>
            <a:ext cx="6701622" cy="4060032"/>
          </a:xfrm>
          <a:prstGeom prst="rect">
            <a:avLst/>
          </a:prstGeom>
        </p:spPr>
      </p:pic>
    </p:spTree>
    <p:extLst>
      <p:ext uri="{BB962C8B-B14F-4D97-AF65-F5344CB8AC3E}">
        <p14:creationId xmlns:p14="http://schemas.microsoft.com/office/powerpoint/2010/main" val="399891669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DF3E19-7B6F-8F8D-4B5F-22D5FC5150E8}"/>
              </a:ext>
            </a:extLst>
          </p:cNvPr>
          <p:cNvSpPr>
            <a:spLocks noGrp="1"/>
          </p:cNvSpPr>
          <p:nvPr>
            <p:ph type="title"/>
          </p:nvPr>
        </p:nvSpPr>
        <p:spPr>
          <a:xfrm>
            <a:off x="628650" y="101109"/>
            <a:ext cx="7886700" cy="1325563"/>
          </a:xfrm>
        </p:spPr>
        <p:txBody>
          <a:bodyPr/>
          <a:lstStyle/>
          <a:p>
            <a:r>
              <a:rPr kumimoji="1" lang="en-US" altLang="ja-JP" dirty="0"/>
              <a:t>3</a:t>
            </a:r>
            <a:r>
              <a:rPr kumimoji="1" lang="ja-JP" altLang="en-US" dirty="0"/>
              <a:t>次元</a:t>
            </a:r>
            <a:r>
              <a:rPr kumimoji="1" lang="en-US" altLang="ja-JP" dirty="0"/>
              <a:t>LiDAR</a:t>
            </a:r>
            <a:r>
              <a:rPr kumimoji="1" lang="ja-JP" altLang="en-US" dirty="0"/>
              <a:t>の記述</a:t>
            </a:r>
          </a:p>
        </p:txBody>
      </p:sp>
      <p:sp>
        <p:nvSpPr>
          <p:cNvPr id="3" name="コンテンツ プレースホルダー 2">
            <a:extLst>
              <a:ext uri="{FF2B5EF4-FFF2-40B4-BE49-F238E27FC236}">
                <a16:creationId xmlns:a16="http://schemas.microsoft.com/office/drawing/2014/main" id="{CE68AE7C-BA8F-6E39-7E4E-F5DD016A6C03}"/>
              </a:ext>
            </a:extLst>
          </p:cNvPr>
          <p:cNvSpPr>
            <a:spLocks noGrp="1"/>
          </p:cNvSpPr>
          <p:nvPr>
            <p:ph idx="1"/>
          </p:nvPr>
        </p:nvSpPr>
        <p:spPr>
          <a:xfrm>
            <a:off x="628650" y="1381304"/>
            <a:ext cx="7886700" cy="518330"/>
          </a:xfrm>
        </p:spPr>
        <p:txBody>
          <a:bodyPr>
            <a:normAutofit/>
          </a:bodyPr>
          <a:lstStyle/>
          <a:p>
            <a:r>
              <a:rPr kumimoji="1" lang="en-US" altLang="ja-JP" dirty="0"/>
              <a:t>VLP-16</a:t>
            </a:r>
            <a:r>
              <a:rPr kumimoji="1" lang="ja-JP" altLang="en-US" dirty="0"/>
              <a:t>風のセンサを記述する</a:t>
            </a:r>
            <a:endParaRPr kumimoji="1" lang="en-US" altLang="ja-JP" dirty="0"/>
          </a:p>
        </p:txBody>
      </p:sp>
      <p:sp>
        <p:nvSpPr>
          <p:cNvPr id="4" name="テキスト ボックス 3">
            <a:extLst>
              <a:ext uri="{FF2B5EF4-FFF2-40B4-BE49-F238E27FC236}">
                <a16:creationId xmlns:a16="http://schemas.microsoft.com/office/drawing/2014/main" id="{3E2B6549-E69B-A578-0FE9-90BEE9D379DA}"/>
              </a:ext>
            </a:extLst>
          </p:cNvPr>
          <p:cNvSpPr txBox="1"/>
          <p:nvPr/>
        </p:nvSpPr>
        <p:spPr>
          <a:xfrm>
            <a:off x="699421" y="2115866"/>
            <a:ext cx="7633209" cy="3416320"/>
          </a:xfrm>
          <a:prstGeom prst="rect">
            <a:avLst/>
          </a:prstGeom>
          <a:noFill/>
          <a:ln>
            <a:solidFill>
              <a:schemeClr val="tx1"/>
            </a:solidFill>
          </a:ln>
        </p:spPr>
        <p:txBody>
          <a:bodyPr wrap="square" rtlCol="0">
            <a:spAutoFit/>
          </a:bodyPr>
          <a:lstStyle/>
          <a:p>
            <a:r>
              <a:rPr lang="en-US" altLang="ja-JP" dirty="0">
                <a:latin typeface="ＭＳ ゴシック" panose="020B0609070205080204" pitchFamily="49" charset="-128"/>
                <a:ea typeface="ＭＳ ゴシック" panose="020B0609070205080204" pitchFamily="49" charset="-128"/>
              </a:rPr>
              <a:t>type: </a:t>
            </a:r>
            <a:r>
              <a:rPr lang="en-US" altLang="ja-JP" dirty="0" err="1">
                <a:latin typeface="ＭＳ ゴシック" panose="020B0609070205080204" pitchFamily="49" charset="-128"/>
                <a:ea typeface="ＭＳ ゴシック" panose="020B0609070205080204" pitchFamily="49" charset="-128"/>
              </a:rPr>
              <a:t>RangeSensor</a:t>
            </a:r>
            <a:endParaRPr lang="en-US" altLang="ja-JP" dirty="0">
              <a:latin typeface="ＭＳ ゴシック" panose="020B0609070205080204" pitchFamily="49" charset="-128"/>
              <a:ea typeface="ＭＳ ゴシック" panose="020B0609070205080204" pitchFamily="49" charset="-128"/>
            </a:endParaRPr>
          </a:p>
          <a:p>
            <a:r>
              <a:rPr lang="en-US" altLang="ja-JP" dirty="0">
                <a:latin typeface="ＭＳ ゴシック" panose="020B0609070205080204" pitchFamily="49" charset="-128"/>
                <a:ea typeface="ＭＳ ゴシック" panose="020B0609070205080204" pitchFamily="49" charset="-128"/>
              </a:rPr>
              <a:t>name: LiDAR</a:t>
            </a:r>
          </a:p>
          <a:p>
            <a:r>
              <a:rPr lang="en-US" altLang="ja-JP" dirty="0">
                <a:latin typeface="ＭＳ ゴシック" panose="020B0609070205080204" pitchFamily="49" charset="-128"/>
                <a:ea typeface="ＭＳ ゴシック" panose="020B0609070205080204" pitchFamily="49" charset="-128"/>
              </a:rPr>
              <a:t>translation: [ 0, 0, 0.025 ]</a:t>
            </a:r>
          </a:p>
          <a:p>
            <a:r>
              <a:rPr lang="en-US" altLang="ja-JP" dirty="0" err="1">
                <a:latin typeface="ＭＳ ゴシック" panose="020B0609070205080204" pitchFamily="49" charset="-128"/>
                <a:ea typeface="ＭＳ ゴシック" panose="020B0609070205080204" pitchFamily="49" charset="-128"/>
              </a:rPr>
              <a:t>optical_frame</a:t>
            </a:r>
            <a:r>
              <a:rPr lang="en-US" altLang="ja-JP" dirty="0">
                <a:latin typeface="ＭＳ ゴシック" panose="020B0609070205080204" pitchFamily="49" charset="-128"/>
                <a:ea typeface="ＭＳ ゴシック" panose="020B0609070205080204" pitchFamily="49" charset="-128"/>
              </a:rPr>
              <a:t>: robotics</a:t>
            </a:r>
          </a:p>
          <a:p>
            <a:r>
              <a:rPr lang="en-US" altLang="ja-JP" dirty="0" err="1">
                <a:latin typeface="ＭＳ ゴシック" panose="020B0609070205080204" pitchFamily="49" charset="-128"/>
                <a:ea typeface="ＭＳ ゴシック" panose="020B0609070205080204" pitchFamily="49" charset="-128"/>
              </a:rPr>
              <a:t>yaw_range</a:t>
            </a:r>
            <a:r>
              <a:rPr lang="en-US" altLang="ja-JP" dirty="0">
                <a:latin typeface="ＭＳ ゴシック" panose="020B0609070205080204" pitchFamily="49" charset="-128"/>
                <a:ea typeface="ＭＳ ゴシック" panose="020B0609070205080204" pitchFamily="49" charset="-128"/>
              </a:rPr>
              <a:t>: 360.0</a:t>
            </a:r>
          </a:p>
          <a:p>
            <a:r>
              <a:rPr lang="en-US" altLang="ja-JP" dirty="0" err="1">
                <a:latin typeface="ＭＳ ゴシック" panose="020B0609070205080204" pitchFamily="49" charset="-128"/>
                <a:ea typeface="ＭＳ ゴシック" panose="020B0609070205080204" pitchFamily="49" charset="-128"/>
              </a:rPr>
              <a:t>yaw_step</a:t>
            </a:r>
            <a:r>
              <a:rPr lang="en-US" altLang="ja-JP" dirty="0">
                <a:latin typeface="ＭＳ ゴシック" panose="020B0609070205080204" pitchFamily="49" charset="-128"/>
                <a:ea typeface="ＭＳ ゴシック" panose="020B0609070205080204" pitchFamily="49" charset="-128"/>
              </a:rPr>
              <a:t>:  0.4</a:t>
            </a:r>
          </a:p>
          <a:p>
            <a:r>
              <a:rPr lang="en-US" altLang="ja-JP" b="1" dirty="0" err="1">
                <a:solidFill>
                  <a:srgbClr val="FF0000"/>
                </a:solidFill>
                <a:latin typeface="ＭＳ ゴシック" panose="020B0609070205080204" pitchFamily="49" charset="-128"/>
                <a:ea typeface="ＭＳ ゴシック" panose="020B0609070205080204" pitchFamily="49" charset="-128"/>
              </a:rPr>
              <a:t>pitch_range</a:t>
            </a:r>
            <a:r>
              <a:rPr lang="en-US" altLang="ja-JP" b="1" dirty="0">
                <a:solidFill>
                  <a:srgbClr val="FF0000"/>
                </a:solidFill>
                <a:latin typeface="ＭＳ ゴシック" panose="020B0609070205080204" pitchFamily="49" charset="-128"/>
                <a:ea typeface="ＭＳ ゴシック" panose="020B0609070205080204" pitchFamily="49" charset="-128"/>
              </a:rPr>
              <a:t>: 30.0</a:t>
            </a:r>
          </a:p>
          <a:p>
            <a:r>
              <a:rPr lang="en-US" altLang="ja-JP" b="1" dirty="0" err="1">
                <a:solidFill>
                  <a:srgbClr val="FF0000"/>
                </a:solidFill>
                <a:latin typeface="ＭＳ ゴシック" panose="020B0609070205080204" pitchFamily="49" charset="-128"/>
                <a:ea typeface="ＭＳ ゴシック" panose="020B0609070205080204" pitchFamily="49" charset="-128"/>
              </a:rPr>
              <a:t>pitch_step</a:t>
            </a:r>
            <a:r>
              <a:rPr lang="en-US" altLang="ja-JP" b="1" dirty="0">
                <a:solidFill>
                  <a:srgbClr val="FF0000"/>
                </a:solidFill>
                <a:latin typeface="ＭＳ ゴシック" panose="020B0609070205080204" pitchFamily="49" charset="-128"/>
                <a:ea typeface="ＭＳ ゴシック" panose="020B0609070205080204" pitchFamily="49" charset="-128"/>
              </a:rPr>
              <a:t>: 2.0</a:t>
            </a:r>
          </a:p>
          <a:p>
            <a:r>
              <a:rPr lang="en-US" altLang="ja-JP" dirty="0" err="1">
                <a:latin typeface="ＭＳ ゴシック" panose="020B0609070205080204" pitchFamily="49" charset="-128"/>
                <a:ea typeface="ＭＳ ゴシック" panose="020B0609070205080204" pitchFamily="49" charset="-128"/>
              </a:rPr>
              <a:t>scan_rate</a:t>
            </a:r>
            <a:r>
              <a:rPr lang="en-US" altLang="ja-JP" dirty="0">
                <a:latin typeface="ＭＳ ゴシック" panose="020B0609070205080204" pitchFamily="49" charset="-128"/>
                <a:ea typeface="ＭＳ ゴシック" panose="020B0609070205080204" pitchFamily="49" charset="-128"/>
              </a:rPr>
              <a:t>:  20</a:t>
            </a:r>
          </a:p>
          <a:p>
            <a:r>
              <a:rPr lang="en-US" altLang="ja-JP" dirty="0" err="1">
                <a:latin typeface="ＭＳ ゴシック" panose="020B0609070205080204" pitchFamily="49" charset="-128"/>
                <a:ea typeface="ＭＳ ゴシック" panose="020B0609070205080204" pitchFamily="49" charset="-128"/>
              </a:rPr>
              <a:t>max_distance</a:t>
            </a:r>
            <a:r>
              <a:rPr lang="en-US" altLang="ja-JP" dirty="0">
                <a:latin typeface="ＭＳ ゴシック" panose="020B0609070205080204" pitchFamily="49" charset="-128"/>
                <a:ea typeface="ＭＳ ゴシック" panose="020B0609070205080204" pitchFamily="49" charset="-128"/>
              </a:rPr>
              <a:t>: 100.0</a:t>
            </a:r>
          </a:p>
          <a:p>
            <a:r>
              <a:rPr lang="en-US" altLang="ja-JP" dirty="0" err="1">
                <a:latin typeface="ＭＳ ゴシック" panose="020B0609070205080204" pitchFamily="49" charset="-128"/>
                <a:ea typeface="ＭＳ ゴシック" panose="020B0609070205080204" pitchFamily="49" charset="-128"/>
              </a:rPr>
              <a:t>detection_rate</a:t>
            </a:r>
            <a:r>
              <a:rPr lang="en-US" altLang="ja-JP" dirty="0">
                <a:latin typeface="ＭＳ ゴシック" panose="020B0609070205080204" pitchFamily="49" charset="-128"/>
                <a:ea typeface="ＭＳ ゴシック" panose="020B0609070205080204" pitchFamily="49" charset="-128"/>
              </a:rPr>
              <a:t>: 0.9</a:t>
            </a:r>
          </a:p>
          <a:p>
            <a:r>
              <a:rPr lang="en-US" altLang="ja-JP" dirty="0" err="1">
                <a:latin typeface="ＭＳ ゴシック" panose="020B0609070205080204" pitchFamily="49" charset="-128"/>
                <a:ea typeface="ＭＳ ゴシック" panose="020B0609070205080204" pitchFamily="49" charset="-128"/>
              </a:rPr>
              <a:t>error_deviation</a:t>
            </a:r>
            <a:r>
              <a:rPr lang="en-US" altLang="ja-JP" dirty="0">
                <a:latin typeface="ＭＳ ゴシック" panose="020B0609070205080204" pitchFamily="49" charset="-128"/>
                <a:ea typeface="ＭＳ ゴシック" panose="020B0609070205080204" pitchFamily="49" charset="-128"/>
              </a:rPr>
              <a:t>: 0.005</a:t>
            </a:r>
          </a:p>
        </p:txBody>
      </p:sp>
      <p:sp>
        <p:nvSpPr>
          <p:cNvPr id="6" name="右中かっこ 5">
            <a:extLst>
              <a:ext uri="{FF2B5EF4-FFF2-40B4-BE49-F238E27FC236}">
                <a16:creationId xmlns:a16="http://schemas.microsoft.com/office/drawing/2014/main" id="{9E2B83DC-D223-EB5E-0179-FB45F9092D6E}"/>
              </a:ext>
            </a:extLst>
          </p:cNvPr>
          <p:cNvSpPr/>
          <p:nvPr/>
        </p:nvSpPr>
        <p:spPr>
          <a:xfrm>
            <a:off x="2878428" y="3843130"/>
            <a:ext cx="283336" cy="495837"/>
          </a:xfrm>
          <a:prstGeom prst="rightBrace">
            <a:avLst>
              <a:gd name="adj1" fmla="val 40151"/>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B6B8E2F2-E56B-C02C-6A53-F4C5CB7BA11E}"/>
              </a:ext>
            </a:extLst>
          </p:cNvPr>
          <p:cNvSpPr txBox="1"/>
          <p:nvPr/>
        </p:nvSpPr>
        <p:spPr>
          <a:xfrm>
            <a:off x="3481761" y="3774321"/>
            <a:ext cx="4257897" cy="646331"/>
          </a:xfrm>
          <a:prstGeom prst="rect">
            <a:avLst/>
          </a:prstGeom>
          <a:noFill/>
        </p:spPr>
        <p:txBody>
          <a:bodyPr wrap="none" rtlCol="0">
            <a:spAutoFit/>
          </a:bodyPr>
          <a:lstStyle/>
          <a:p>
            <a:r>
              <a:rPr lang="ja-JP" altLang="en-US" b="1" dirty="0">
                <a:solidFill>
                  <a:srgbClr val="FF0000"/>
                </a:solidFill>
              </a:rPr>
              <a:t>ピッチ軸まわりの計測範囲と分解能を</a:t>
            </a:r>
            <a:endParaRPr lang="en-US" altLang="ja-JP" b="1" dirty="0">
              <a:solidFill>
                <a:srgbClr val="FF0000"/>
              </a:solidFill>
            </a:endParaRPr>
          </a:p>
          <a:p>
            <a:r>
              <a:rPr kumimoji="1" lang="ja-JP" altLang="en-US" b="1" dirty="0">
                <a:solidFill>
                  <a:srgbClr val="FF0000"/>
                </a:solidFill>
              </a:rPr>
              <a:t>記述することで</a:t>
            </a:r>
            <a:r>
              <a:rPr lang="en-US" altLang="ja-JP" b="1" dirty="0">
                <a:solidFill>
                  <a:srgbClr val="FF0000"/>
                </a:solidFill>
              </a:rPr>
              <a:t>3</a:t>
            </a:r>
            <a:r>
              <a:rPr lang="ja-JP" altLang="en-US" b="1" dirty="0">
                <a:solidFill>
                  <a:srgbClr val="FF0000"/>
                </a:solidFill>
              </a:rPr>
              <a:t>次元</a:t>
            </a:r>
            <a:r>
              <a:rPr lang="en-US" altLang="ja-JP" b="1" dirty="0">
                <a:solidFill>
                  <a:srgbClr val="FF0000"/>
                </a:solidFill>
              </a:rPr>
              <a:t>LiDAR</a:t>
            </a:r>
            <a:r>
              <a:rPr lang="ja-JP" altLang="en-US" b="1" dirty="0">
                <a:solidFill>
                  <a:srgbClr val="FF0000"/>
                </a:solidFill>
              </a:rPr>
              <a:t>となる</a:t>
            </a:r>
            <a:endParaRPr kumimoji="1" lang="ja-JP" altLang="en-US" b="1" dirty="0">
              <a:solidFill>
                <a:srgbClr val="FF0000"/>
              </a:solidFill>
            </a:endParaRPr>
          </a:p>
        </p:txBody>
      </p:sp>
      <p:sp>
        <p:nvSpPr>
          <p:cNvPr id="8" name="コンテンツ プレースホルダー 2">
            <a:extLst>
              <a:ext uri="{FF2B5EF4-FFF2-40B4-BE49-F238E27FC236}">
                <a16:creationId xmlns:a16="http://schemas.microsoft.com/office/drawing/2014/main" id="{63DEE02D-34FF-C368-0158-7AD968823C7C}"/>
              </a:ext>
            </a:extLst>
          </p:cNvPr>
          <p:cNvSpPr txBox="1">
            <a:spLocks/>
          </p:cNvSpPr>
          <p:nvPr/>
        </p:nvSpPr>
        <p:spPr>
          <a:xfrm>
            <a:off x="516540" y="5863437"/>
            <a:ext cx="8368380" cy="62372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000" dirty="0"/>
              <a:t>ROS</a:t>
            </a:r>
            <a:r>
              <a:rPr lang="ja-JP" altLang="en-US" sz="2000" dirty="0"/>
              <a:t>トピックは </a:t>
            </a:r>
            <a:r>
              <a:rPr lang="en-US" altLang="ja-JP" sz="2000" dirty="0"/>
              <a:t>“/</a:t>
            </a:r>
            <a:r>
              <a:rPr lang="en-US" altLang="ja-JP" sz="2000" dirty="0" err="1"/>
              <a:t>MobileRobot</a:t>
            </a:r>
            <a:r>
              <a:rPr lang="en-US" altLang="ja-JP" sz="2000" dirty="0"/>
              <a:t>/LiDAR/</a:t>
            </a:r>
            <a:r>
              <a:rPr lang="en-US" altLang="ja-JP" sz="2000" dirty="0" err="1"/>
              <a:t>point_cloud</a:t>
            </a:r>
            <a:r>
              <a:rPr lang="en-US" altLang="ja-JP" sz="2000" dirty="0"/>
              <a:t>“ (PointCloud2</a:t>
            </a:r>
            <a:r>
              <a:rPr lang="ja-JP" altLang="en-US" sz="2000" dirty="0"/>
              <a:t>型）となる</a:t>
            </a:r>
            <a:endParaRPr lang="en-US" altLang="ja-JP" sz="2000" dirty="0"/>
          </a:p>
        </p:txBody>
      </p:sp>
    </p:spTree>
    <p:extLst>
      <p:ext uri="{BB962C8B-B14F-4D97-AF65-F5344CB8AC3E}">
        <p14:creationId xmlns:p14="http://schemas.microsoft.com/office/powerpoint/2010/main" val="406455769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F7FA06-1830-A8FC-7865-2528941DF67B}"/>
              </a:ext>
            </a:extLst>
          </p:cNvPr>
          <p:cNvSpPr>
            <a:spLocks noGrp="1"/>
          </p:cNvSpPr>
          <p:nvPr>
            <p:ph type="title"/>
          </p:nvPr>
        </p:nvSpPr>
        <p:spPr>
          <a:xfrm>
            <a:off x="628650" y="268606"/>
            <a:ext cx="7886700" cy="1325563"/>
          </a:xfrm>
        </p:spPr>
        <p:txBody>
          <a:bodyPr/>
          <a:lstStyle/>
          <a:p>
            <a:r>
              <a:rPr kumimoji="1" lang="ja-JP" altLang="en-US" dirty="0"/>
              <a:t>ライト（光源）の追加</a:t>
            </a:r>
          </a:p>
        </p:txBody>
      </p:sp>
      <p:sp>
        <p:nvSpPr>
          <p:cNvPr id="3" name="コンテンツ プレースホルダー 2">
            <a:extLst>
              <a:ext uri="{FF2B5EF4-FFF2-40B4-BE49-F238E27FC236}">
                <a16:creationId xmlns:a16="http://schemas.microsoft.com/office/drawing/2014/main" id="{82603A53-3383-3A63-26C7-005CCC7F2FA4}"/>
              </a:ext>
            </a:extLst>
          </p:cNvPr>
          <p:cNvSpPr>
            <a:spLocks noGrp="1"/>
          </p:cNvSpPr>
          <p:nvPr>
            <p:ph idx="1"/>
          </p:nvPr>
        </p:nvSpPr>
        <p:spPr>
          <a:xfrm>
            <a:off x="628650" y="1642745"/>
            <a:ext cx="7886700" cy="4351338"/>
          </a:xfrm>
        </p:spPr>
        <p:txBody>
          <a:bodyPr/>
          <a:lstStyle/>
          <a:p>
            <a:r>
              <a:rPr kumimoji="1" lang="ja-JP" altLang="en-US" dirty="0"/>
              <a:t>ライトデバイスをモデルに追加</a:t>
            </a:r>
            <a:endParaRPr kumimoji="1" lang="en-US" altLang="ja-JP" dirty="0"/>
          </a:p>
          <a:p>
            <a:r>
              <a:rPr lang="ja-JP" altLang="en-US" dirty="0"/>
              <a:t>シーンの設定で「追加のライト」を有効化</a:t>
            </a:r>
            <a:endParaRPr lang="en-US" altLang="ja-JP" dirty="0"/>
          </a:p>
          <a:p>
            <a:r>
              <a:rPr kumimoji="1" lang="ja-JP" altLang="en-US" dirty="0"/>
              <a:t>必要に応じてライトの状態を制御</a:t>
            </a:r>
            <a:endParaRPr kumimoji="1" lang="en-US" altLang="ja-JP" dirty="0"/>
          </a:p>
          <a:p>
            <a:endParaRPr kumimoji="1" lang="ja-JP" altLang="en-US" dirty="0"/>
          </a:p>
        </p:txBody>
      </p:sp>
      <p:pic>
        <p:nvPicPr>
          <p:cNvPr id="5" name="図 4" descr="机の上にあるコンピューターのスクリーンショット&#10;&#10;低い精度で自動的に生成された説明">
            <a:extLst>
              <a:ext uri="{FF2B5EF4-FFF2-40B4-BE49-F238E27FC236}">
                <a16:creationId xmlns:a16="http://schemas.microsoft.com/office/drawing/2014/main" id="{FA3E8FD5-56E7-B81A-88BF-956BE04C7B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9817" y="3356470"/>
            <a:ext cx="4136711" cy="3151010"/>
          </a:xfrm>
          <a:prstGeom prst="rect">
            <a:avLst/>
          </a:prstGeom>
        </p:spPr>
      </p:pic>
    </p:spTree>
    <p:extLst>
      <p:ext uri="{BB962C8B-B14F-4D97-AF65-F5344CB8AC3E}">
        <p14:creationId xmlns:p14="http://schemas.microsoft.com/office/powerpoint/2010/main" val="225014586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EB49B6-DBDF-96A5-FFBF-203FFCBFD15B}"/>
              </a:ext>
            </a:extLst>
          </p:cNvPr>
          <p:cNvSpPr>
            <a:spLocks noGrp="1"/>
          </p:cNvSpPr>
          <p:nvPr>
            <p:ph type="title"/>
          </p:nvPr>
        </p:nvSpPr>
        <p:spPr>
          <a:xfrm>
            <a:off x="628650" y="151766"/>
            <a:ext cx="7886700" cy="1325563"/>
          </a:xfrm>
        </p:spPr>
        <p:txBody>
          <a:bodyPr/>
          <a:lstStyle/>
          <a:p>
            <a:r>
              <a:rPr kumimoji="1" lang="ja-JP" altLang="en-US" dirty="0"/>
              <a:t>ライトデバイスの記述例</a:t>
            </a:r>
          </a:p>
        </p:txBody>
      </p:sp>
      <p:sp>
        <p:nvSpPr>
          <p:cNvPr id="4" name="テキスト ボックス 3">
            <a:extLst>
              <a:ext uri="{FF2B5EF4-FFF2-40B4-BE49-F238E27FC236}">
                <a16:creationId xmlns:a16="http://schemas.microsoft.com/office/drawing/2014/main" id="{A4575277-8529-F789-BE3A-282D3B7EFDF3}"/>
              </a:ext>
            </a:extLst>
          </p:cNvPr>
          <p:cNvSpPr txBox="1"/>
          <p:nvPr/>
        </p:nvSpPr>
        <p:spPr>
          <a:xfrm>
            <a:off x="702212" y="1421907"/>
            <a:ext cx="7526216" cy="4524315"/>
          </a:xfrm>
          <a:prstGeom prst="rect">
            <a:avLst/>
          </a:prstGeom>
          <a:noFill/>
          <a:ln>
            <a:solidFill>
              <a:schemeClr val="tx1"/>
            </a:solidFill>
          </a:ln>
        </p:spPr>
        <p:txBody>
          <a:bodyPr wrap="square" rtlCol="0">
            <a:spAutoFit/>
          </a:bodyPr>
          <a:lstStyle/>
          <a:p>
            <a:r>
              <a:rPr lang="en-US" altLang="ja-JP" sz="1200" dirty="0">
                <a:latin typeface="ＭＳ ゴシック" panose="020B0609070205080204" pitchFamily="49" charset="-128"/>
                <a:ea typeface="ＭＳ ゴシック" panose="020B0609070205080204" pitchFamily="49" charset="-128"/>
              </a:rPr>
              <a:t>  -</a:t>
            </a:r>
          </a:p>
          <a:p>
            <a:r>
              <a:rPr lang="en-US" altLang="ja-JP" sz="1200" dirty="0">
                <a:latin typeface="ＭＳ ゴシック" panose="020B0609070205080204" pitchFamily="49" charset="-128"/>
                <a:ea typeface="ＭＳ ゴシック" panose="020B0609070205080204" pitchFamily="49" charset="-128"/>
              </a:rPr>
              <a:t>    name: </a:t>
            </a:r>
            <a:r>
              <a:rPr lang="en-US" altLang="ja-JP" sz="1200" dirty="0" err="1">
                <a:latin typeface="ＭＳ ゴシック" panose="020B0609070205080204" pitchFamily="49" charset="-128"/>
                <a:ea typeface="ＭＳ ゴシック" panose="020B0609070205080204" pitchFamily="49" charset="-128"/>
              </a:rPr>
              <a:t>TiltLink</a:t>
            </a:r>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    …</a:t>
            </a:r>
          </a:p>
          <a:p>
            <a:r>
              <a:rPr lang="en-US" altLang="ja-JP" sz="1200" dirty="0">
                <a:latin typeface="ＭＳ ゴシック" panose="020B0609070205080204" pitchFamily="49" charset="-128"/>
                <a:ea typeface="ＭＳ ゴシック" panose="020B0609070205080204" pitchFamily="49" charset="-128"/>
              </a:rPr>
              <a:t>    elements:</a:t>
            </a:r>
          </a:p>
          <a:p>
            <a:r>
              <a:rPr lang="en-US" altLang="ja-JP" sz="1200" dirty="0">
                <a:latin typeface="ＭＳ ゴシック" panose="020B0609070205080204" pitchFamily="49" charset="-128"/>
                <a:ea typeface="ＭＳ ゴシック" panose="020B0609070205080204" pitchFamily="49" charset="-128"/>
              </a:rPr>
              <a:t>      -</a:t>
            </a:r>
          </a:p>
          <a:p>
            <a:r>
              <a:rPr lang="ja-JP" altLang="en-US" sz="1200" dirty="0">
                <a:latin typeface="ＭＳ ゴシック" panose="020B0609070205080204" pitchFamily="49" charset="-128"/>
                <a:ea typeface="ＭＳ ゴシック" panose="020B0609070205080204" pitchFamily="49" charset="-128"/>
              </a:rPr>
              <a:t>        </a:t>
            </a:r>
            <a:r>
              <a:rPr lang="en-US" altLang="ja-JP" sz="1200" dirty="0">
                <a:latin typeface="ＭＳ ゴシック" panose="020B0609070205080204" pitchFamily="49" charset="-128"/>
                <a:ea typeface="ＭＳ ゴシック" panose="020B0609070205080204" pitchFamily="49" charset="-128"/>
              </a:rPr>
              <a:t>…</a:t>
            </a:r>
          </a:p>
          <a:p>
            <a:r>
              <a:rPr lang="en-US" altLang="ja-JP" sz="1200" dirty="0">
                <a:latin typeface="ＭＳ ゴシック" panose="020B0609070205080204" pitchFamily="49" charset="-128"/>
                <a:ea typeface="ＭＳ ゴシック" panose="020B0609070205080204" pitchFamily="49" charset="-128"/>
              </a:rPr>
              <a:t>      -</a:t>
            </a:r>
          </a:p>
          <a:p>
            <a:r>
              <a:rPr lang="en-US" altLang="ja-JP" sz="1200" dirty="0">
                <a:latin typeface="ＭＳ ゴシック" panose="020B0609070205080204" pitchFamily="49" charset="-128"/>
                <a:ea typeface="ＭＳ ゴシック" panose="020B0609070205080204" pitchFamily="49" charset="-128"/>
              </a:rPr>
              <a:t>        type: </a:t>
            </a:r>
            <a:r>
              <a:rPr lang="en-US" altLang="ja-JP" sz="1200" dirty="0" err="1">
                <a:latin typeface="ＭＳ ゴシック" panose="020B0609070205080204" pitchFamily="49" charset="-128"/>
                <a:ea typeface="ＭＳ ゴシック" panose="020B0609070205080204" pitchFamily="49" charset="-128"/>
              </a:rPr>
              <a:t>SpotLight</a:t>
            </a:r>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        name: Light</a:t>
            </a:r>
          </a:p>
          <a:p>
            <a:r>
              <a:rPr lang="en-US" altLang="ja-JP" sz="1200" dirty="0">
                <a:latin typeface="ＭＳ ゴシック" panose="020B0609070205080204" pitchFamily="49" charset="-128"/>
                <a:ea typeface="ＭＳ ゴシック" panose="020B0609070205080204" pitchFamily="49" charset="-128"/>
              </a:rPr>
              <a:t>        translation: [ 0.07, 0, 0 ]</a:t>
            </a:r>
          </a:p>
          <a:p>
            <a:r>
              <a:rPr lang="en-US" altLang="ja-JP" sz="1200" dirty="0">
                <a:latin typeface="ＭＳ ゴシック" panose="020B0609070205080204" pitchFamily="49" charset="-128"/>
                <a:ea typeface="ＭＳ ゴシック" panose="020B0609070205080204" pitchFamily="49" charset="-128"/>
              </a:rPr>
              <a:t>        direction: [ 1, 0, 0 ]</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beam_width</a:t>
            </a:r>
            <a:r>
              <a:rPr lang="en-US" altLang="ja-JP" sz="1200" dirty="0">
                <a:latin typeface="ＭＳ ゴシック" panose="020B0609070205080204" pitchFamily="49" charset="-128"/>
                <a:ea typeface="ＭＳ ゴシック" panose="020B0609070205080204" pitchFamily="49" charset="-128"/>
              </a:rPr>
              <a:t>: 36</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cut_off_angle</a:t>
            </a:r>
            <a:r>
              <a:rPr lang="en-US" altLang="ja-JP" sz="1200" dirty="0">
                <a:latin typeface="ＭＳ ゴシック" panose="020B0609070205080204" pitchFamily="49" charset="-128"/>
                <a:ea typeface="ＭＳ ゴシック" panose="020B0609070205080204" pitchFamily="49" charset="-128"/>
              </a:rPr>
              <a:t>: 40</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cut_off_exponent</a:t>
            </a:r>
            <a:r>
              <a:rPr lang="en-US" altLang="ja-JP" sz="1200" dirty="0">
                <a:latin typeface="ＭＳ ゴシック" panose="020B0609070205080204" pitchFamily="49" charset="-128"/>
                <a:ea typeface="ＭＳ ゴシック" panose="020B0609070205080204" pitchFamily="49" charset="-128"/>
              </a:rPr>
              <a:t>: 6</a:t>
            </a:r>
          </a:p>
          <a:p>
            <a:r>
              <a:rPr lang="en-US" altLang="ja-JP" sz="1200" dirty="0">
                <a:latin typeface="ＭＳ ゴシック" panose="020B0609070205080204" pitchFamily="49" charset="-128"/>
                <a:ea typeface="ＭＳ ゴシック" panose="020B0609070205080204" pitchFamily="49" charset="-128"/>
              </a:rPr>
              <a:t>        attenuation: [ 1, 0, 0.01 ]</a:t>
            </a:r>
          </a:p>
          <a:p>
            <a:r>
              <a:rPr lang="en-US" altLang="ja-JP" sz="1200" dirty="0">
                <a:latin typeface="ＭＳ ゴシック" panose="020B0609070205080204" pitchFamily="49" charset="-128"/>
                <a:ea typeface="ＭＳ ゴシック" panose="020B0609070205080204" pitchFamily="49" charset="-128"/>
              </a:rPr>
              <a:t>        on: true</a:t>
            </a:r>
          </a:p>
          <a:p>
            <a:r>
              <a:rPr lang="en-US" altLang="ja-JP" sz="1200" dirty="0">
                <a:latin typeface="ＭＳ ゴシック" panose="020B0609070205080204" pitchFamily="49" charset="-128"/>
                <a:ea typeface="ＭＳ ゴシック" panose="020B0609070205080204" pitchFamily="49" charset="-128"/>
              </a:rPr>
              <a:t>        elements:</a:t>
            </a:r>
          </a:p>
          <a:p>
            <a:r>
              <a:rPr lang="en-US" altLang="ja-JP" sz="1200" dirty="0">
                <a:latin typeface="ＭＳ ゴシック" panose="020B0609070205080204" pitchFamily="49" charset="-128"/>
                <a:ea typeface="ＭＳ ゴシック" panose="020B0609070205080204" pitchFamily="49" charset="-128"/>
              </a:rPr>
              <a:t>          -</a:t>
            </a:r>
          </a:p>
          <a:p>
            <a:r>
              <a:rPr lang="en-US" altLang="ja-JP" sz="1200" dirty="0">
                <a:latin typeface="ＭＳ ゴシック" panose="020B0609070205080204" pitchFamily="49" charset="-128"/>
                <a:ea typeface="ＭＳ ゴシック" panose="020B0609070205080204" pitchFamily="49" charset="-128"/>
              </a:rPr>
              <a:t>            type: Shape</a:t>
            </a:r>
          </a:p>
          <a:p>
            <a:r>
              <a:rPr lang="en-US" altLang="ja-JP" sz="1200" dirty="0">
                <a:latin typeface="ＭＳ ゴシック" panose="020B0609070205080204" pitchFamily="49" charset="-128"/>
                <a:ea typeface="ＭＳ ゴシック" panose="020B0609070205080204" pitchFamily="49" charset="-128"/>
              </a:rPr>
              <a:t>            rotation: [ 0, 0, 1, 90 ]</a:t>
            </a:r>
          </a:p>
          <a:p>
            <a:r>
              <a:rPr lang="en-US" altLang="ja-JP" sz="1200" dirty="0">
                <a:latin typeface="ＭＳ ゴシック" panose="020B0609070205080204" pitchFamily="49" charset="-128"/>
                <a:ea typeface="ＭＳ ゴシック" panose="020B0609070205080204" pitchFamily="49" charset="-128"/>
              </a:rPr>
              <a:t>            translation: [ -0.005, 0, 0 ]</a:t>
            </a:r>
          </a:p>
          <a:p>
            <a:r>
              <a:rPr lang="en-US" altLang="ja-JP" sz="1200" dirty="0">
                <a:latin typeface="ＭＳ ゴシック" panose="020B0609070205080204" pitchFamily="49" charset="-128"/>
                <a:ea typeface="ＭＳ ゴシック" panose="020B0609070205080204" pitchFamily="49" charset="-128"/>
              </a:rPr>
              <a:t>            geometry: { type: Cylinder, height: 0.01, radius: 0.01 }</a:t>
            </a:r>
          </a:p>
          <a:p>
            <a:r>
              <a:rPr lang="en-US" altLang="ja-JP" sz="1200" dirty="0">
                <a:latin typeface="ＭＳ ゴシック" panose="020B0609070205080204" pitchFamily="49" charset="-128"/>
                <a:ea typeface="ＭＳ ゴシック" panose="020B0609070205080204" pitchFamily="49" charset="-128"/>
              </a:rPr>
              <a:t>            appearance:</a:t>
            </a:r>
          </a:p>
          <a:p>
            <a:r>
              <a:rPr lang="en-US" altLang="ja-JP" sz="1200" dirty="0">
                <a:latin typeface="ＭＳ ゴシック" panose="020B0609070205080204" pitchFamily="49" charset="-128"/>
                <a:ea typeface="ＭＳ ゴシック" panose="020B0609070205080204" pitchFamily="49" charset="-128"/>
              </a:rPr>
              <a:t>              material: { emissive: [ 0.8, 0.8, 0.3 ] }</a:t>
            </a:r>
          </a:p>
        </p:txBody>
      </p:sp>
      <p:sp>
        <p:nvSpPr>
          <p:cNvPr id="5" name="テキスト ボックス 4">
            <a:extLst>
              <a:ext uri="{FF2B5EF4-FFF2-40B4-BE49-F238E27FC236}">
                <a16:creationId xmlns:a16="http://schemas.microsoft.com/office/drawing/2014/main" id="{948A8339-D072-251C-FDB3-ECD4F88C9BB1}"/>
              </a:ext>
            </a:extLst>
          </p:cNvPr>
          <p:cNvSpPr txBox="1"/>
          <p:nvPr/>
        </p:nvSpPr>
        <p:spPr>
          <a:xfrm>
            <a:off x="3702130" y="2684753"/>
            <a:ext cx="1526380" cy="276999"/>
          </a:xfrm>
          <a:prstGeom prst="rect">
            <a:avLst/>
          </a:prstGeom>
          <a:noFill/>
        </p:spPr>
        <p:txBody>
          <a:bodyPr wrap="none" rtlCol="0">
            <a:spAutoFit/>
          </a:bodyPr>
          <a:lstStyle/>
          <a:p>
            <a:r>
              <a:rPr lang="en-US" altLang="ja-JP" sz="1200" b="1" dirty="0" err="1">
                <a:solidFill>
                  <a:srgbClr val="FF0000"/>
                </a:solidFill>
              </a:rPr>
              <a:t>SpotLight</a:t>
            </a:r>
            <a:r>
              <a:rPr lang="ja-JP" altLang="en-US" sz="1200" b="1" dirty="0">
                <a:solidFill>
                  <a:srgbClr val="FF0000"/>
                </a:solidFill>
              </a:rPr>
              <a:t>型を指定</a:t>
            </a:r>
            <a:endParaRPr lang="en-US" altLang="ja-JP" sz="1200" b="1" dirty="0">
              <a:solidFill>
                <a:srgbClr val="FF0000"/>
              </a:solidFill>
            </a:endParaRPr>
          </a:p>
        </p:txBody>
      </p:sp>
      <p:sp>
        <p:nvSpPr>
          <p:cNvPr id="6" name="テキスト ボックス 5">
            <a:extLst>
              <a:ext uri="{FF2B5EF4-FFF2-40B4-BE49-F238E27FC236}">
                <a16:creationId xmlns:a16="http://schemas.microsoft.com/office/drawing/2014/main" id="{4D599750-E73C-541A-979B-7DA94D01C7E0}"/>
              </a:ext>
            </a:extLst>
          </p:cNvPr>
          <p:cNvSpPr txBox="1"/>
          <p:nvPr/>
        </p:nvSpPr>
        <p:spPr>
          <a:xfrm>
            <a:off x="3702130" y="3417225"/>
            <a:ext cx="2339102" cy="276999"/>
          </a:xfrm>
          <a:prstGeom prst="rect">
            <a:avLst/>
          </a:prstGeom>
          <a:noFill/>
        </p:spPr>
        <p:txBody>
          <a:bodyPr wrap="none" rtlCol="0">
            <a:spAutoFit/>
          </a:bodyPr>
          <a:lstStyle/>
          <a:p>
            <a:r>
              <a:rPr lang="ja-JP" altLang="en-US" sz="1200" b="1" dirty="0">
                <a:solidFill>
                  <a:srgbClr val="FF0000"/>
                </a:solidFill>
              </a:rPr>
              <a:t>最大輝度で光が照らされる角度</a:t>
            </a:r>
            <a:endParaRPr lang="en-US" altLang="ja-JP" sz="1200" b="1" dirty="0">
              <a:solidFill>
                <a:srgbClr val="FF0000"/>
              </a:solidFill>
            </a:endParaRPr>
          </a:p>
        </p:txBody>
      </p:sp>
      <p:sp>
        <p:nvSpPr>
          <p:cNvPr id="7" name="テキスト ボックス 6">
            <a:extLst>
              <a:ext uri="{FF2B5EF4-FFF2-40B4-BE49-F238E27FC236}">
                <a16:creationId xmlns:a16="http://schemas.microsoft.com/office/drawing/2014/main" id="{2010CA37-6D1E-4948-500C-5B10ECFE81B3}"/>
              </a:ext>
            </a:extLst>
          </p:cNvPr>
          <p:cNvSpPr txBox="1"/>
          <p:nvPr/>
        </p:nvSpPr>
        <p:spPr>
          <a:xfrm>
            <a:off x="3702129" y="3600105"/>
            <a:ext cx="1569660" cy="276999"/>
          </a:xfrm>
          <a:prstGeom prst="rect">
            <a:avLst/>
          </a:prstGeom>
          <a:noFill/>
        </p:spPr>
        <p:txBody>
          <a:bodyPr wrap="none" rtlCol="0">
            <a:spAutoFit/>
          </a:bodyPr>
          <a:lstStyle/>
          <a:p>
            <a:r>
              <a:rPr lang="ja-JP" altLang="en-US" sz="1200" b="1" dirty="0">
                <a:solidFill>
                  <a:srgbClr val="FF0000"/>
                </a:solidFill>
              </a:rPr>
              <a:t>光が照らされる角度</a:t>
            </a:r>
            <a:endParaRPr lang="en-US" altLang="ja-JP" sz="1200" b="1" dirty="0">
              <a:solidFill>
                <a:srgbClr val="FF0000"/>
              </a:solidFill>
            </a:endParaRPr>
          </a:p>
        </p:txBody>
      </p:sp>
      <p:sp>
        <p:nvSpPr>
          <p:cNvPr id="8" name="テキスト ボックス 7">
            <a:extLst>
              <a:ext uri="{FF2B5EF4-FFF2-40B4-BE49-F238E27FC236}">
                <a16:creationId xmlns:a16="http://schemas.microsoft.com/office/drawing/2014/main" id="{F9C7E5B8-099B-C514-BEB2-1AF937CD021C}"/>
              </a:ext>
            </a:extLst>
          </p:cNvPr>
          <p:cNvSpPr txBox="1"/>
          <p:nvPr/>
        </p:nvSpPr>
        <p:spPr>
          <a:xfrm>
            <a:off x="3702129" y="3791771"/>
            <a:ext cx="4408579" cy="276999"/>
          </a:xfrm>
          <a:prstGeom prst="rect">
            <a:avLst/>
          </a:prstGeom>
          <a:noFill/>
        </p:spPr>
        <p:txBody>
          <a:bodyPr wrap="none" rtlCol="0">
            <a:spAutoFit/>
          </a:bodyPr>
          <a:lstStyle/>
          <a:p>
            <a:r>
              <a:rPr lang="en-US" altLang="ja-JP" sz="1200" b="1" dirty="0" err="1">
                <a:solidFill>
                  <a:srgbClr val="FF0000"/>
                </a:solidFill>
              </a:rPr>
              <a:t>beam_width</a:t>
            </a:r>
            <a:r>
              <a:rPr lang="ja-JP" altLang="en-US" sz="1200" b="1" dirty="0">
                <a:solidFill>
                  <a:srgbClr val="FF0000"/>
                </a:solidFill>
              </a:rPr>
              <a:t>から</a:t>
            </a:r>
            <a:r>
              <a:rPr lang="en-US" altLang="ja-JP" sz="1200" b="1" dirty="0" err="1">
                <a:solidFill>
                  <a:srgbClr val="FF0000"/>
                </a:solidFill>
              </a:rPr>
              <a:t>cut_off_angle</a:t>
            </a:r>
            <a:r>
              <a:rPr lang="ja-JP" altLang="en-US" sz="1200" b="1" dirty="0">
                <a:solidFill>
                  <a:srgbClr val="FF0000"/>
                </a:solidFill>
              </a:rPr>
              <a:t>の間の輝度の変化を決める値</a:t>
            </a:r>
            <a:endParaRPr lang="en-US" altLang="ja-JP" sz="1200" b="1" dirty="0">
              <a:solidFill>
                <a:srgbClr val="FF0000"/>
              </a:solidFill>
            </a:endParaRPr>
          </a:p>
        </p:txBody>
      </p:sp>
      <p:sp>
        <p:nvSpPr>
          <p:cNvPr id="9" name="テキスト ボックス 8">
            <a:extLst>
              <a:ext uri="{FF2B5EF4-FFF2-40B4-BE49-F238E27FC236}">
                <a16:creationId xmlns:a16="http://schemas.microsoft.com/office/drawing/2014/main" id="{1DE5FBCD-9A09-FBA6-FCF8-BEF5EAA602C2}"/>
              </a:ext>
            </a:extLst>
          </p:cNvPr>
          <p:cNvSpPr txBox="1"/>
          <p:nvPr/>
        </p:nvSpPr>
        <p:spPr>
          <a:xfrm>
            <a:off x="3702128" y="3995116"/>
            <a:ext cx="646331" cy="276999"/>
          </a:xfrm>
          <a:prstGeom prst="rect">
            <a:avLst/>
          </a:prstGeom>
          <a:noFill/>
        </p:spPr>
        <p:txBody>
          <a:bodyPr wrap="none" rtlCol="0">
            <a:spAutoFit/>
          </a:bodyPr>
          <a:lstStyle/>
          <a:p>
            <a:r>
              <a:rPr lang="ja-JP" altLang="en-US" sz="1200" b="1" dirty="0">
                <a:solidFill>
                  <a:srgbClr val="FF0000"/>
                </a:solidFill>
              </a:rPr>
              <a:t>減衰率</a:t>
            </a:r>
            <a:endParaRPr lang="en-US" altLang="ja-JP" sz="1200" b="1" dirty="0">
              <a:solidFill>
                <a:srgbClr val="FF0000"/>
              </a:solidFill>
            </a:endParaRPr>
          </a:p>
        </p:txBody>
      </p:sp>
      <p:sp>
        <p:nvSpPr>
          <p:cNvPr id="10" name="テキスト ボックス 9">
            <a:extLst>
              <a:ext uri="{FF2B5EF4-FFF2-40B4-BE49-F238E27FC236}">
                <a16:creationId xmlns:a16="http://schemas.microsoft.com/office/drawing/2014/main" id="{FED29849-46AF-EA68-7DF3-EB62822D06B9}"/>
              </a:ext>
            </a:extLst>
          </p:cNvPr>
          <p:cNvSpPr txBox="1"/>
          <p:nvPr/>
        </p:nvSpPr>
        <p:spPr>
          <a:xfrm>
            <a:off x="3702130" y="3228789"/>
            <a:ext cx="800219" cy="276999"/>
          </a:xfrm>
          <a:prstGeom prst="rect">
            <a:avLst/>
          </a:prstGeom>
          <a:noFill/>
        </p:spPr>
        <p:txBody>
          <a:bodyPr wrap="none" rtlCol="0">
            <a:spAutoFit/>
          </a:bodyPr>
          <a:lstStyle/>
          <a:p>
            <a:r>
              <a:rPr lang="ja-JP" altLang="en-US" sz="1200" b="1" dirty="0">
                <a:solidFill>
                  <a:srgbClr val="FF0000"/>
                </a:solidFill>
              </a:rPr>
              <a:t>照射方向</a:t>
            </a:r>
            <a:endParaRPr lang="en-US" altLang="ja-JP" sz="1200" b="1" dirty="0">
              <a:solidFill>
                <a:srgbClr val="FF0000"/>
              </a:solidFill>
            </a:endParaRPr>
          </a:p>
        </p:txBody>
      </p:sp>
    </p:spTree>
    <p:extLst>
      <p:ext uri="{BB962C8B-B14F-4D97-AF65-F5344CB8AC3E}">
        <p14:creationId xmlns:p14="http://schemas.microsoft.com/office/powerpoint/2010/main" val="310400043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グラフィカル ユーザー インターフェイス, アプリケーション&#10;&#10;自動的に生成された説明">
            <a:extLst>
              <a:ext uri="{FF2B5EF4-FFF2-40B4-BE49-F238E27FC236}">
                <a16:creationId xmlns:a16="http://schemas.microsoft.com/office/drawing/2014/main" id="{CBB5019E-23CA-FCAE-8613-52D30DE037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9036" y="1991360"/>
            <a:ext cx="3695985" cy="4688840"/>
          </a:xfrm>
          <a:prstGeom prst="rect">
            <a:avLst/>
          </a:prstGeom>
        </p:spPr>
      </p:pic>
      <p:sp>
        <p:nvSpPr>
          <p:cNvPr id="2" name="タイトル 1">
            <a:extLst>
              <a:ext uri="{FF2B5EF4-FFF2-40B4-BE49-F238E27FC236}">
                <a16:creationId xmlns:a16="http://schemas.microsoft.com/office/drawing/2014/main" id="{7CA600AB-6348-5934-F894-E377C120A33A}"/>
              </a:ext>
            </a:extLst>
          </p:cNvPr>
          <p:cNvSpPr>
            <a:spLocks noGrp="1"/>
          </p:cNvSpPr>
          <p:nvPr>
            <p:ph type="title"/>
          </p:nvPr>
        </p:nvSpPr>
        <p:spPr>
          <a:xfrm>
            <a:off x="628650" y="214787"/>
            <a:ext cx="7886700" cy="1325563"/>
          </a:xfrm>
        </p:spPr>
        <p:txBody>
          <a:bodyPr/>
          <a:lstStyle/>
          <a:p>
            <a:r>
              <a:rPr lang="ja-JP" altLang="en-US" dirty="0"/>
              <a:t>光源の描画</a:t>
            </a:r>
            <a:r>
              <a:rPr kumimoji="1" lang="ja-JP" altLang="en-US" dirty="0"/>
              <a:t>設定</a:t>
            </a:r>
          </a:p>
        </p:txBody>
      </p:sp>
      <p:pic>
        <p:nvPicPr>
          <p:cNvPr id="5" name="図 4">
            <a:extLst>
              <a:ext uri="{FF2B5EF4-FFF2-40B4-BE49-F238E27FC236}">
                <a16:creationId xmlns:a16="http://schemas.microsoft.com/office/drawing/2014/main" id="{34B54F97-4C68-0D4B-58EF-A915B1D5FB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130" y="1504793"/>
            <a:ext cx="5139808" cy="310831"/>
          </a:xfrm>
          <a:prstGeom prst="rect">
            <a:avLst/>
          </a:prstGeom>
        </p:spPr>
      </p:pic>
      <p:sp>
        <p:nvSpPr>
          <p:cNvPr id="6" name="正方形/長方形 5">
            <a:extLst>
              <a:ext uri="{FF2B5EF4-FFF2-40B4-BE49-F238E27FC236}">
                <a16:creationId xmlns:a16="http://schemas.microsoft.com/office/drawing/2014/main" id="{9FDA3EC2-D765-85CA-16F9-9F51D91D9DEF}"/>
              </a:ext>
            </a:extLst>
          </p:cNvPr>
          <p:cNvSpPr/>
          <p:nvPr/>
        </p:nvSpPr>
        <p:spPr>
          <a:xfrm>
            <a:off x="6743736" y="1504792"/>
            <a:ext cx="309962" cy="31083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3725EC36-7045-168E-B689-8C66DE5AAF50}"/>
              </a:ext>
            </a:extLst>
          </p:cNvPr>
          <p:cNvSpPr/>
          <p:nvPr/>
        </p:nvSpPr>
        <p:spPr>
          <a:xfrm>
            <a:off x="2790796" y="3571240"/>
            <a:ext cx="2675284" cy="44704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D70BD87E-AB11-6D87-582A-477A41291AA8}"/>
              </a:ext>
            </a:extLst>
          </p:cNvPr>
          <p:cNvSpPr txBox="1"/>
          <p:nvPr/>
        </p:nvSpPr>
        <p:spPr>
          <a:xfrm>
            <a:off x="186770" y="3471594"/>
            <a:ext cx="2236390" cy="646331"/>
          </a:xfrm>
          <a:prstGeom prst="rect">
            <a:avLst/>
          </a:prstGeom>
          <a:noFill/>
        </p:spPr>
        <p:txBody>
          <a:bodyPr wrap="square" rtlCol="0">
            <a:spAutoFit/>
          </a:bodyPr>
          <a:lstStyle/>
          <a:p>
            <a:r>
              <a:rPr lang="ja-JP" altLang="en-US" sz="1200" b="1" dirty="0">
                <a:solidFill>
                  <a:srgbClr val="FF0000"/>
                </a:solidFill>
              </a:rPr>
              <a:t>ワールドライト、ヘッドライトのチェックを外すか照度を下げて、シーンを暗くする</a:t>
            </a:r>
            <a:endParaRPr lang="en-US" altLang="ja-JP" sz="1200" b="1" dirty="0">
              <a:solidFill>
                <a:srgbClr val="FF0000"/>
              </a:solidFill>
            </a:endParaRPr>
          </a:p>
        </p:txBody>
      </p:sp>
      <p:cxnSp>
        <p:nvCxnSpPr>
          <p:cNvPr id="13" name="直線矢印コネクタ 12">
            <a:extLst>
              <a:ext uri="{FF2B5EF4-FFF2-40B4-BE49-F238E27FC236}">
                <a16:creationId xmlns:a16="http://schemas.microsoft.com/office/drawing/2014/main" id="{5BD44ADF-BA0F-71A1-F86B-6B5A943F6379}"/>
              </a:ext>
            </a:extLst>
          </p:cNvPr>
          <p:cNvCxnSpPr>
            <a:cxnSpLocks/>
            <a:stCxn id="11" idx="3"/>
            <a:endCxn id="8" idx="1"/>
          </p:cNvCxnSpPr>
          <p:nvPr/>
        </p:nvCxnSpPr>
        <p:spPr>
          <a:xfrm>
            <a:off x="2423160" y="3794760"/>
            <a:ext cx="3676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5BDF8A08-4597-ECDF-DFA6-B326AFE92E59}"/>
              </a:ext>
            </a:extLst>
          </p:cNvPr>
          <p:cNvSpPr/>
          <p:nvPr/>
        </p:nvSpPr>
        <p:spPr>
          <a:xfrm>
            <a:off x="2790796" y="4018280"/>
            <a:ext cx="2837844" cy="20828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BC11CBA1-8046-D09A-9C6B-82408800C30C}"/>
              </a:ext>
            </a:extLst>
          </p:cNvPr>
          <p:cNvSpPr txBox="1"/>
          <p:nvPr/>
        </p:nvSpPr>
        <p:spPr>
          <a:xfrm>
            <a:off x="6630897" y="3525520"/>
            <a:ext cx="2236390" cy="1200329"/>
          </a:xfrm>
          <a:prstGeom prst="rect">
            <a:avLst/>
          </a:prstGeom>
          <a:noFill/>
        </p:spPr>
        <p:txBody>
          <a:bodyPr wrap="square" rtlCol="0">
            <a:spAutoFit/>
          </a:bodyPr>
          <a:lstStyle/>
          <a:p>
            <a:r>
              <a:rPr lang="ja-JP" altLang="en-US" sz="1200" b="1" dirty="0">
                <a:solidFill>
                  <a:srgbClr val="FF0000"/>
                </a:solidFill>
              </a:rPr>
              <a:t>追加のライトのチェックを入れておくことでロボットに追加したライトで照らされるようになる。</a:t>
            </a:r>
            <a:endParaRPr lang="en-US" altLang="ja-JP" sz="1200" b="1" dirty="0">
              <a:solidFill>
                <a:srgbClr val="FF0000"/>
              </a:solidFill>
            </a:endParaRPr>
          </a:p>
          <a:p>
            <a:r>
              <a:rPr lang="ja-JP" altLang="en-US" sz="1200" b="1" dirty="0">
                <a:solidFill>
                  <a:srgbClr val="FF0000"/>
                </a:solidFill>
              </a:rPr>
              <a:t>影のチェックを入れると、ライトの影も描画される。</a:t>
            </a:r>
            <a:endParaRPr lang="en-US" altLang="ja-JP" sz="1200" b="1" dirty="0">
              <a:solidFill>
                <a:srgbClr val="FF0000"/>
              </a:solidFill>
            </a:endParaRPr>
          </a:p>
        </p:txBody>
      </p:sp>
      <p:cxnSp>
        <p:nvCxnSpPr>
          <p:cNvPr id="22" name="直線矢印コネクタ 21">
            <a:extLst>
              <a:ext uri="{FF2B5EF4-FFF2-40B4-BE49-F238E27FC236}">
                <a16:creationId xmlns:a16="http://schemas.microsoft.com/office/drawing/2014/main" id="{E6B02C46-DEDD-CE61-D865-86DA1D2A57E3}"/>
              </a:ext>
            </a:extLst>
          </p:cNvPr>
          <p:cNvCxnSpPr>
            <a:cxnSpLocks/>
            <a:stCxn id="21" idx="1"/>
            <a:endCxn id="20" idx="3"/>
          </p:cNvCxnSpPr>
          <p:nvPr/>
        </p:nvCxnSpPr>
        <p:spPr>
          <a:xfrm flipH="1" flipV="1">
            <a:off x="5628640" y="4122420"/>
            <a:ext cx="1002257" cy="326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正方形/長方形 26">
            <a:extLst>
              <a:ext uri="{FF2B5EF4-FFF2-40B4-BE49-F238E27FC236}">
                <a16:creationId xmlns:a16="http://schemas.microsoft.com/office/drawing/2014/main" id="{171CB30E-F836-1F4B-F2C2-9FFCEBF15D37}"/>
              </a:ext>
            </a:extLst>
          </p:cNvPr>
          <p:cNvSpPr/>
          <p:nvPr/>
        </p:nvSpPr>
        <p:spPr>
          <a:xfrm>
            <a:off x="2800956" y="4849336"/>
            <a:ext cx="521364" cy="20827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489618C0-2E68-1C3A-C2F4-621A79E0DCE0}"/>
              </a:ext>
            </a:extLst>
          </p:cNvPr>
          <p:cNvSpPr txBox="1"/>
          <p:nvPr/>
        </p:nvSpPr>
        <p:spPr>
          <a:xfrm>
            <a:off x="263908" y="4630309"/>
            <a:ext cx="2082114" cy="646331"/>
          </a:xfrm>
          <a:prstGeom prst="rect">
            <a:avLst/>
          </a:prstGeom>
          <a:noFill/>
        </p:spPr>
        <p:txBody>
          <a:bodyPr wrap="square" rtlCol="0">
            <a:spAutoFit/>
          </a:bodyPr>
          <a:lstStyle/>
          <a:p>
            <a:r>
              <a:rPr lang="ja-JP" altLang="en-US" sz="1200" b="1" dirty="0">
                <a:solidFill>
                  <a:srgbClr val="FF0000"/>
                </a:solidFill>
              </a:rPr>
              <a:t>背景色を黒に設定することで、モデルがない部分も暗くすることができる</a:t>
            </a:r>
            <a:endParaRPr lang="en-US" altLang="ja-JP" sz="1200" b="1" dirty="0">
              <a:solidFill>
                <a:srgbClr val="FF0000"/>
              </a:solidFill>
            </a:endParaRPr>
          </a:p>
        </p:txBody>
      </p:sp>
      <p:cxnSp>
        <p:nvCxnSpPr>
          <p:cNvPr id="29" name="直線矢印コネクタ 28">
            <a:extLst>
              <a:ext uri="{FF2B5EF4-FFF2-40B4-BE49-F238E27FC236}">
                <a16:creationId xmlns:a16="http://schemas.microsoft.com/office/drawing/2014/main" id="{07330D1D-3029-A83D-F3B6-30425E13F71F}"/>
              </a:ext>
            </a:extLst>
          </p:cNvPr>
          <p:cNvCxnSpPr>
            <a:cxnSpLocks/>
            <a:stCxn id="28" idx="3"/>
            <a:endCxn id="27" idx="1"/>
          </p:cNvCxnSpPr>
          <p:nvPr/>
        </p:nvCxnSpPr>
        <p:spPr>
          <a:xfrm>
            <a:off x="2346022" y="4953475"/>
            <a:ext cx="454934" cy="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フリーフォーム: 図形 31">
            <a:extLst>
              <a:ext uri="{FF2B5EF4-FFF2-40B4-BE49-F238E27FC236}">
                <a16:creationId xmlns:a16="http://schemas.microsoft.com/office/drawing/2014/main" id="{0AD6ADF5-161E-6D86-02FA-5D3361BC2DB9}"/>
              </a:ext>
            </a:extLst>
          </p:cNvPr>
          <p:cNvSpPr/>
          <p:nvPr/>
        </p:nvSpPr>
        <p:spPr>
          <a:xfrm>
            <a:off x="6502400" y="1815623"/>
            <a:ext cx="974505" cy="523240"/>
          </a:xfrm>
          <a:custGeom>
            <a:avLst/>
            <a:gdLst>
              <a:gd name="connsiteX0" fmla="*/ 675640 w 974505"/>
              <a:gd name="connsiteY0" fmla="*/ 0 h 523240"/>
              <a:gd name="connsiteX1" fmla="*/ 970280 w 974505"/>
              <a:gd name="connsiteY1" fmla="*/ 106680 h 523240"/>
              <a:gd name="connsiteX2" fmla="*/ 787400 w 974505"/>
              <a:gd name="connsiteY2" fmla="*/ 289560 h 523240"/>
              <a:gd name="connsiteX3" fmla="*/ 0 w 974505"/>
              <a:gd name="connsiteY3" fmla="*/ 523240 h 523240"/>
            </a:gdLst>
            <a:ahLst/>
            <a:cxnLst>
              <a:cxn ang="0">
                <a:pos x="connsiteX0" y="connsiteY0"/>
              </a:cxn>
              <a:cxn ang="0">
                <a:pos x="connsiteX1" y="connsiteY1"/>
              </a:cxn>
              <a:cxn ang="0">
                <a:pos x="connsiteX2" y="connsiteY2"/>
              </a:cxn>
              <a:cxn ang="0">
                <a:pos x="connsiteX3" y="connsiteY3"/>
              </a:cxn>
            </a:cxnLst>
            <a:rect l="l" t="t" r="r" b="b"/>
            <a:pathLst>
              <a:path w="974505" h="523240">
                <a:moveTo>
                  <a:pt x="675640" y="0"/>
                </a:moveTo>
                <a:cubicBezTo>
                  <a:pt x="813646" y="29210"/>
                  <a:pt x="951653" y="58420"/>
                  <a:pt x="970280" y="106680"/>
                </a:cubicBezTo>
                <a:cubicBezTo>
                  <a:pt x="988907" y="154940"/>
                  <a:pt x="949113" y="220133"/>
                  <a:pt x="787400" y="289560"/>
                </a:cubicBezTo>
                <a:cubicBezTo>
                  <a:pt x="625687" y="358987"/>
                  <a:pt x="312843" y="441113"/>
                  <a:pt x="0" y="523240"/>
                </a:cubicBezTo>
              </a:path>
            </a:pathLst>
          </a:custGeom>
          <a:noFill/>
          <a:ln w="28575">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9914C5D9-F9A5-E6A2-C003-E64C3A8DC96F}"/>
              </a:ext>
            </a:extLst>
          </p:cNvPr>
          <p:cNvSpPr txBox="1"/>
          <p:nvPr/>
        </p:nvSpPr>
        <p:spPr>
          <a:xfrm>
            <a:off x="6714060" y="2338863"/>
            <a:ext cx="2070064" cy="461665"/>
          </a:xfrm>
          <a:prstGeom prst="rect">
            <a:avLst/>
          </a:prstGeom>
          <a:noFill/>
        </p:spPr>
        <p:txBody>
          <a:bodyPr wrap="square" rtlCol="0">
            <a:spAutoFit/>
          </a:bodyPr>
          <a:lstStyle/>
          <a:p>
            <a:r>
              <a:rPr lang="ja-JP" altLang="en-US" sz="1200" b="1" dirty="0">
                <a:solidFill>
                  <a:srgbClr val="FF0000"/>
                </a:solidFill>
              </a:rPr>
              <a:t>シーン描画設定ダイアログを表示</a:t>
            </a:r>
            <a:endParaRPr lang="en-US" altLang="ja-JP" sz="1200" b="1" dirty="0">
              <a:solidFill>
                <a:srgbClr val="FF0000"/>
              </a:solidFill>
            </a:endParaRPr>
          </a:p>
        </p:txBody>
      </p:sp>
    </p:spTree>
    <p:extLst>
      <p:ext uri="{BB962C8B-B14F-4D97-AF65-F5344CB8AC3E}">
        <p14:creationId xmlns:p14="http://schemas.microsoft.com/office/powerpoint/2010/main" val="61233291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A600AB-6348-5934-F894-E377C120A33A}"/>
              </a:ext>
            </a:extLst>
          </p:cNvPr>
          <p:cNvSpPr>
            <a:spLocks noGrp="1"/>
          </p:cNvSpPr>
          <p:nvPr>
            <p:ph type="title"/>
          </p:nvPr>
        </p:nvSpPr>
        <p:spPr/>
        <p:txBody>
          <a:bodyPr/>
          <a:lstStyle/>
          <a:p>
            <a:r>
              <a:rPr kumimoji="1" lang="ja-JP" altLang="en-US" dirty="0"/>
              <a:t>視覚シミュレーションの設定</a:t>
            </a:r>
          </a:p>
        </p:txBody>
      </p:sp>
      <p:sp>
        <p:nvSpPr>
          <p:cNvPr id="3" name="コンテンツ プレースホルダー 2">
            <a:extLst>
              <a:ext uri="{FF2B5EF4-FFF2-40B4-BE49-F238E27FC236}">
                <a16:creationId xmlns:a16="http://schemas.microsoft.com/office/drawing/2014/main" id="{900A51FD-50F7-896E-B135-65169A435CAD}"/>
              </a:ext>
            </a:extLst>
          </p:cNvPr>
          <p:cNvSpPr>
            <a:spLocks noGrp="1"/>
          </p:cNvSpPr>
          <p:nvPr>
            <p:ph idx="1"/>
          </p:nvPr>
        </p:nvSpPr>
        <p:spPr/>
        <p:txBody>
          <a:bodyPr/>
          <a:lstStyle/>
          <a:p>
            <a:r>
              <a:rPr kumimoji="1" lang="ja-JP" altLang="en-US" dirty="0"/>
              <a:t>シミュレーションで生成される</a:t>
            </a:r>
            <a:r>
              <a:rPr lang="ja-JP" altLang="en-US" dirty="0"/>
              <a:t>カメラ</a:t>
            </a:r>
            <a:r>
              <a:rPr kumimoji="1" lang="ja-JP" altLang="en-US" dirty="0"/>
              <a:t>画像の描画設定は</a:t>
            </a:r>
            <a:r>
              <a:rPr kumimoji="1" lang="en-US" altLang="ja-JP" dirty="0" err="1"/>
              <a:t>GLVisionSimulator</a:t>
            </a:r>
            <a:r>
              <a:rPr kumimoji="1" lang="ja-JP" altLang="en-US" dirty="0"/>
              <a:t>アイテムのプロパティで行う</a:t>
            </a:r>
            <a:endParaRPr kumimoji="1" lang="en-US" altLang="ja-JP" dirty="0"/>
          </a:p>
          <a:p>
            <a:pPr lvl="1"/>
            <a:r>
              <a:rPr lang="ja-JP" altLang="en-US" dirty="0"/>
              <a:t>背景色：</a:t>
            </a:r>
            <a:r>
              <a:rPr lang="en-US" altLang="ja-JP" dirty="0"/>
              <a:t>"0 0 0" (</a:t>
            </a:r>
            <a:r>
              <a:rPr lang="ja-JP" altLang="en-US" dirty="0"/>
              <a:t>黒</a:t>
            </a:r>
            <a:r>
              <a:rPr lang="en-US" altLang="ja-JP" dirty="0"/>
              <a:t>)</a:t>
            </a:r>
          </a:p>
          <a:p>
            <a:pPr lvl="1"/>
            <a:r>
              <a:rPr kumimoji="1" lang="ja-JP" altLang="en-US" dirty="0"/>
              <a:t>ヘッドライト</a:t>
            </a:r>
            <a:r>
              <a:rPr kumimoji="1" lang="en-US" altLang="ja-JP" dirty="0"/>
              <a:t>: False (</a:t>
            </a:r>
            <a:r>
              <a:rPr kumimoji="1" lang="ja-JP" altLang="en-US" dirty="0"/>
              <a:t>オフ</a:t>
            </a:r>
            <a:r>
              <a:rPr kumimoji="1" lang="en-US" altLang="ja-JP" dirty="0"/>
              <a:t>)</a:t>
            </a:r>
          </a:p>
          <a:p>
            <a:pPr lvl="1"/>
            <a:r>
              <a:rPr lang="ja-JP" altLang="en-US" dirty="0"/>
              <a:t>ワールドライト</a:t>
            </a:r>
            <a:r>
              <a:rPr lang="en-US" altLang="ja-JP" dirty="0"/>
              <a:t>: False (</a:t>
            </a:r>
            <a:r>
              <a:rPr lang="ja-JP" altLang="en-US" dirty="0"/>
              <a:t>オフ</a:t>
            </a:r>
            <a:r>
              <a:rPr lang="en-US" altLang="ja-JP" dirty="0"/>
              <a:t>)</a:t>
            </a:r>
          </a:p>
          <a:p>
            <a:pPr lvl="1"/>
            <a:r>
              <a:rPr kumimoji="1" lang="ja-JP" altLang="en-US" dirty="0"/>
              <a:t>追加のライト</a:t>
            </a:r>
            <a:r>
              <a:rPr kumimoji="1" lang="en-US" altLang="ja-JP" dirty="0"/>
              <a:t>: True (</a:t>
            </a:r>
            <a:r>
              <a:rPr kumimoji="1" lang="ja-JP" altLang="en-US" dirty="0"/>
              <a:t>オン</a:t>
            </a:r>
            <a:r>
              <a:rPr kumimoji="1" lang="en-US" altLang="ja-JP" dirty="0"/>
              <a:t>)</a:t>
            </a:r>
            <a:endParaRPr kumimoji="1" lang="ja-JP" altLang="en-US" dirty="0"/>
          </a:p>
        </p:txBody>
      </p:sp>
    </p:spTree>
    <p:extLst>
      <p:ext uri="{BB962C8B-B14F-4D97-AF65-F5344CB8AC3E}">
        <p14:creationId xmlns:p14="http://schemas.microsoft.com/office/powerpoint/2010/main" val="21128425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0F5890-A81D-F6F0-EA48-9A3F66675BF2}"/>
              </a:ext>
            </a:extLst>
          </p:cNvPr>
          <p:cNvSpPr>
            <a:spLocks noGrp="1"/>
          </p:cNvSpPr>
          <p:nvPr>
            <p:ph type="title"/>
          </p:nvPr>
        </p:nvSpPr>
        <p:spPr/>
        <p:txBody>
          <a:bodyPr/>
          <a:lstStyle/>
          <a:p>
            <a:r>
              <a:rPr kumimoji="1" lang="ja-JP" altLang="en-US" dirty="0"/>
              <a:t>お手本パッケージのファイル</a:t>
            </a:r>
          </a:p>
        </p:txBody>
      </p:sp>
      <p:sp>
        <p:nvSpPr>
          <p:cNvPr id="3" name="コンテンツ プレースホルダー 2">
            <a:extLst>
              <a:ext uri="{FF2B5EF4-FFF2-40B4-BE49-F238E27FC236}">
                <a16:creationId xmlns:a16="http://schemas.microsoft.com/office/drawing/2014/main" id="{0ADDF5BE-8C86-81F5-6273-E3EF97510A5D}"/>
              </a:ext>
            </a:extLst>
          </p:cNvPr>
          <p:cNvSpPr>
            <a:spLocks noGrp="1"/>
          </p:cNvSpPr>
          <p:nvPr>
            <p:ph idx="1"/>
          </p:nvPr>
        </p:nvSpPr>
        <p:spPr/>
        <p:txBody>
          <a:bodyPr/>
          <a:lstStyle/>
          <a:p>
            <a:r>
              <a:rPr lang="ja-JP" altLang="en-US" dirty="0"/>
              <a:t>ロボットのモデルファイル</a:t>
            </a:r>
            <a:endParaRPr lang="en-US" altLang="ja-JP" dirty="0"/>
          </a:p>
          <a:p>
            <a:pPr lvl="1"/>
            <a:r>
              <a:rPr kumimoji="1" lang="en-US" altLang="ja-JP" dirty="0"/>
              <a:t>model/</a:t>
            </a:r>
            <a:r>
              <a:rPr kumimoji="1" lang="en-US" altLang="ja-JP" dirty="0" err="1"/>
              <a:t>mobile_robot_sensors_ex.body</a:t>
            </a:r>
            <a:endParaRPr kumimoji="1" lang="en-US" altLang="ja-JP" dirty="0"/>
          </a:p>
          <a:p>
            <a:r>
              <a:rPr lang="ja-JP" altLang="en-US" dirty="0"/>
              <a:t>プロジェクトファイル</a:t>
            </a:r>
            <a:endParaRPr lang="en-US" altLang="ja-JP" dirty="0"/>
          </a:p>
          <a:p>
            <a:pPr lvl="1"/>
            <a:r>
              <a:rPr kumimoji="1" lang="en-US" altLang="ja-JP" dirty="0"/>
              <a:t>project/</a:t>
            </a:r>
            <a:r>
              <a:rPr kumimoji="1" lang="en-US" altLang="ja-JP" dirty="0" err="1"/>
              <a:t>mobile_robot_sensors_ex_publish.</a:t>
            </a:r>
            <a:r>
              <a:rPr lang="en-US" altLang="ja-JP" dirty="0" err="1"/>
              <a:t>cnoid</a:t>
            </a:r>
            <a:endParaRPr lang="en-US" altLang="ja-JP" dirty="0"/>
          </a:p>
          <a:p>
            <a:r>
              <a:rPr kumimoji="1" lang="en-US" altLang="ja-JP" dirty="0"/>
              <a:t>Launch</a:t>
            </a:r>
            <a:r>
              <a:rPr kumimoji="1" lang="ja-JP" altLang="en-US" dirty="0"/>
              <a:t>ファイル</a:t>
            </a:r>
            <a:endParaRPr kumimoji="1" lang="en-US" altLang="ja-JP" dirty="0"/>
          </a:p>
          <a:p>
            <a:pPr lvl="1"/>
            <a:r>
              <a:rPr kumimoji="1" lang="en-US" altLang="ja-JP" dirty="0"/>
              <a:t>launch/sensors_ex_publish_launch.xml</a:t>
            </a:r>
          </a:p>
          <a:p>
            <a:pPr lvl="1"/>
            <a:r>
              <a:rPr kumimoji="1" lang="en-US" altLang="ja-JP" dirty="0"/>
              <a:t>launch/display_ex_launch.xml</a:t>
            </a:r>
          </a:p>
          <a:p>
            <a:pPr lvl="2"/>
            <a:r>
              <a:rPr lang="en-US" altLang="ja-JP" dirty="0"/>
              <a:t>config/</a:t>
            </a:r>
            <a:r>
              <a:rPr lang="en-US" altLang="ja-JP" dirty="0" err="1"/>
              <a:t>mobile_robot_ex.rviz</a:t>
            </a:r>
            <a:r>
              <a:rPr lang="ja-JP" altLang="en-US" dirty="0"/>
              <a:t>を使用</a:t>
            </a:r>
            <a:endParaRPr kumimoji="1" lang="en-US" altLang="ja-JP" dirty="0"/>
          </a:p>
          <a:p>
            <a:pPr lvl="1"/>
            <a:r>
              <a:rPr kumimoji="1" lang="en-US" altLang="ja-JP" dirty="0"/>
              <a:t>launch/sensors_ex_display_launch.xml</a:t>
            </a:r>
            <a:endParaRPr kumimoji="1" lang="ja-JP" altLang="en-US" dirty="0"/>
          </a:p>
        </p:txBody>
      </p:sp>
    </p:spTree>
    <p:extLst>
      <p:ext uri="{BB962C8B-B14F-4D97-AF65-F5344CB8AC3E}">
        <p14:creationId xmlns:p14="http://schemas.microsoft.com/office/powerpoint/2010/main" val="421365403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CE2C9C7-F457-1F8B-A8B8-5F037C3CEBBC}"/>
              </a:ext>
            </a:extLst>
          </p:cNvPr>
          <p:cNvSpPr>
            <a:spLocks noGrp="1"/>
          </p:cNvSpPr>
          <p:nvPr>
            <p:ph type="title"/>
          </p:nvPr>
        </p:nvSpPr>
        <p:spPr/>
        <p:txBody>
          <a:bodyPr/>
          <a:lstStyle/>
          <a:p>
            <a:r>
              <a:rPr lang="en-US" altLang="ja-JP" dirty="0"/>
              <a:t>Part19</a:t>
            </a:r>
            <a:endParaRPr lang="ja-JP" altLang="en-US" dirty="0"/>
          </a:p>
        </p:txBody>
      </p:sp>
      <p:sp>
        <p:nvSpPr>
          <p:cNvPr id="5" name="テキスト プレースホルダー 4">
            <a:extLst>
              <a:ext uri="{FF2B5EF4-FFF2-40B4-BE49-F238E27FC236}">
                <a16:creationId xmlns:a16="http://schemas.microsoft.com/office/drawing/2014/main" id="{616369D9-0288-0BED-0D54-3C09D67435F6}"/>
              </a:ext>
            </a:extLst>
          </p:cNvPr>
          <p:cNvSpPr>
            <a:spLocks noGrp="1"/>
          </p:cNvSpPr>
          <p:nvPr>
            <p:ph type="body" idx="1"/>
          </p:nvPr>
        </p:nvSpPr>
        <p:spPr/>
        <p:txBody>
          <a:bodyPr/>
          <a:lstStyle/>
          <a:p>
            <a:r>
              <a:rPr lang="ja-JP" altLang="en-US" dirty="0"/>
              <a:t>クローラの利用</a:t>
            </a:r>
          </a:p>
        </p:txBody>
      </p:sp>
    </p:spTree>
    <p:extLst>
      <p:ext uri="{BB962C8B-B14F-4D97-AF65-F5344CB8AC3E}">
        <p14:creationId xmlns:p14="http://schemas.microsoft.com/office/powerpoint/2010/main" val="274269734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F8DC88-9EFA-D1F7-2350-0AC76AE2C824}"/>
              </a:ext>
            </a:extLst>
          </p:cNvPr>
          <p:cNvSpPr>
            <a:spLocks noGrp="1"/>
          </p:cNvSpPr>
          <p:nvPr>
            <p:ph type="title"/>
          </p:nvPr>
        </p:nvSpPr>
        <p:spPr/>
        <p:txBody>
          <a:bodyPr/>
          <a:lstStyle/>
          <a:p>
            <a:r>
              <a:rPr lang="ja-JP" altLang="en-US" dirty="0"/>
              <a:t>クローラの利用</a:t>
            </a:r>
            <a:endParaRPr kumimoji="1" lang="ja-JP" altLang="en-US" dirty="0"/>
          </a:p>
        </p:txBody>
      </p:sp>
      <p:sp>
        <p:nvSpPr>
          <p:cNvPr id="3" name="コンテンツ プレースホルダー 2">
            <a:extLst>
              <a:ext uri="{FF2B5EF4-FFF2-40B4-BE49-F238E27FC236}">
                <a16:creationId xmlns:a16="http://schemas.microsoft.com/office/drawing/2014/main" id="{C495BBDF-62C5-FEC2-C46E-96D92CB784AC}"/>
              </a:ext>
            </a:extLst>
          </p:cNvPr>
          <p:cNvSpPr>
            <a:spLocks noGrp="1"/>
          </p:cNvSpPr>
          <p:nvPr>
            <p:ph idx="1"/>
          </p:nvPr>
        </p:nvSpPr>
        <p:spPr>
          <a:xfrm>
            <a:off x="628650" y="1681735"/>
            <a:ext cx="7886700" cy="4351338"/>
          </a:xfrm>
        </p:spPr>
        <p:txBody>
          <a:bodyPr/>
          <a:lstStyle/>
          <a:p>
            <a:r>
              <a:rPr kumimoji="1" lang="ja-JP" altLang="en-US" dirty="0"/>
              <a:t>災害対応ロボット等では、移動機構としてクローラ（無限軌道</a:t>
            </a:r>
            <a:r>
              <a:rPr lang="ja-JP" altLang="en-US" dirty="0"/>
              <a:t>、</a:t>
            </a:r>
            <a:r>
              <a:rPr lang="en-US" altLang="ja-JP" dirty="0"/>
              <a:t>continuous tracks</a:t>
            </a:r>
            <a:r>
              <a:rPr kumimoji="1" lang="ja-JP" altLang="en-US" dirty="0"/>
              <a:t>）を使用することも多い</a:t>
            </a:r>
            <a:endParaRPr kumimoji="1" lang="en-US" altLang="ja-JP" dirty="0"/>
          </a:p>
          <a:p>
            <a:r>
              <a:rPr lang="ja-JP" altLang="en-US" dirty="0"/>
              <a:t>モバイルロボットの車輪をクローラに入れ替えて動かす</a:t>
            </a:r>
            <a:endParaRPr kumimoji="1" lang="ja-JP" altLang="en-US" dirty="0"/>
          </a:p>
        </p:txBody>
      </p:sp>
      <p:pic>
        <p:nvPicPr>
          <p:cNvPr id="5" name="図 4" descr="ダイアグラム&#10;&#10;中程度の精度で自動的に生成された説明">
            <a:extLst>
              <a:ext uri="{FF2B5EF4-FFF2-40B4-BE49-F238E27FC236}">
                <a16:creationId xmlns:a16="http://schemas.microsoft.com/office/drawing/2014/main" id="{E2E60DD9-2B85-6E88-E5D5-AA65F646F14A}"/>
              </a:ext>
            </a:extLst>
          </p:cNvPr>
          <p:cNvPicPr>
            <a:picLocks noChangeAspect="1"/>
          </p:cNvPicPr>
          <p:nvPr/>
        </p:nvPicPr>
        <p:blipFill rotWithShape="1">
          <a:blip r:embed="rId2">
            <a:extLst>
              <a:ext uri="{28A0092B-C50C-407E-A947-70E740481C1C}">
                <a14:useLocalDpi xmlns:a14="http://schemas.microsoft.com/office/drawing/2010/main" val="0"/>
              </a:ext>
            </a:extLst>
          </a:blip>
          <a:srcRect t="7846" b="3227"/>
          <a:stretch/>
        </p:blipFill>
        <p:spPr>
          <a:xfrm>
            <a:off x="1375877" y="4066064"/>
            <a:ext cx="2495599" cy="2367230"/>
          </a:xfrm>
          <a:prstGeom prst="rect">
            <a:avLst/>
          </a:prstGeom>
        </p:spPr>
      </p:pic>
      <p:pic>
        <p:nvPicPr>
          <p:cNvPr id="7" name="図 6" descr="ダイアグラム&#10;&#10;中程度の精度で自動的に生成された説明">
            <a:extLst>
              <a:ext uri="{FF2B5EF4-FFF2-40B4-BE49-F238E27FC236}">
                <a16:creationId xmlns:a16="http://schemas.microsoft.com/office/drawing/2014/main" id="{9ABFCEF5-E2FD-90AD-8793-5481570C454A}"/>
              </a:ext>
            </a:extLst>
          </p:cNvPr>
          <p:cNvPicPr>
            <a:picLocks noChangeAspect="1"/>
          </p:cNvPicPr>
          <p:nvPr/>
        </p:nvPicPr>
        <p:blipFill rotWithShape="1">
          <a:blip r:embed="rId3">
            <a:extLst>
              <a:ext uri="{28A0092B-C50C-407E-A947-70E740481C1C}">
                <a14:useLocalDpi xmlns:a14="http://schemas.microsoft.com/office/drawing/2010/main" val="0"/>
              </a:ext>
            </a:extLst>
          </a:blip>
          <a:srcRect t="7846" b="3227"/>
          <a:stretch/>
        </p:blipFill>
        <p:spPr>
          <a:xfrm>
            <a:off x="5170406" y="4066064"/>
            <a:ext cx="2495599" cy="2367230"/>
          </a:xfrm>
          <a:prstGeom prst="rect">
            <a:avLst/>
          </a:prstGeom>
        </p:spPr>
      </p:pic>
      <p:sp>
        <p:nvSpPr>
          <p:cNvPr id="8" name="矢印: 右 7">
            <a:extLst>
              <a:ext uri="{FF2B5EF4-FFF2-40B4-BE49-F238E27FC236}">
                <a16:creationId xmlns:a16="http://schemas.microsoft.com/office/drawing/2014/main" id="{8905FFD8-4009-4678-645B-D8125AA199BC}"/>
              </a:ext>
            </a:extLst>
          </p:cNvPr>
          <p:cNvSpPr/>
          <p:nvPr/>
        </p:nvSpPr>
        <p:spPr>
          <a:xfrm>
            <a:off x="4219235" y="4887632"/>
            <a:ext cx="603411" cy="724093"/>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05332783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38BAA5-0D7A-6AB0-B045-F7B617A6FF7A}"/>
              </a:ext>
            </a:extLst>
          </p:cNvPr>
          <p:cNvSpPr>
            <a:spLocks noGrp="1"/>
          </p:cNvSpPr>
          <p:nvPr>
            <p:ph type="title"/>
          </p:nvPr>
        </p:nvSpPr>
        <p:spPr/>
        <p:txBody>
          <a:bodyPr/>
          <a:lstStyle/>
          <a:p>
            <a:r>
              <a:rPr kumimoji="1" lang="ja-JP" altLang="en-US" dirty="0"/>
              <a:t>クローラの種類</a:t>
            </a:r>
          </a:p>
        </p:txBody>
      </p:sp>
      <p:sp>
        <p:nvSpPr>
          <p:cNvPr id="3" name="コンテンツ プレースホルダー 2">
            <a:extLst>
              <a:ext uri="{FF2B5EF4-FFF2-40B4-BE49-F238E27FC236}">
                <a16:creationId xmlns:a16="http://schemas.microsoft.com/office/drawing/2014/main" id="{BDF293ED-B858-A27D-D110-C123503A9CEE}"/>
              </a:ext>
            </a:extLst>
          </p:cNvPr>
          <p:cNvSpPr>
            <a:spLocks noGrp="1"/>
          </p:cNvSpPr>
          <p:nvPr>
            <p:ph idx="1"/>
          </p:nvPr>
        </p:nvSpPr>
        <p:spPr/>
        <p:txBody>
          <a:bodyPr/>
          <a:lstStyle/>
          <a:p>
            <a:r>
              <a:rPr kumimoji="1" lang="ja-JP" altLang="en-US" dirty="0"/>
              <a:t>簡易クローラ</a:t>
            </a:r>
            <a:endParaRPr kumimoji="1" lang="en-US" altLang="ja-JP" dirty="0"/>
          </a:p>
          <a:p>
            <a:pPr lvl="1"/>
            <a:r>
              <a:rPr lang="ja-JP" altLang="en-US" dirty="0"/>
              <a:t>只の剛体</a:t>
            </a:r>
            <a:endParaRPr lang="en-US" altLang="ja-JP" dirty="0"/>
          </a:p>
          <a:p>
            <a:pPr lvl="1"/>
            <a:r>
              <a:rPr kumimoji="1" lang="ja-JP" altLang="en-US" dirty="0"/>
              <a:t>環境との接触部分に推力を発生させる</a:t>
            </a:r>
            <a:endParaRPr kumimoji="1" lang="en-US" altLang="ja-JP" dirty="0"/>
          </a:p>
          <a:p>
            <a:r>
              <a:rPr lang="en-US" altLang="ja-JP" dirty="0"/>
              <a:t>AGX</a:t>
            </a:r>
            <a:r>
              <a:rPr lang="ja-JP" altLang="en-US" dirty="0"/>
              <a:t>クローラ</a:t>
            </a:r>
            <a:endParaRPr lang="en-US" altLang="ja-JP" dirty="0"/>
          </a:p>
          <a:p>
            <a:pPr lvl="1"/>
            <a:r>
              <a:rPr kumimoji="1" lang="en-US" altLang="ja-JP" dirty="0"/>
              <a:t>AGX Dynamics</a:t>
            </a:r>
            <a:r>
              <a:rPr kumimoji="1" lang="ja-JP" altLang="en-US" dirty="0"/>
              <a:t>プラグインで実現</a:t>
            </a:r>
            <a:endParaRPr kumimoji="1" lang="en-US" altLang="ja-JP" dirty="0"/>
          </a:p>
          <a:p>
            <a:pPr lvl="1"/>
            <a:r>
              <a:rPr kumimoji="1" lang="ja-JP" altLang="en-US" dirty="0"/>
              <a:t>実物と同様に履帯をモデリング</a:t>
            </a:r>
            <a:endParaRPr kumimoji="1" lang="en-US" altLang="ja-JP" dirty="0"/>
          </a:p>
          <a:p>
            <a:pPr lvl="1"/>
            <a:r>
              <a:rPr lang="ja-JP" altLang="en-US" dirty="0"/>
              <a:t>実物と同様の走破性を再現</a:t>
            </a:r>
            <a:endParaRPr lang="en-US" altLang="ja-JP" dirty="0"/>
          </a:p>
          <a:p>
            <a:pPr lvl="1"/>
            <a:endParaRPr kumimoji="1" lang="en-US" altLang="ja-JP" dirty="0"/>
          </a:p>
          <a:p>
            <a:r>
              <a:rPr lang="ja-JP" altLang="en-US" dirty="0"/>
              <a:t>本チュートリアルでは簡易クローラを使用</a:t>
            </a:r>
            <a:endParaRPr lang="en-US" altLang="ja-JP" dirty="0"/>
          </a:p>
        </p:txBody>
      </p:sp>
    </p:spTree>
    <p:extLst>
      <p:ext uri="{BB962C8B-B14F-4D97-AF65-F5344CB8AC3E}">
        <p14:creationId xmlns:p14="http://schemas.microsoft.com/office/powerpoint/2010/main" val="259293858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8C7ECB-E039-1689-9804-5BBB0EA0A57E}"/>
              </a:ext>
            </a:extLst>
          </p:cNvPr>
          <p:cNvSpPr>
            <a:spLocks noGrp="1"/>
          </p:cNvSpPr>
          <p:nvPr>
            <p:ph type="title"/>
          </p:nvPr>
        </p:nvSpPr>
        <p:spPr/>
        <p:txBody>
          <a:bodyPr/>
          <a:lstStyle/>
          <a:p>
            <a:r>
              <a:rPr lang="ja-JP" altLang="en-US" dirty="0"/>
              <a:t>簡易クローラの記述 </a:t>
            </a:r>
            <a:r>
              <a:rPr kumimoji="1" lang="en-US" altLang="ja-JP" dirty="0"/>
              <a:t>(1/3)</a:t>
            </a:r>
            <a:endParaRPr kumimoji="1" lang="ja-JP" altLang="en-US" dirty="0"/>
          </a:p>
        </p:txBody>
      </p:sp>
      <p:sp>
        <p:nvSpPr>
          <p:cNvPr id="6" name="コンテンツ プレースホルダー 5">
            <a:extLst>
              <a:ext uri="{FF2B5EF4-FFF2-40B4-BE49-F238E27FC236}">
                <a16:creationId xmlns:a16="http://schemas.microsoft.com/office/drawing/2014/main" id="{B5B77657-07C7-120F-7601-A602AB29920E}"/>
              </a:ext>
            </a:extLst>
          </p:cNvPr>
          <p:cNvSpPr>
            <a:spLocks noGrp="1"/>
          </p:cNvSpPr>
          <p:nvPr>
            <p:ph idx="1"/>
          </p:nvPr>
        </p:nvSpPr>
        <p:spPr/>
        <p:txBody>
          <a:bodyPr/>
          <a:lstStyle/>
          <a:p>
            <a:r>
              <a:rPr lang="en-US" altLang="ja-JP" dirty="0" err="1"/>
              <a:t>LeftWheel</a:t>
            </a:r>
            <a:r>
              <a:rPr lang="ja-JP" altLang="en-US" dirty="0"/>
              <a:t>について、赤字の部分を修正して、左側のクローラを記述する</a:t>
            </a:r>
          </a:p>
        </p:txBody>
      </p:sp>
      <p:sp>
        <p:nvSpPr>
          <p:cNvPr id="4" name="テキスト ボックス 3">
            <a:extLst>
              <a:ext uri="{FF2B5EF4-FFF2-40B4-BE49-F238E27FC236}">
                <a16:creationId xmlns:a16="http://schemas.microsoft.com/office/drawing/2014/main" id="{40A8892D-08E2-FEAD-8AD1-610C5CC5C9E9}"/>
              </a:ext>
            </a:extLst>
          </p:cNvPr>
          <p:cNvSpPr txBox="1"/>
          <p:nvPr/>
        </p:nvSpPr>
        <p:spPr>
          <a:xfrm>
            <a:off x="870192" y="2882392"/>
            <a:ext cx="7303251" cy="3323987"/>
          </a:xfrm>
          <a:prstGeom prst="rect">
            <a:avLst/>
          </a:prstGeom>
          <a:noFill/>
          <a:ln>
            <a:solidFill>
              <a:schemeClr val="tx1"/>
            </a:solidFill>
          </a:ln>
        </p:spPr>
        <p:txBody>
          <a:bodyPr wrap="square" rtlCol="0">
            <a:spAutoFit/>
          </a:bodyPr>
          <a:lstStyle/>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name: </a:t>
            </a:r>
            <a:r>
              <a:rPr lang="en-US" altLang="ja-JP" sz="1400" b="1" dirty="0" err="1">
                <a:solidFill>
                  <a:srgbClr val="FF0000"/>
                </a:solidFill>
                <a:latin typeface="ＭＳ ゴシック" panose="020B0609070205080204" pitchFamily="49" charset="-128"/>
                <a:ea typeface="ＭＳ ゴシック" panose="020B0609070205080204" pitchFamily="49" charset="-128"/>
              </a:rPr>
              <a:t>LeftTracks</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parent: Chassis</a:t>
            </a:r>
          </a:p>
          <a:p>
            <a:r>
              <a:rPr lang="en-US" altLang="ja-JP" sz="1400" dirty="0">
                <a:latin typeface="ＭＳ ゴシック" panose="020B0609070205080204" pitchFamily="49" charset="-128"/>
                <a:ea typeface="ＭＳ ゴシック" panose="020B0609070205080204" pitchFamily="49" charset="-128"/>
              </a:rPr>
              <a:t>    translation: </a:t>
            </a:r>
            <a:r>
              <a:rPr lang="en-US" altLang="ja-JP" sz="1400" b="1" dirty="0">
                <a:solidFill>
                  <a:srgbClr val="FF0000"/>
                </a:solidFill>
                <a:latin typeface="ＭＳ ゴシック" panose="020B0609070205080204" pitchFamily="49" charset="-128"/>
                <a:ea typeface="ＭＳ ゴシック" panose="020B0609070205080204" pitchFamily="49" charset="-128"/>
              </a:rPr>
              <a:t>[ -0.08, 0.155, 0.06 ]</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joint_type</a:t>
            </a:r>
            <a:r>
              <a:rPr lang="en-US" altLang="ja-JP" sz="1400" dirty="0">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pseudo_continuous_track</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joint_id</a:t>
            </a:r>
            <a:r>
              <a:rPr lang="en-US" altLang="ja-JP" sz="1400" dirty="0">
                <a:latin typeface="ＭＳ ゴシック" panose="020B0609070205080204" pitchFamily="49" charset="-128"/>
                <a:ea typeface="ＭＳ ゴシック" panose="020B0609070205080204" pitchFamily="49" charset="-128"/>
              </a:rPr>
              <a:t>: 0</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joint_axis</a:t>
            </a:r>
            <a:r>
              <a:rPr lang="en-US" altLang="ja-JP" sz="1400" dirty="0">
                <a:latin typeface="ＭＳ ゴシック" panose="020B0609070205080204" pitchFamily="49" charset="-128"/>
                <a:ea typeface="ＭＳ ゴシック" panose="020B0609070205080204" pitchFamily="49" charset="-128"/>
              </a:rPr>
              <a:t>: [ 0, 1, 0 ]</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center_of_mass</a:t>
            </a:r>
            <a:r>
              <a:rPr lang="en-US" altLang="ja-JP" sz="1400" dirty="0">
                <a:latin typeface="ＭＳ ゴシック" panose="020B0609070205080204" pitchFamily="49" charset="-128"/>
                <a:ea typeface="ＭＳ ゴシック" panose="020B0609070205080204" pitchFamily="49" charset="-128"/>
              </a:rPr>
              <a:t>: [ 0, 0, 0 ]</a:t>
            </a:r>
          </a:p>
          <a:p>
            <a:r>
              <a:rPr lang="en-US" altLang="ja-JP" sz="1400" dirty="0">
                <a:latin typeface="ＭＳ ゴシック" panose="020B0609070205080204" pitchFamily="49" charset="-128"/>
                <a:ea typeface="ＭＳ ゴシック" panose="020B0609070205080204" pitchFamily="49" charset="-128"/>
              </a:rPr>
              <a:t>    mass: 0.8</a:t>
            </a:r>
          </a:p>
          <a:p>
            <a:r>
              <a:rPr lang="en-US" altLang="ja-JP" sz="1400" dirty="0">
                <a:latin typeface="ＭＳ ゴシック" panose="020B0609070205080204" pitchFamily="49" charset="-128"/>
                <a:ea typeface="ＭＳ ゴシック" panose="020B0609070205080204" pitchFamily="49" charset="-128"/>
              </a:rPr>
              <a:t>    inertia: [ 0.0012, 0,      0,</a:t>
            </a:r>
          </a:p>
          <a:p>
            <a:r>
              <a:rPr lang="en-US" altLang="ja-JP" sz="1400" dirty="0">
                <a:latin typeface="ＭＳ ゴシック" panose="020B0609070205080204" pitchFamily="49" charset="-128"/>
                <a:ea typeface="ＭＳ ゴシック" panose="020B0609070205080204" pitchFamily="49" charset="-128"/>
              </a:rPr>
              <a:t>               0,      0.0023, 0,</a:t>
            </a:r>
          </a:p>
          <a:p>
            <a:r>
              <a:rPr lang="en-US" altLang="ja-JP" sz="1400" dirty="0">
                <a:latin typeface="ＭＳ ゴシック" panose="020B0609070205080204" pitchFamily="49" charset="-128"/>
                <a:ea typeface="ＭＳ ゴシック" panose="020B0609070205080204" pitchFamily="49" charset="-128"/>
              </a:rPr>
              <a:t>               0,      0,      0.0012 ]</a:t>
            </a:r>
          </a:p>
          <a:p>
            <a:r>
              <a:rPr lang="en-US" altLang="ja-JP" sz="1400" dirty="0">
                <a:latin typeface="ＭＳ ゴシック" panose="020B0609070205080204" pitchFamily="49" charset="-128"/>
                <a:ea typeface="ＭＳ ゴシック" panose="020B0609070205080204" pitchFamily="49" charset="-128"/>
              </a:rPr>
              <a:t>    material: </a:t>
            </a:r>
            <a:r>
              <a:rPr lang="en-US" altLang="ja-JP" sz="1400" b="1" dirty="0" err="1">
                <a:solidFill>
                  <a:srgbClr val="FF0000"/>
                </a:solidFill>
                <a:latin typeface="ＭＳ ゴシック" panose="020B0609070205080204" pitchFamily="49" charset="-128"/>
                <a:ea typeface="ＭＳ ゴシック" panose="020B0609070205080204" pitchFamily="49" charset="-128"/>
              </a:rPr>
              <a:t>TankTracks</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elements:</a:t>
            </a:r>
          </a:p>
          <a:p>
            <a:r>
              <a:rPr lang="ja-JP" altLang="en-US" sz="1400" dirty="0">
                <a:latin typeface="ＭＳ ゴシック" panose="020B0609070205080204" pitchFamily="49" charset="-128"/>
                <a:ea typeface="ＭＳ ゴシック" panose="020B0609070205080204" pitchFamily="49" charset="-128"/>
              </a:rPr>
              <a:t>      </a:t>
            </a:r>
            <a:r>
              <a:rPr lang="en-US" altLang="ja-JP" sz="1400" dirty="0">
                <a:latin typeface="ＭＳ ゴシック" panose="020B0609070205080204" pitchFamily="49" charset="-128"/>
                <a:ea typeface="ＭＳ ゴシック" panose="020B0609070205080204" pitchFamily="49" charset="-128"/>
              </a:rPr>
              <a:t>…</a:t>
            </a:r>
            <a:endParaRPr lang="ja-JP" altLang="en-US" sz="1400" dirty="0">
              <a:latin typeface="ＭＳ ゴシック" panose="020B0609070205080204" pitchFamily="49" charset="-128"/>
              <a:ea typeface="ＭＳ ゴシック" panose="020B0609070205080204" pitchFamily="49" charset="-128"/>
            </a:endParaRPr>
          </a:p>
        </p:txBody>
      </p:sp>
      <p:sp>
        <p:nvSpPr>
          <p:cNvPr id="5" name="テキスト ボックス 4">
            <a:extLst>
              <a:ext uri="{FF2B5EF4-FFF2-40B4-BE49-F238E27FC236}">
                <a16:creationId xmlns:a16="http://schemas.microsoft.com/office/drawing/2014/main" id="{DD7A8A28-F80C-0E3F-BF05-405B83597C6F}"/>
              </a:ext>
            </a:extLst>
          </p:cNvPr>
          <p:cNvSpPr txBox="1"/>
          <p:nvPr/>
        </p:nvSpPr>
        <p:spPr>
          <a:xfrm>
            <a:off x="4767238" y="3739684"/>
            <a:ext cx="2942499" cy="523220"/>
          </a:xfrm>
          <a:prstGeom prst="rect">
            <a:avLst/>
          </a:prstGeom>
          <a:noFill/>
        </p:spPr>
        <p:txBody>
          <a:bodyPr wrap="square">
            <a:spAutoFit/>
          </a:bodyPr>
          <a:lstStyle/>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この関節タイプとすることで、</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リンクが簡易クローラとなる</a:t>
            </a:r>
            <a:endParaRPr lang="ja-JP" altLang="en-US" sz="1400" dirty="0"/>
          </a:p>
        </p:txBody>
      </p:sp>
    </p:spTree>
    <p:extLst>
      <p:ext uri="{BB962C8B-B14F-4D97-AF65-F5344CB8AC3E}">
        <p14:creationId xmlns:p14="http://schemas.microsoft.com/office/powerpoint/2010/main" val="4629228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46D2EF-30C5-5638-0A0D-CBF076E7F73A}"/>
              </a:ext>
            </a:extLst>
          </p:cNvPr>
          <p:cNvSpPr>
            <a:spLocks noGrp="1"/>
          </p:cNvSpPr>
          <p:nvPr>
            <p:ph type="title"/>
          </p:nvPr>
        </p:nvSpPr>
        <p:spPr/>
        <p:txBody>
          <a:bodyPr/>
          <a:lstStyle/>
          <a:p>
            <a:r>
              <a:rPr kumimoji="1" lang="ja-JP" altLang="en-US" dirty="0"/>
              <a:t>サンプルの実行</a:t>
            </a:r>
          </a:p>
        </p:txBody>
      </p:sp>
      <p:sp>
        <p:nvSpPr>
          <p:cNvPr id="3" name="コンテンツ プレースホルダー 2">
            <a:extLst>
              <a:ext uri="{FF2B5EF4-FFF2-40B4-BE49-F238E27FC236}">
                <a16:creationId xmlns:a16="http://schemas.microsoft.com/office/drawing/2014/main" id="{96A68BAD-273D-CA3F-112D-CF1CD7A449ED}"/>
              </a:ext>
            </a:extLst>
          </p:cNvPr>
          <p:cNvSpPr>
            <a:spLocks noGrp="1"/>
          </p:cNvSpPr>
          <p:nvPr>
            <p:ph idx="1"/>
          </p:nvPr>
        </p:nvSpPr>
        <p:spPr/>
        <p:txBody>
          <a:bodyPr/>
          <a:lstStyle/>
          <a:p>
            <a:r>
              <a:rPr kumimoji="1" lang="ja-JP" altLang="en-US" dirty="0"/>
              <a:t>メニューの「ファイル」</a:t>
            </a:r>
            <a:r>
              <a:rPr kumimoji="1" lang="en-US" altLang="ja-JP" dirty="0"/>
              <a:t>-</a:t>
            </a:r>
            <a:r>
              <a:rPr kumimoji="1" lang="ja-JP" altLang="en-US" dirty="0"/>
              <a:t>「プロジェクトを開く」を選択</a:t>
            </a:r>
            <a:endParaRPr kumimoji="1" lang="en-US" altLang="ja-JP" dirty="0"/>
          </a:p>
          <a:p>
            <a:r>
              <a:rPr lang="en-US" altLang="ja-JP" dirty="0"/>
              <a:t>“choreonoid-2.x” – “project” </a:t>
            </a:r>
            <a:r>
              <a:rPr lang="ja-JP" altLang="en-US" dirty="0"/>
              <a:t>のディレクトリから、サンプルプロジェクト</a:t>
            </a:r>
            <a:r>
              <a:rPr lang="en-US" altLang="ja-JP" dirty="0"/>
              <a:t>(.</a:t>
            </a:r>
            <a:r>
              <a:rPr lang="en-US" altLang="ja-JP" dirty="0" err="1"/>
              <a:t>cnoid</a:t>
            </a:r>
            <a:r>
              <a:rPr lang="ja-JP" altLang="en-US" dirty="0"/>
              <a:t>ファイル）を開く</a:t>
            </a:r>
            <a:endParaRPr lang="en-US" altLang="ja-JP" dirty="0"/>
          </a:p>
          <a:p>
            <a:r>
              <a:rPr kumimoji="1" lang="ja-JP" altLang="en-US" dirty="0"/>
              <a:t>シミュレーション開始ボタンを押す</a:t>
            </a:r>
          </a:p>
        </p:txBody>
      </p:sp>
    </p:spTree>
    <p:extLst>
      <p:ext uri="{BB962C8B-B14F-4D97-AF65-F5344CB8AC3E}">
        <p14:creationId xmlns:p14="http://schemas.microsoft.com/office/powerpoint/2010/main" val="341882855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8C7ECB-E039-1689-9804-5BBB0EA0A57E}"/>
              </a:ext>
            </a:extLst>
          </p:cNvPr>
          <p:cNvSpPr>
            <a:spLocks noGrp="1"/>
          </p:cNvSpPr>
          <p:nvPr>
            <p:ph type="title"/>
          </p:nvPr>
        </p:nvSpPr>
        <p:spPr>
          <a:xfrm>
            <a:off x="628650" y="179461"/>
            <a:ext cx="7886700" cy="1325563"/>
          </a:xfrm>
        </p:spPr>
        <p:txBody>
          <a:bodyPr/>
          <a:lstStyle/>
          <a:p>
            <a:r>
              <a:rPr lang="ja-JP" altLang="en-US" dirty="0"/>
              <a:t>簡易クローラの記述 </a:t>
            </a:r>
            <a:r>
              <a:rPr kumimoji="1" lang="en-US" altLang="ja-JP" dirty="0"/>
              <a:t>(2/3)</a:t>
            </a:r>
            <a:endParaRPr kumimoji="1" lang="ja-JP" altLang="en-US" dirty="0"/>
          </a:p>
        </p:txBody>
      </p:sp>
      <p:sp>
        <p:nvSpPr>
          <p:cNvPr id="3" name="コンテンツ プレースホルダー 2">
            <a:extLst>
              <a:ext uri="{FF2B5EF4-FFF2-40B4-BE49-F238E27FC236}">
                <a16:creationId xmlns:a16="http://schemas.microsoft.com/office/drawing/2014/main" id="{859A0356-5D13-3980-891D-93D40BCD19C1}"/>
              </a:ext>
            </a:extLst>
          </p:cNvPr>
          <p:cNvSpPr>
            <a:spLocks noGrp="1"/>
          </p:cNvSpPr>
          <p:nvPr>
            <p:ph idx="1"/>
          </p:nvPr>
        </p:nvSpPr>
        <p:spPr>
          <a:xfrm>
            <a:off x="628650" y="1505024"/>
            <a:ext cx="7886700" cy="4351338"/>
          </a:xfrm>
        </p:spPr>
        <p:txBody>
          <a:bodyPr/>
          <a:lstStyle/>
          <a:p>
            <a:r>
              <a:rPr lang="ja-JP" altLang="en-US" dirty="0"/>
              <a:t>左クローラの形状を記述する</a:t>
            </a:r>
          </a:p>
        </p:txBody>
      </p:sp>
      <p:sp>
        <p:nvSpPr>
          <p:cNvPr id="4" name="テキスト ボックス 3">
            <a:extLst>
              <a:ext uri="{FF2B5EF4-FFF2-40B4-BE49-F238E27FC236}">
                <a16:creationId xmlns:a16="http://schemas.microsoft.com/office/drawing/2014/main" id="{40A8892D-08E2-FEAD-8AD1-610C5CC5C9E9}"/>
              </a:ext>
            </a:extLst>
          </p:cNvPr>
          <p:cNvSpPr txBox="1"/>
          <p:nvPr/>
        </p:nvSpPr>
        <p:spPr>
          <a:xfrm>
            <a:off x="698452" y="2353249"/>
            <a:ext cx="7303251" cy="3970318"/>
          </a:xfrm>
          <a:prstGeom prst="rect">
            <a:avLst/>
          </a:prstGeom>
          <a:noFill/>
          <a:ln>
            <a:solidFill>
              <a:schemeClr val="tx1"/>
            </a:solidFill>
          </a:ln>
        </p:spPr>
        <p:txBody>
          <a:bodyPr wrap="square" rtlCol="0">
            <a:spAutoFit/>
          </a:bodyPr>
          <a:lstStyle/>
          <a:p>
            <a:r>
              <a:rPr lang="en-US" altLang="ja-JP" sz="1400" dirty="0">
                <a:latin typeface="ＭＳ ゴシック" panose="020B0609070205080204" pitchFamily="49" charset="-128"/>
                <a:ea typeface="ＭＳ ゴシック" panose="020B0609070205080204" pitchFamily="49" charset="-128"/>
              </a:rPr>
              <a:t>    elements:</a:t>
            </a:r>
          </a:p>
          <a:p>
            <a:r>
              <a:rPr lang="en-US" altLang="ja-JP" sz="1400" b="1" dirty="0">
                <a:solidFill>
                  <a:srgbClr val="FF0000"/>
                </a:solidFill>
                <a:latin typeface="ＭＳ ゴシック" panose="020B0609070205080204" pitchFamily="49" charset="-128"/>
                <a:ea typeface="ＭＳ ゴシック" panose="020B0609070205080204" pitchFamily="49" charset="-128"/>
              </a:rPr>
              <a:t>      - &amp;</a:t>
            </a:r>
            <a:r>
              <a:rPr lang="en-US" altLang="ja-JP" sz="1400" b="1" dirty="0" err="1">
                <a:solidFill>
                  <a:srgbClr val="FF0000"/>
                </a:solidFill>
                <a:latin typeface="ＭＳ ゴシック" panose="020B0609070205080204" pitchFamily="49" charset="-128"/>
                <a:ea typeface="ＭＳ ゴシック" panose="020B0609070205080204" pitchFamily="49" charset="-128"/>
              </a:rPr>
              <a:t>TrackShape</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b="1" dirty="0">
                <a:solidFill>
                  <a:srgbClr val="FF0000"/>
                </a:solidFill>
                <a:latin typeface="ＭＳ ゴシック" panose="020B0609070205080204" pitchFamily="49" charset="-128"/>
                <a:ea typeface="ＭＳ ゴシック" panose="020B0609070205080204" pitchFamily="49" charset="-128"/>
              </a:rPr>
              <a:t>        type: Shape</a:t>
            </a:r>
          </a:p>
          <a:p>
            <a:r>
              <a:rPr lang="en-US" altLang="ja-JP" sz="1400" b="1" dirty="0">
                <a:solidFill>
                  <a:srgbClr val="FF0000"/>
                </a:solidFill>
                <a:latin typeface="ＭＳ ゴシック" panose="020B0609070205080204" pitchFamily="49" charset="-128"/>
                <a:ea typeface="ＭＳ ゴシック" panose="020B0609070205080204" pitchFamily="49" charset="-128"/>
              </a:rPr>
              <a:t>        geometry:</a:t>
            </a:r>
          </a:p>
          <a:p>
            <a:r>
              <a:rPr lang="en-US" altLang="ja-JP" sz="1400" b="1" dirty="0">
                <a:solidFill>
                  <a:srgbClr val="FF0000"/>
                </a:solidFill>
                <a:latin typeface="ＭＳ ゴシック" panose="020B0609070205080204" pitchFamily="49" charset="-128"/>
                <a:ea typeface="ＭＳ ゴシック" panose="020B0609070205080204" pitchFamily="49" charset="-128"/>
              </a:rPr>
              <a:t>          type: Extrusion</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crossSection</a:t>
            </a:r>
            <a:r>
              <a:rPr lang="en-US" altLang="ja-JP" sz="1400" b="1" dirty="0">
                <a:solidFill>
                  <a:srgbClr val="FF0000"/>
                </a:solidFill>
                <a:latin typeface="ＭＳ ゴシック" panose="020B0609070205080204" pitchFamily="49" charset="-128"/>
                <a:ea typeface="ＭＳ ゴシック" panose="020B0609070205080204" pitchFamily="49" charset="-128"/>
              </a:rPr>
              <a:t>: [</a:t>
            </a:r>
          </a:p>
          <a:p>
            <a:r>
              <a:rPr lang="en-US" altLang="ja-JP" sz="1400" b="1" dirty="0">
                <a:solidFill>
                  <a:srgbClr val="FF0000"/>
                </a:solidFill>
                <a:latin typeface="ＭＳ ゴシック" panose="020B0609070205080204" pitchFamily="49" charset="-128"/>
                <a:ea typeface="ＭＳ ゴシック" panose="020B0609070205080204" pitchFamily="49" charset="-128"/>
              </a:rPr>
              <a:t>            -0.11,  -0.06,   0.11, -0.06,</a:t>
            </a:r>
          </a:p>
          <a:p>
            <a:r>
              <a:rPr lang="en-US" altLang="ja-JP" sz="1400" b="1" dirty="0">
                <a:solidFill>
                  <a:srgbClr val="FF0000"/>
                </a:solidFill>
                <a:latin typeface="ＭＳ ゴシック" panose="020B0609070205080204" pitchFamily="49" charset="-128"/>
                <a:ea typeface="ＭＳ ゴシック" panose="020B0609070205080204" pitchFamily="49" charset="-128"/>
              </a:rPr>
              <a:t>             0.14,  -0.052,  0.162,-0.03,</a:t>
            </a:r>
          </a:p>
          <a:p>
            <a:r>
              <a:rPr lang="en-US" altLang="ja-JP" sz="1400" b="1" dirty="0">
                <a:solidFill>
                  <a:srgbClr val="FF0000"/>
                </a:solidFill>
                <a:latin typeface="ＭＳ ゴシック" panose="020B0609070205080204" pitchFamily="49" charset="-128"/>
                <a:ea typeface="ＭＳ ゴシック" panose="020B0609070205080204" pitchFamily="49" charset="-128"/>
              </a:rPr>
              <a:t>             0.17,   0.0,    0.162, 0.03,</a:t>
            </a:r>
          </a:p>
          <a:p>
            <a:r>
              <a:rPr lang="en-US" altLang="ja-JP" sz="1400" b="1" dirty="0">
                <a:solidFill>
                  <a:srgbClr val="FF0000"/>
                </a:solidFill>
                <a:latin typeface="ＭＳ ゴシック" panose="020B0609070205080204" pitchFamily="49" charset="-128"/>
                <a:ea typeface="ＭＳ ゴシック" panose="020B0609070205080204" pitchFamily="49" charset="-128"/>
              </a:rPr>
              <a:t>             0.14,   0.052,  0.11,  0.06,</a:t>
            </a:r>
          </a:p>
          <a:p>
            <a:r>
              <a:rPr lang="en-US" altLang="ja-JP" sz="1400" b="1" dirty="0">
                <a:solidFill>
                  <a:srgbClr val="FF0000"/>
                </a:solidFill>
                <a:latin typeface="ＭＳ ゴシック" panose="020B0609070205080204" pitchFamily="49" charset="-128"/>
                <a:ea typeface="ＭＳ ゴシック" panose="020B0609070205080204" pitchFamily="49" charset="-128"/>
              </a:rPr>
              <a:t>            -0.11,   0.06,  -0.14,  0.052,</a:t>
            </a:r>
          </a:p>
          <a:p>
            <a:r>
              <a:rPr lang="en-US" altLang="ja-JP" sz="1400" b="1" dirty="0">
                <a:solidFill>
                  <a:srgbClr val="FF0000"/>
                </a:solidFill>
                <a:latin typeface="ＭＳ ゴシック" panose="020B0609070205080204" pitchFamily="49" charset="-128"/>
                <a:ea typeface="ＭＳ ゴシック" panose="020B0609070205080204" pitchFamily="49" charset="-128"/>
              </a:rPr>
              <a:t>            -0.162,  0.03,  -0.17,  0.0,</a:t>
            </a:r>
          </a:p>
          <a:p>
            <a:r>
              <a:rPr lang="en-US" altLang="ja-JP" sz="1400" b="1" dirty="0">
                <a:solidFill>
                  <a:srgbClr val="FF0000"/>
                </a:solidFill>
                <a:latin typeface="ＭＳ ゴシック" panose="020B0609070205080204" pitchFamily="49" charset="-128"/>
                <a:ea typeface="ＭＳ ゴシック" panose="020B0609070205080204" pitchFamily="49" charset="-128"/>
              </a:rPr>
              <a:t>            -0.162, -0.03,  -0.14, -0.052,</a:t>
            </a:r>
          </a:p>
          <a:p>
            <a:r>
              <a:rPr lang="en-US" altLang="ja-JP" sz="1400" b="1" dirty="0">
                <a:solidFill>
                  <a:srgbClr val="FF0000"/>
                </a:solidFill>
                <a:latin typeface="ＭＳ ゴシック" panose="020B0609070205080204" pitchFamily="49" charset="-128"/>
                <a:ea typeface="ＭＳ ゴシック" panose="020B0609070205080204" pitchFamily="49" charset="-128"/>
              </a:rPr>
              <a:t>            -0.11,  -0.06 ]</a:t>
            </a:r>
          </a:p>
          <a:p>
            <a:r>
              <a:rPr lang="en-US" altLang="ja-JP" sz="1400" b="1" dirty="0">
                <a:solidFill>
                  <a:srgbClr val="FF0000"/>
                </a:solidFill>
                <a:latin typeface="ＭＳ ゴシック" panose="020B0609070205080204" pitchFamily="49" charset="-128"/>
                <a:ea typeface="ＭＳ ゴシック" panose="020B0609070205080204" pitchFamily="49" charset="-128"/>
              </a:rPr>
              <a:t>          spine: [ 0, -0.03, 0, 0, 0.03, 0 ]</a:t>
            </a:r>
          </a:p>
          <a:p>
            <a:r>
              <a:rPr lang="en-US" altLang="ja-JP" sz="1400" b="1" dirty="0">
                <a:solidFill>
                  <a:srgbClr val="FF0000"/>
                </a:solidFill>
                <a:latin typeface="ＭＳ ゴシック" panose="020B0609070205080204" pitchFamily="49" charset="-128"/>
                <a:ea typeface="ＭＳ ゴシック" panose="020B0609070205080204" pitchFamily="49" charset="-128"/>
              </a:rPr>
              <a:t>        appearance:</a:t>
            </a:r>
          </a:p>
          <a:p>
            <a:r>
              <a:rPr lang="en-US" altLang="ja-JP" sz="1400" b="1" dirty="0">
                <a:solidFill>
                  <a:srgbClr val="FF0000"/>
                </a:solidFill>
                <a:latin typeface="ＭＳ ゴシック" panose="020B0609070205080204" pitchFamily="49" charset="-128"/>
                <a:ea typeface="ＭＳ ゴシック" panose="020B0609070205080204" pitchFamily="49" charset="-128"/>
              </a:rPr>
              <a:t>          material:</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diffuseColor</a:t>
            </a:r>
            <a:r>
              <a:rPr lang="en-US" altLang="ja-JP" sz="1400" b="1" dirty="0">
                <a:solidFill>
                  <a:srgbClr val="FF0000"/>
                </a:solidFill>
                <a:latin typeface="ＭＳ ゴシック" panose="020B0609070205080204" pitchFamily="49" charset="-128"/>
                <a:ea typeface="ＭＳ ゴシック" panose="020B0609070205080204" pitchFamily="49" charset="-128"/>
              </a:rPr>
              <a:t>: [ 0.4, 0.4, 0.4 ]</a:t>
            </a:r>
            <a:endParaRPr lang="ja-JP" altLang="en-US" sz="1400" b="1" dirty="0">
              <a:solidFill>
                <a:srgbClr val="FF0000"/>
              </a:solidFill>
              <a:latin typeface="ＭＳ ゴシック" panose="020B0609070205080204" pitchFamily="49" charset="-128"/>
              <a:ea typeface="ＭＳ ゴシック" panose="020B0609070205080204" pitchFamily="49" charset="-128"/>
            </a:endParaRPr>
          </a:p>
        </p:txBody>
      </p:sp>
      <p:sp>
        <p:nvSpPr>
          <p:cNvPr id="5" name="テキスト ボックス 4">
            <a:extLst>
              <a:ext uri="{FF2B5EF4-FFF2-40B4-BE49-F238E27FC236}">
                <a16:creationId xmlns:a16="http://schemas.microsoft.com/office/drawing/2014/main" id="{2363D1D9-2B0F-5AC2-1814-0823184911A3}"/>
              </a:ext>
            </a:extLst>
          </p:cNvPr>
          <p:cNvSpPr txBox="1"/>
          <p:nvPr/>
        </p:nvSpPr>
        <p:spPr>
          <a:xfrm>
            <a:off x="3611472" y="2830587"/>
            <a:ext cx="4205023" cy="523220"/>
          </a:xfrm>
          <a:prstGeom prst="rect">
            <a:avLst/>
          </a:prstGeom>
          <a:noFill/>
        </p:spPr>
        <p:txBody>
          <a:bodyPr wrap="square">
            <a:spAutoFit/>
          </a:bodyPr>
          <a:lstStyle/>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形状はどのように記述してもよいが、ここでは</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b="1" dirty="0">
                <a:solidFill>
                  <a:srgbClr val="FF0000"/>
                </a:solidFill>
                <a:latin typeface="ＭＳ ゴシック" panose="020B0609070205080204" pitchFamily="49" charset="-128"/>
                <a:ea typeface="ＭＳ ゴシック" panose="020B0609070205080204" pitchFamily="49" charset="-128"/>
              </a:rPr>
              <a:t>   Extrusion(</a:t>
            </a:r>
            <a:r>
              <a:rPr lang="ja-JP" altLang="en-US" sz="1400" b="1" dirty="0">
                <a:solidFill>
                  <a:srgbClr val="FF0000"/>
                </a:solidFill>
                <a:latin typeface="ＭＳ ゴシック" panose="020B0609070205080204" pitchFamily="49" charset="-128"/>
                <a:ea typeface="ＭＳ ゴシック" panose="020B0609070205080204" pitchFamily="49" charset="-128"/>
              </a:rPr>
              <a:t>押し出し形状</a:t>
            </a:r>
            <a:r>
              <a:rPr lang="en-US" altLang="ja-JP" sz="1400" b="1" dirty="0">
                <a:solidFill>
                  <a:srgbClr val="FF0000"/>
                </a:solidFill>
                <a:latin typeface="ＭＳ ゴシック" panose="020B0609070205080204" pitchFamily="49" charset="-128"/>
                <a:ea typeface="ＭＳ ゴシック" panose="020B0609070205080204" pitchFamily="49" charset="-128"/>
              </a:rPr>
              <a:t>)</a:t>
            </a:r>
            <a:r>
              <a:rPr lang="ja-JP" altLang="en-US" sz="1400" b="1" dirty="0">
                <a:solidFill>
                  <a:srgbClr val="FF0000"/>
                </a:solidFill>
                <a:latin typeface="ＭＳ ゴシック" panose="020B0609070205080204" pitchFamily="49" charset="-128"/>
                <a:ea typeface="ＭＳ ゴシック" panose="020B0609070205080204" pitchFamily="49" charset="-128"/>
              </a:rPr>
              <a:t>を用いる</a:t>
            </a:r>
            <a:endParaRPr lang="ja-JP" altLang="en-US" sz="1400" dirty="0"/>
          </a:p>
        </p:txBody>
      </p:sp>
      <p:sp>
        <p:nvSpPr>
          <p:cNvPr id="6" name="テキスト ボックス 5">
            <a:extLst>
              <a:ext uri="{FF2B5EF4-FFF2-40B4-BE49-F238E27FC236}">
                <a16:creationId xmlns:a16="http://schemas.microsoft.com/office/drawing/2014/main" id="{03F96466-A29F-D158-2447-90684FA0EE90}"/>
              </a:ext>
            </a:extLst>
          </p:cNvPr>
          <p:cNvSpPr txBox="1"/>
          <p:nvPr/>
        </p:nvSpPr>
        <p:spPr>
          <a:xfrm>
            <a:off x="4934046" y="3677119"/>
            <a:ext cx="2576101" cy="523220"/>
          </a:xfrm>
          <a:prstGeom prst="rect">
            <a:avLst/>
          </a:prstGeom>
          <a:noFill/>
        </p:spPr>
        <p:txBody>
          <a:bodyPr wrap="square">
            <a:spAutoFit/>
          </a:bodyPr>
          <a:lstStyle/>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断面の</a:t>
            </a:r>
            <a:r>
              <a:rPr lang="en-US" altLang="ja-JP" sz="1400" b="1" dirty="0">
                <a:solidFill>
                  <a:srgbClr val="FF0000"/>
                </a:solidFill>
                <a:latin typeface="ＭＳ ゴシック" panose="020B0609070205080204" pitchFamily="49" charset="-128"/>
                <a:ea typeface="ＭＳ ゴシック" panose="020B0609070205080204" pitchFamily="49" charset="-128"/>
              </a:rPr>
              <a:t>2</a:t>
            </a:r>
            <a:r>
              <a:rPr lang="ja-JP" altLang="en-US" sz="1400" b="1" dirty="0">
                <a:solidFill>
                  <a:srgbClr val="FF0000"/>
                </a:solidFill>
                <a:latin typeface="ＭＳ ゴシック" panose="020B0609070205080204" pitchFamily="49" charset="-128"/>
                <a:ea typeface="ＭＳ ゴシック" panose="020B0609070205080204" pitchFamily="49" charset="-128"/>
              </a:rPr>
              <a:t>次元形状を記述</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b="1" dirty="0">
                <a:solidFill>
                  <a:srgbClr val="FF0000"/>
                </a:solidFill>
                <a:latin typeface="ＭＳ ゴシック" panose="020B0609070205080204" pitchFamily="49" charset="-128"/>
                <a:ea typeface="ＭＳ ゴシック" panose="020B0609070205080204" pitchFamily="49" charset="-128"/>
              </a:rPr>
              <a:t>  (x</a:t>
            </a:r>
            <a:r>
              <a:rPr lang="ja-JP" altLang="en-US" sz="1400" b="1" dirty="0">
                <a:solidFill>
                  <a:srgbClr val="FF0000"/>
                </a:solidFill>
                <a:latin typeface="ＭＳ ゴシック" panose="020B0609070205080204" pitchFamily="49" charset="-128"/>
                <a:ea typeface="ＭＳ ゴシック" panose="020B0609070205080204" pitchFamily="49" charset="-128"/>
              </a:rPr>
              <a:t>座標</a:t>
            </a:r>
            <a:r>
              <a:rPr lang="en-US" altLang="ja-JP" sz="1400" b="1" dirty="0">
                <a:solidFill>
                  <a:srgbClr val="FF0000"/>
                </a:solidFill>
                <a:latin typeface="ＭＳ ゴシック" panose="020B0609070205080204" pitchFamily="49" charset="-128"/>
                <a:ea typeface="ＭＳ ゴシック" panose="020B0609070205080204" pitchFamily="49" charset="-128"/>
              </a:rPr>
              <a:t>,z</a:t>
            </a:r>
            <a:r>
              <a:rPr lang="ja-JP" altLang="en-US" sz="1400" b="1" dirty="0">
                <a:solidFill>
                  <a:srgbClr val="FF0000"/>
                </a:solidFill>
                <a:latin typeface="ＭＳ ゴシック" panose="020B0609070205080204" pitchFamily="49" charset="-128"/>
                <a:ea typeface="ＭＳ ゴシック" panose="020B0609070205080204" pitchFamily="49" charset="-128"/>
              </a:rPr>
              <a:t>座標の並び）</a:t>
            </a:r>
            <a:endParaRPr lang="ja-JP" altLang="en-US" sz="1400" dirty="0"/>
          </a:p>
        </p:txBody>
      </p:sp>
      <p:sp>
        <p:nvSpPr>
          <p:cNvPr id="7" name="テキスト ボックス 6">
            <a:extLst>
              <a:ext uri="{FF2B5EF4-FFF2-40B4-BE49-F238E27FC236}">
                <a16:creationId xmlns:a16="http://schemas.microsoft.com/office/drawing/2014/main" id="{91CE4D84-9009-944C-8390-9C52382A570B}"/>
              </a:ext>
            </a:extLst>
          </p:cNvPr>
          <p:cNvSpPr txBox="1"/>
          <p:nvPr/>
        </p:nvSpPr>
        <p:spPr>
          <a:xfrm>
            <a:off x="4934046" y="5247722"/>
            <a:ext cx="3003131" cy="523220"/>
          </a:xfrm>
          <a:prstGeom prst="rect">
            <a:avLst/>
          </a:prstGeom>
          <a:noFill/>
        </p:spPr>
        <p:txBody>
          <a:bodyPr wrap="square">
            <a:spAutoFit/>
          </a:bodyPr>
          <a:lstStyle/>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断面との交差点となる座標を</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記述（</a:t>
            </a:r>
            <a:r>
              <a:rPr lang="en-US" altLang="ja-JP" sz="1400" b="1" dirty="0" err="1">
                <a:solidFill>
                  <a:srgbClr val="FF0000"/>
                </a:solidFill>
                <a:latin typeface="ＭＳ ゴシック" panose="020B0609070205080204" pitchFamily="49" charset="-128"/>
                <a:ea typeface="ＭＳ ゴシック" panose="020B0609070205080204" pitchFamily="49" charset="-128"/>
              </a:rPr>
              <a:t>x,y,z</a:t>
            </a:r>
            <a:r>
              <a:rPr lang="ja-JP" altLang="en-US" sz="1400" b="1" dirty="0">
                <a:solidFill>
                  <a:srgbClr val="FF0000"/>
                </a:solidFill>
                <a:latin typeface="ＭＳ ゴシック" panose="020B0609070205080204" pitchFamily="49" charset="-128"/>
                <a:ea typeface="ＭＳ ゴシック" panose="020B0609070205080204" pitchFamily="49" charset="-128"/>
              </a:rPr>
              <a:t>の並び）</a:t>
            </a:r>
            <a:endParaRPr lang="ja-JP" altLang="en-US" sz="1400" dirty="0"/>
          </a:p>
        </p:txBody>
      </p:sp>
    </p:spTree>
    <p:extLst>
      <p:ext uri="{BB962C8B-B14F-4D97-AF65-F5344CB8AC3E}">
        <p14:creationId xmlns:p14="http://schemas.microsoft.com/office/powerpoint/2010/main" val="172815514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8C7ECB-E039-1689-9804-5BBB0EA0A57E}"/>
              </a:ext>
            </a:extLst>
          </p:cNvPr>
          <p:cNvSpPr>
            <a:spLocks noGrp="1"/>
          </p:cNvSpPr>
          <p:nvPr>
            <p:ph type="title"/>
          </p:nvPr>
        </p:nvSpPr>
        <p:spPr/>
        <p:txBody>
          <a:bodyPr/>
          <a:lstStyle/>
          <a:p>
            <a:r>
              <a:rPr lang="ja-JP" altLang="en-US" dirty="0"/>
              <a:t>簡易クローラの記述 </a:t>
            </a:r>
            <a:r>
              <a:rPr kumimoji="1" lang="en-US" altLang="ja-JP" dirty="0"/>
              <a:t>(3/3)</a:t>
            </a:r>
            <a:endParaRPr kumimoji="1" lang="ja-JP" altLang="en-US" dirty="0"/>
          </a:p>
        </p:txBody>
      </p:sp>
      <p:sp>
        <p:nvSpPr>
          <p:cNvPr id="3" name="コンテンツ プレースホルダー 2">
            <a:extLst>
              <a:ext uri="{FF2B5EF4-FFF2-40B4-BE49-F238E27FC236}">
                <a16:creationId xmlns:a16="http://schemas.microsoft.com/office/drawing/2014/main" id="{E7A7BED8-8D9D-03B2-9E27-922A286C79A2}"/>
              </a:ext>
            </a:extLst>
          </p:cNvPr>
          <p:cNvSpPr>
            <a:spLocks noGrp="1"/>
          </p:cNvSpPr>
          <p:nvPr>
            <p:ph idx="1"/>
          </p:nvPr>
        </p:nvSpPr>
        <p:spPr>
          <a:xfrm>
            <a:off x="628650" y="1690689"/>
            <a:ext cx="7886700" cy="4351338"/>
          </a:xfrm>
        </p:spPr>
        <p:txBody>
          <a:bodyPr/>
          <a:lstStyle/>
          <a:p>
            <a:r>
              <a:rPr lang="en-US" altLang="ja-JP" dirty="0" err="1"/>
              <a:t>RightWheel</a:t>
            </a:r>
            <a:r>
              <a:rPr lang="ja-JP" altLang="en-US" dirty="0"/>
              <a:t>を修正して右クローラを記述する</a:t>
            </a:r>
          </a:p>
        </p:txBody>
      </p:sp>
      <p:sp>
        <p:nvSpPr>
          <p:cNvPr id="4" name="テキスト ボックス 3">
            <a:extLst>
              <a:ext uri="{FF2B5EF4-FFF2-40B4-BE49-F238E27FC236}">
                <a16:creationId xmlns:a16="http://schemas.microsoft.com/office/drawing/2014/main" id="{40A8892D-08E2-FEAD-8AD1-610C5CC5C9E9}"/>
              </a:ext>
            </a:extLst>
          </p:cNvPr>
          <p:cNvSpPr txBox="1"/>
          <p:nvPr/>
        </p:nvSpPr>
        <p:spPr>
          <a:xfrm>
            <a:off x="920374" y="2399662"/>
            <a:ext cx="7303251" cy="3323987"/>
          </a:xfrm>
          <a:prstGeom prst="rect">
            <a:avLst/>
          </a:prstGeom>
          <a:noFill/>
          <a:ln>
            <a:solidFill>
              <a:schemeClr val="tx1"/>
            </a:solidFill>
          </a:ln>
        </p:spPr>
        <p:txBody>
          <a:bodyPr wrap="square" rtlCol="0">
            <a:spAutoFit/>
          </a:bodyPr>
          <a:lstStyle/>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name: </a:t>
            </a:r>
            <a:r>
              <a:rPr lang="en-US" altLang="ja-JP" sz="1400" b="1" dirty="0" err="1">
                <a:solidFill>
                  <a:srgbClr val="FF0000"/>
                </a:solidFill>
                <a:latin typeface="ＭＳ ゴシック" panose="020B0609070205080204" pitchFamily="49" charset="-128"/>
                <a:ea typeface="ＭＳ ゴシック" panose="020B0609070205080204" pitchFamily="49" charset="-128"/>
              </a:rPr>
              <a:t>RightTracks</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parent: Chassis</a:t>
            </a:r>
          </a:p>
          <a:p>
            <a:r>
              <a:rPr lang="en-US" altLang="ja-JP" sz="1400" dirty="0">
                <a:latin typeface="ＭＳ ゴシック" panose="020B0609070205080204" pitchFamily="49" charset="-128"/>
                <a:ea typeface="ＭＳ ゴシック" panose="020B0609070205080204" pitchFamily="49" charset="-128"/>
              </a:rPr>
              <a:t>    translation: </a:t>
            </a:r>
            <a:r>
              <a:rPr lang="en-US" altLang="ja-JP" sz="1400" b="1" dirty="0">
                <a:solidFill>
                  <a:srgbClr val="FF0000"/>
                </a:solidFill>
                <a:latin typeface="ＭＳ ゴシック" panose="020B0609070205080204" pitchFamily="49" charset="-128"/>
                <a:ea typeface="ＭＳ ゴシック" panose="020B0609070205080204" pitchFamily="49" charset="-128"/>
              </a:rPr>
              <a:t>[ -0.08, -0.155, 0.06 ]</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joint_type</a:t>
            </a:r>
            <a:r>
              <a:rPr lang="en-US" altLang="ja-JP" sz="1400" dirty="0">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pseudo_continuous_track</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joint_id</a:t>
            </a:r>
            <a:r>
              <a:rPr lang="en-US" altLang="ja-JP" sz="1400" dirty="0">
                <a:latin typeface="ＭＳ ゴシック" panose="020B0609070205080204" pitchFamily="49" charset="-128"/>
                <a:ea typeface="ＭＳ ゴシック" panose="020B0609070205080204" pitchFamily="49" charset="-128"/>
              </a:rPr>
              <a:t>: 1</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joint_axis</a:t>
            </a:r>
            <a:r>
              <a:rPr lang="en-US" altLang="ja-JP" sz="1400" dirty="0">
                <a:latin typeface="ＭＳ ゴシック" panose="020B0609070205080204" pitchFamily="49" charset="-128"/>
                <a:ea typeface="ＭＳ ゴシック" panose="020B0609070205080204" pitchFamily="49" charset="-128"/>
              </a:rPr>
              <a:t>: [ 0, 1, 0 ]</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center_of_mass</a:t>
            </a:r>
            <a:r>
              <a:rPr lang="en-US" altLang="ja-JP" sz="1400" dirty="0">
                <a:latin typeface="ＭＳ ゴシック" panose="020B0609070205080204" pitchFamily="49" charset="-128"/>
                <a:ea typeface="ＭＳ ゴシック" panose="020B0609070205080204" pitchFamily="49" charset="-128"/>
              </a:rPr>
              <a:t>: [ 0, 0, 0 ]</a:t>
            </a:r>
          </a:p>
          <a:p>
            <a:r>
              <a:rPr lang="en-US" altLang="ja-JP" sz="1400" dirty="0">
                <a:latin typeface="ＭＳ ゴシック" panose="020B0609070205080204" pitchFamily="49" charset="-128"/>
                <a:ea typeface="ＭＳ ゴシック" panose="020B0609070205080204" pitchFamily="49" charset="-128"/>
              </a:rPr>
              <a:t>    mass: 0.8</a:t>
            </a:r>
          </a:p>
          <a:p>
            <a:r>
              <a:rPr lang="en-US" altLang="ja-JP" sz="1400" dirty="0">
                <a:latin typeface="ＭＳ ゴシック" panose="020B0609070205080204" pitchFamily="49" charset="-128"/>
                <a:ea typeface="ＭＳ ゴシック" panose="020B0609070205080204" pitchFamily="49" charset="-128"/>
              </a:rPr>
              <a:t>    inertia: [ 0.0012, 0,      0,</a:t>
            </a:r>
          </a:p>
          <a:p>
            <a:r>
              <a:rPr lang="en-US" altLang="ja-JP" sz="1400" dirty="0">
                <a:latin typeface="ＭＳ ゴシック" panose="020B0609070205080204" pitchFamily="49" charset="-128"/>
                <a:ea typeface="ＭＳ ゴシック" panose="020B0609070205080204" pitchFamily="49" charset="-128"/>
              </a:rPr>
              <a:t>               0,      0.0023, 0,</a:t>
            </a:r>
          </a:p>
          <a:p>
            <a:r>
              <a:rPr lang="en-US" altLang="ja-JP" sz="1400" dirty="0">
                <a:latin typeface="ＭＳ ゴシック" panose="020B0609070205080204" pitchFamily="49" charset="-128"/>
                <a:ea typeface="ＭＳ ゴシック" panose="020B0609070205080204" pitchFamily="49" charset="-128"/>
              </a:rPr>
              <a:t>               0,      0,      0.0012 ]</a:t>
            </a:r>
          </a:p>
          <a:p>
            <a:r>
              <a:rPr lang="en-US" altLang="ja-JP" sz="1400" dirty="0">
                <a:latin typeface="ＭＳ ゴシック" panose="020B0609070205080204" pitchFamily="49" charset="-128"/>
                <a:ea typeface="ＭＳ ゴシック" panose="020B0609070205080204" pitchFamily="49" charset="-128"/>
              </a:rPr>
              <a:t>    material: </a:t>
            </a:r>
            <a:r>
              <a:rPr lang="en-US" altLang="ja-JP" sz="1400" b="1" dirty="0" err="1">
                <a:solidFill>
                  <a:srgbClr val="FF0000"/>
                </a:solidFill>
                <a:latin typeface="ＭＳ ゴシック" panose="020B0609070205080204" pitchFamily="49" charset="-128"/>
                <a:ea typeface="ＭＳ ゴシック" panose="020B0609070205080204" pitchFamily="49" charset="-128"/>
              </a:rPr>
              <a:t>TankTracks</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elements:</a:t>
            </a:r>
          </a:p>
          <a:p>
            <a:r>
              <a:rPr lang="en-US" altLang="ja-JP" sz="1400" dirty="0">
                <a:latin typeface="ＭＳ ゴシック" panose="020B0609070205080204" pitchFamily="49" charset="-128"/>
                <a:ea typeface="ＭＳ ゴシック" panose="020B0609070205080204" pitchFamily="49" charset="-128"/>
              </a:rPr>
              <a:t>      - </a:t>
            </a:r>
            <a:r>
              <a:rPr lang="en-US" altLang="ja-JP" sz="1400" b="1" dirty="0">
                <a:solidFill>
                  <a:srgbClr val="FF0000"/>
                </a:solidFill>
                <a:latin typeface="ＭＳ ゴシック" panose="020B0609070205080204" pitchFamily="49" charset="-128"/>
                <a:ea typeface="ＭＳ ゴシック" panose="020B0609070205080204" pitchFamily="49" charset="-128"/>
              </a:rPr>
              <a:t>*</a:t>
            </a:r>
            <a:r>
              <a:rPr lang="en-US" altLang="ja-JP" sz="1400" b="1" dirty="0" err="1">
                <a:solidFill>
                  <a:srgbClr val="FF0000"/>
                </a:solidFill>
                <a:latin typeface="ＭＳ ゴシック" panose="020B0609070205080204" pitchFamily="49" charset="-128"/>
                <a:ea typeface="ＭＳ ゴシック" panose="020B0609070205080204" pitchFamily="49" charset="-128"/>
              </a:rPr>
              <a:t>TrackShape</a:t>
            </a:r>
            <a:endParaRPr lang="ja-JP" altLang="en-US" sz="1400" b="1" dirty="0">
              <a:solidFill>
                <a:srgbClr val="FF0000"/>
              </a:solidFill>
              <a:latin typeface="ＭＳ ゴシック" panose="020B0609070205080204" pitchFamily="49" charset="-128"/>
              <a:ea typeface="ＭＳ ゴシック" panose="020B0609070205080204" pitchFamily="49" charset="-128"/>
            </a:endParaRPr>
          </a:p>
        </p:txBody>
      </p:sp>
      <p:sp>
        <p:nvSpPr>
          <p:cNvPr id="5" name="テキスト ボックス 4">
            <a:extLst>
              <a:ext uri="{FF2B5EF4-FFF2-40B4-BE49-F238E27FC236}">
                <a16:creationId xmlns:a16="http://schemas.microsoft.com/office/drawing/2014/main" id="{5E79B78E-22F8-5B91-3722-32308A540654}"/>
              </a:ext>
            </a:extLst>
          </p:cNvPr>
          <p:cNvSpPr txBox="1"/>
          <p:nvPr/>
        </p:nvSpPr>
        <p:spPr>
          <a:xfrm>
            <a:off x="588751" y="6016405"/>
            <a:ext cx="8013732" cy="400110"/>
          </a:xfrm>
          <a:prstGeom prst="rect">
            <a:avLst/>
          </a:prstGeom>
          <a:noFill/>
        </p:spPr>
        <p:txBody>
          <a:bodyPr wrap="none" rtlCol="0">
            <a:spAutoFit/>
          </a:bodyPr>
          <a:lstStyle/>
          <a:p>
            <a:r>
              <a:rPr kumimoji="1" lang="en-US" altLang="ja-JP" sz="2000" dirty="0"/>
              <a:t>※ </a:t>
            </a:r>
            <a:r>
              <a:rPr kumimoji="1" lang="ja-JP" altLang="en-US" sz="2000" dirty="0"/>
              <a:t>お手本パッケージの完成版は </a:t>
            </a:r>
            <a:r>
              <a:rPr kumimoji="1" lang="en-US" altLang="ja-JP" sz="2000" dirty="0"/>
              <a:t>“model/</a:t>
            </a:r>
            <a:r>
              <a:rPr kumimoji="1" lang="en-US" altLang="ja-JP" sz="2000" dirty="0" err="1"/>
              <a:t>mobile_robot_tracks.body</a:t>
            </a:r>
            <a:r>
              <a:rPr kumimoji="1" lang="en-US" altLang="ja-JP" sz="2000" dirty="0"/>
              <a:t>”</a:t>
            </a:r>
            <a:endParaRPr kumimoji="1" lang="ja-JP" altLang="en-US" sz="2000" dirty="0"/>
          </a:p>
        </p:txBody>
      </p:sp>
    </p:spTree>
    <p:extLst>
      <p:ext uri="{BB962C8B-B14F-4D97-AF65-F5344CB8AC3E}">
        <p14:creationId xmlns:p14="http://schemas.microsoft.com/office/powerpoint/2010/main" val="172010334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C0964-2B12-F57D-B9DE-B76B64D1051C}"/>
              </a:ext>
            </a:extLst>
          </p:cNvPr>
          <p:cNvSpPr>
            <a:spLocks noGrp="1"/>
          </p:cNvSpPr>
          <p:nvPr>
            <p:ph type="title"/>
          </p:nvPr>
        </p:nvSpPr>
        <p:spPr/>
        <p:txBody>
          <a:bodyPr/>
          <a:lstStyle/>
          <a:p>
            <a:r>
              <a:rPr lang="ja-JP" altLang="en-US" dirty="0"/>
              <a:t>簡易クローラの制御</a:t>
            </a:r>
            <a:endParaRPr kumimoji="1" lang="ja-JP" altLang="en-US" dirty="0"/>
          </a:p>
        </p:txBody>
      </p:sp>
      <p:sp>
        <p:nvSpPr>
          <p:cNvPr id="3" name="コンテンツ プレースホルダー 2">
            <a:extLst>
              <a:ext uri="{FF2B5EF4-FFF2-40B4-BE49-F238E27FC236}">
                <a16:creationId xmlns:a16="http://schemas.microsoft.com/office/drawing/2014/main" id="{885E37EB-22DB-609E-B330-33404D9598EC}"/>
              </a:ext>
            </a:extLst>
          </p:cNvPr>
          <p:cNvSpPr>
            <a:spLocks noGrp="1"/>
          </p:cNvSpPr>
          <p:nvPr>
            <p:ph idx="1"/>
          </p:nvPr>
        </p:nvSpPr>
        <p:spPr>
          <a:xfrm>
            <a:off x="628650" y="1825625"/>
            <a:ext cx="7805181" cy="4351338"/>
          </a:xfrm>
        </p:spPr>
        <p:txBody>
          <a:bodyPr>
            <a:normAutofit/>
          </a:bodyPr>
          <a:lstStyle/>
          <a:p>
            <a:r>
              <a:rPr kumimoji="1" lang="en-US" altLang="ja-JP" dirty="0"/>
              <a:t>Link::</a:t>
            </a:r>
            <a:r>
              <a:rPr kumimoji="1" lang="en-US" altLang="ja-JP" dirty="0" err="1"/>
              <a:t>dq_target</a:t>
            </a:r>
            <a:r>
              <a:rPr kumimoji="1" lang="en-US" altLang="ja-JP" dirty="0"/>
              <a:t>() </a:t>
            </a:r>
            <a:r>
              <a:rPr kumimoji="1" lang="ja-JP" altLang="en-US" dirty="0"/>
              <a:t>に指令値をセットする</a:t>
            </a:r>
            <a:endParaRPr kumimoji="1" lang="en-US" altLang="ja-JP" dirty="0"/>
          </a:p>
          <a:p>
            <a:r>
              <a:rPr lang="ja-JP" altLang="en-US" dirty="0"/>
              <a:t>値は環境との接触点における相対速度</a:t>
            </a:r>
            <a:endParaRPr lang="en-US" altLang="ja-JP" dirty="0"/>
          </a:p>
          <a:p>
            <a:pPr lvl="1"/>
            <a:r>
              <a:rPr kumimoji="1" lang="ja-JP" altLang="en-US" dirty="0"/>
              <a:t>リンクローカル座標</a:t>
            </a:r>
            <a:endParaRPr kumimoji="1" lang="en-US" altLang="ja-JP" dirty="0"/>
          </a:p>
          <a:p>
            <a:r>
              <a:rPr lang="ja-JP" altLang="en-US" dirty="0"/>
              <a:t>指令値の速度を実現する力が接触点に発生する</a:t>
            </a:r>
            <a:endParaRPr lang="en-US" altLang="ja-JP" dirty="0"/>
          </a:p>
          <a:p>
            <a:endParaRPr kumimoji="1" lang="en-US" altLang="ja-JP" dirty="0"/>
          </a:p>
          <a:p>
            <a:pPr marL="0" indent="0">
              <a:buNone/>
            </a:pPr>
            <a:r>
              <a:rPr lang="en-US" altLang="ja-JP" dirty="0"/>
              <a:t>※ AGX</a:t>
            </a:r>
            <a:r>
              <a:rPr lang="ja-JP" altLang="en-US" dirty="0"/>
              <a:t>クローラの場合は、履帯を動かすホイールの回転軸を制御する</a:t>
            </a:r>
            <a:endParaRPr kumimoji="1" lang="en-US" altLang="ja-JP" dirty="0"/>
          </a:p>
        </p:txBody>
      </p:sp>
    </p:spTree>
    <p:extLst>
      <p:ext uri="{BB962C8B-B14F-4D97-AF65-F5344CB8AC3E}">
        <p14:creationId xmlns:p14="http://schemas.microsoft.com/office/powerpoint/2010/main" val="27063871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38553" y="1143608"/>
            <a:ext cx="7394331" cy="4980000"/>
          </a:xfrm>
          <a:prstGeom prst="rect">
            <a:avLst/>
          </a:prstGeom>
          <a:noFill/>
          <a:ln>
            <a:solidFill>
              <a:schemeClr val="tx1"/>
            </a:solidFill>
          </a:ln>
        </p:spPr>
        <p:txBody>
          <a:bodyPr wrap="square" rtlCol="0">
            <a:noAutofit/>
          </a:bodyPr>
          <a:lstStyle/>
          <a:p>
            <a:r>
              <a:rPr lang="en-US" altLang="ja-JP" sz="1200" dirty="0">
                <a:latin typeface="ＭＳ ゴシック" panose="020B0609070205080204" pitchFamily="49" charset="-128"/>
                <a:ea typeface="ＭＳ ゴシック" panose="020B0609070205080204" pitchFamily="49" charset="-128"/>
              </a:rPr>
              <a:t>#include &lt;</a:t>
            </a:r>
            <a:r>
              <a:rPr lang="en-US" altLang="ja-JP" sz="1200" dirty="0" err="1">
                <a:latin typeface="ＭＳ ゴシック" panose="020B0609070205080204" pitchFamily="49" charset="-128"/>
                <a:ea typeface="ＭＳ ゴシック" panose="020B0609070205080204" pitchFamily="49" charset="-128"/>
              </a:rPr>
              <a:t>cnoid</a:t>
            </a:r>
            <a:r>
              <a:rPr lang="en-US" altLang="ja-JP" sz="1200" dirty="0">
                <a:latin typeface="ＭＳ ゴシック" panose="020B0609070205080204" pitchFamily="49" charset="-128"/>
                <a:ea typeface="ＭＳ ゴシック" panose="020B0609070205080204" pitchFamily="49" charset="-128"/>
              </a:rPr>
              <a:t>/</a:t>
            </a:r>
            <a:r>
              <a:rPr lang="en-US" altLang="ja-JP" sz="1200" dirty="0" err="1">
                <a:latin typeface="ＭＳ ゴシック" panose="020B0609070205080204" pitchFamily="49" charset="-128"/>
                <a:ea typeface="ＭＳ ゴシック" panose="020B0609070205080204" pitchFamily="49" charset="-128"/>
              </a:rPr>
              <a:t>SimpleController</a:t>
            </a:r>
            <a:r>
              <a:rPr lang="en-US" altLang="ja-JP" sz="1200" dirty="0">
                <a:latin typeface="ＭＳ ゴシック" panose="020B0609070205080204" pitchFamily="49" charset="-128"/>
                <a:ea typeface="ＭＳ ゴシック" panose="020B0609070205080204" pitchFamily="49" charset="-128"/>
              </a:rPr>
              <a:t>&gt;</a:t>
            </a:r>
          </a:p>
          <a:p>
            <a:r>
              <a:rPr lang="en-US" altLang="ja-JP" sz="1200" dirty="0">
                <a:latin typeface="ＭＳ ゴシック" panose="020B0609070205080204" pitchFamily="49" charset="-128"/>
                <a:ea typeface="ＭＳ ゴシック" panose="020B0609070205080204" pitchFamily="49" charset="-128"/>
              </a:rPr>
              <a:t>#include &lt;</a:t>
            </a:r>
            <a:r>
              <a:rPr lang="en-US" altLang="ja-JP" sz="1200" dirty="0" err="1">
                <a:latin typeface="ＭＳ ゴシック" panose="020B0609070205080204" pitchFamily="49" charset="-128"/>
                <a:ea typeface="ＭＳ ゴシック" panose="020B0609070205080204" pitchFamily="49" charset="-128"/>
              </a:rPr>
              <a:t>rclcpp</a:t>
            </a:r>
            <a:r>
              <a:rPr lang="en-US" altLang="ja-JP" sz="1200" dirty="0">
                <a:latin typeface="ＭＳ ゴシック" panose="020B0609070205080204" pitchFamily="49" charset="-128"/>
                <a:ea typeface="ＭＳ ゴシック" panose="020B0609070205080204" pitchFamily="49" charset="-128"/>
              </a:rPr>
              <a:t>/rclcpp.hpp&gt;</a:t>
            </a:r>
          </a:p>
          <a:p>
            <a:r>
              <a:rPr lang="en-US" altLang="ja-JP" sz="1200" dirty="0">
                <a:latin typeface="ＭＳ ゴシック" panose="020B0609070205080204" pitchFamily="49" charset="-128"/>
                <a:ea typeface="ＭＳ ゴシック" panose="020B0609070205080204" pitchFamily="49" charset="-128"/>
              </a:rPr>
              <a:t>#include &lt;</a:t>
            </a:r>
            <a:r>
              <a:rPr lang="en-US" altLang="ja-JP" sz="1200" dirty="0" err="1">
                <a:latin typeface="ＭＳ ゴシック" panose="020B0609070205080204" pitchFamily="49" charset="-128"/>
                <a:ea typeface="ＭＳ ゴシック" panose="020B0609070205080204" pitchFamily="49" charset="-128"/>
              </a:rPr>
              <a:t>geometry_msgs</a:t>
            </a:r>
            <a:r>
              <a:rPr lang="en-US" altLang="ja-JP" sz="1200" dirty="0">
                <a:latin typeface="ＭＳ ゴシック" panose="020B0609070205080204" pitchFamily="49" charset="-128"/>
                <a:ea typeface="ＭＳ ゴシック" panose="020B0609070205080204" pitchFamily="49" charset="-128"/>
              </a:rPr>
              <a:t>/msg/twist.hpp&gt;</a:t>
            </a:r>
          </a:p>
          <a:p>
            <a:r>
              <a:rPr lang="en-US" altLang="ja-JP" sz="1200" dirty="0">
                <a:latin typeface="ＭＳ ゴシック" panose="020B0609070205080204" pitchFamily="49" charset="-128"/>
                <a:ea typeface="ＭＳ ゴシック" panose="020B0609070205080204" pitchFamily="49" charset="-128"/>
              </a:rPr>
              <a:t>#include &lt;memory&gt;</a:t>
            </a:r>
          </a:p>
          <a:p>
            <a:r>
              <a:rPr lang="en-US" altLang="ja-JP" sz="1200" dirty="0">
                <a:latin typeface="ＭＳ ゴシック" panose="020B0609070205080204" pitchFamily="49" charset="-128"/>
                <a:ea typeface="ＭＳ ゴシック" panose="020B0609070205080204" pitchFamily="49" charset="-128"/>
              </a:rPr>
              <a:t>#include &lt;thread&gt;</a:t>
            </a:r>
          </a:p>
          <a:p>
            <a:r>
              <a:rPr lang="en-US" altLang="ja-JP" sz="1200" dirty="0">
                <a:latin typeface="ＭＳ ゴシック" panose="020B0609070205080204" pitchFamily="49" charset="-128"/>
                <a:ea typeface="ＭＳ ゴシック" panose="020B0609070205080204" pitchFamily="49" charset="-128"/>
              </a:rPr>
              <a:t>#include &lt;mutex&gt;</a:t>
            </a:r>
          </a:p>
          <a:p>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class </a:t>
            </a:r>
            <a:r>
              <a:rPr lang="en-US" altLang="ja-JP" sz="1200" dirty="0" err="1">
                <a:latin typeface="ＭＳ ゴシック" panose="020B0609070205080204" pitchFamily="49" charset="-128"/>
                <a:ea typeface="ＭＳ ゴシック" panose="020B0609070205080204" pitchFamily="49" charset="-128"/>
              </a:rPr>
              <a:t>MobileRobot</a:t>
            </a:r>
            <a:r>
              <a:rPr lang="en-US" altLang="ja-JP" sz="1200" b="1" dirty="0" err="1">
                <a:solidFill>
                  <a:srgbClr val="FF0000"/>
                </a:solidFill>
                <a:latin typeface="ＭＳ ゴシック" panose="020B0609070205080204" pitchFamily="49" charset="-128"/>
                <a:ea typeface="ＭＳ ゴシック" panose="020B0609070205080204" pitchFamily="49" charset="-128"/>
              </a:rPr>
              <a:t>Track</a:t>
            </a:r>
            <a:r>
              <a:rPr lang="en-US" altLang="ja-JP" sz="1200" dirty="0" err="1">
                <a:latin typeface="ＭＳ ゴシック" panose="020B0609070205080204" pitchFamily="49" charset="-128"/>
                <a:ea typeface="ＭＳ ゴシック" panose="020B0609070205080204" pitchFamily="49" charset="-128"/>
              </a:rPr>
              <a:t>Controller</a:t>
            </a:r>
            <a:r>
              <a:rPr lang="en-US" altLang="ja-JP" sz="1200" dirty="0">
                <a:latin typeface="ＭＳ ゴシック" panose="020B0609070205080204" pitchFamily="49" charset="-128"/>
                <a:ea typeface="ＭＳ ゴシック" panose="020B0609070205080204" pitchFamily="49" charset="-128"/>
              </a:rPr>
              <a:t> : public </a:t>
            </a:r>
            <a:r>
              <a:rPr lang="en-US" altLang="ja-JP" sz="1200" dirty="0" err="1">
                <a:latin typeface="ＭＳ ゴシック" panose="020B0609070205080204" pitchFamily="49" charset="-128"/>
                <a:ea typeface="ＭＳ ゴシック" panose="020B0609070205080204" pitchFamily="49" charset="-128"/>
              </a:rPr>
              <a:t>cnoid</a:t>
            </a:r>
            <a:r>
              <a:rPr lang="en-US" altLang="ja-JP" sz="1200" dirty="0">
                <a:latin typeface="ＭＳ ゴシック" panose="020B0609070205080204" pitchFamily="49" charset="-128"/>
                <a:ea typeface="ＭＳ ゴシック" panose="020B0609070205080204" pitchFamily="49" charset="-128"/>
              </a:rPr>
              <a:t>::</a:t>
            </a:r>
            <a:r>
              <a:rPr lang="en-US" altLang="ja-JP" sz="1200" dirty="0" err="1">
                <a:latin typeface="ＭＳ ゴシック" panose="020B0609070205080204" pitchFamily="49" charset="-128"/>
                <a:ea typeface="ＭＳ ゴシック" panose="020B0609070205080204" pitchFamily="49" charset="-128"/>
              </a:rPr>
              <a:t>SimpleController</a:t>
            </a:r>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a:t>
            </a:r>
          </a:p>
          <a:p>
            <a:r>
              <a:rPr lang="en-US" altLang="ja-JP" sz="1200" dirty="0">
                <a:latin typeface="ＭＳ ゴシック" panose="020B0609070205080204" pitchFamily="49" charset="-128"/>
                <a:ea typeface="ＭＳ ゴシック" panose="020B0609070205080204" pitchFamily="49" charset="-128"/>
              </a:rPr>
              <a:t>public:</a:t>
            </a:r>
          </a:p>
          <a:p>
            <a:r>
              <a:rPr lang="en-US" altLang="ja-JP" sz="1200" dirty="0">
                <a:latin typeface="ＭＳ ゴシック" panose="020B0609070205080204" pitchFamily="49" charset="-128"/>
                <a:ea typeface="ＭＳ ゴシック" panose="020B0609070205080204" pitchFamily="49" charset="-128"/>
              </a:rPr>
              <a:t>    virtual bool configure(</a:t>
            </a:r>
            <a:r>
              <a:rPr lang="en-US" altLang="ja-JP" sz="1200" dirty="0" err="1">
                <a:latin typeface="ＭＳ ゴシック" panose="020B0609070205080204" pitchFamily="49" charset="-128"/>
                <a:ea typeface="ＭＳ ゴシック" panose="020B0609070205080204" pitchFamily="49" charset="-128"/>
              </a:rPr>
              <a:t>cnoid</a:t>
            </a:r>
            <a:r>
              <a:rPr lang="en-US" altLang="ja-JP" sz="1200" dirty="0">
                <a:latin typeface="ＭＳ ゴシック" panose="020B0609070205080204" pitchFamily="49" charset="-128"/>
                <a:ea typeface="ＭＳ ゴシック" panose="020B0609070205080204" pitchFamily="49" charset="-128"/>
              </a:rPr>
              <a:t>::</a:t>
            </a:r>
            <a:r>
              <a:rPr lang="en-US" altLang="ja-JP" sz="1200" dirty="0" err="1">
                <a:latin typeface="ＭＳ ゴシック" panose="020B0609070205080204" pitchFamily="49" charset="-128"/>
                <a:ea typeface="ＭＳ ゴシック" panose="020B0609070205080204" pitchFamily="49" charset="-128"/>
              </a:rPr>
              <a:t>SimpleControllerConfig</a:t>
            </a:r>
            <a:r>
              <a:rPr lang="en-US" altLang="ja-JP" sz="1200" dirty="0">
                <a:latin typeface="ＭＳ ゴシック" panose="020B0609070205080204" pitchFamily="49" charset="-128"/>
                <a:ea typeface="ＭＳ ゴシック" panose="020B0609070205080204" pitchFamily="49" charset="-128"/>
              </a:rPr>
              <a:t>* config) override;</a:t>
            </a:r>
          </a:p>
          <a:p>
            <a:r>
              <a:rPr lang="en-US" altLang="ja-JP" sz="1200" dirty="0">
                <a:latin typeface="ＭＳ ゴシック" panose="020B0609070205080204" pitchFamily="49" charset="-128"/>
                <a:ea typeface="ＭＳ ゴシック" panose="020B0609070205080204" pitchFamily="49" charset="-128"/>
              </a:rPr>
              <a:t>    virtual bool initialize(</a:t>
            </a:r>
            <a:r>
              <a:rPr lang="en-US" altLang="ja-JP" sz="1200" dirty="0" err="1">
                <a:latin typeface="ＭＳ ゴシック" panose="020B0609070205080204" pitchFamily="49" charset="-128"/>
                <a:ea typeface="ＭＳ ゴシック" panose="020B0609070205080204" pitchFamily="49" charset="-128"/>
              </a:rPr>
              <a:t>cnoid</a:t>
            </a:r>
            <a:r>
              <a:rPr lang="en-US" altLang="ja-JP" sz="1200" dirty="0">
                <a:latin typeface="ＭＳ ゴシック" panose="020B0609070205080204" pitchFamily="49" charset="-128"/>
                <a:ea typeface="ＭＳ ゴシック" panose="020B0609070205080204" pitchFamily="49" charset="-128"/>
              </a:rPr>
              <a:t>::</a:t>
            </a:r>
            <a:r>
              <a:rPr lang="en-US" altLang="ja-JP" sz="1200" dirty="0" err="1">
                <a:latin typeface="ＭＳ ゴシック" panose="020B0609070205080204" pitchFamily="49" charset="-128"/>
                <a:ea typeface="ＭＳ ゴシック" panose="020B0609070205080204" pitchFamily="49" charset="-128"/>
              </a:rPr>
              <a:t>SimpleControllerIO</a:t>
            </a:r>
            <a:r>
              <a:rPr lang="en-US" altLang="ja-JP" sz="1200" dirty="0">
                <a:latin typeface="ＭＳ ゴシック" panose="020B0609070205080204" pitchFamily="49" charset="-128"/>
                <a:ea typeface="ＭＳ ゴシック" panose="020B0609070205080204" pitchFamily="49" charset="-128"/>
              </a:rPr>
              <a:t>* io) override;</a:t>
            </a:r>
          </a:p>
          <a:p>
            <a:r>
              <a:rPr lang="en-US" altLang="ja-JP" sz="1200" dirty="0">
                <a:latin typeface="ＭＳ ゴシック" panose="020B0609070205080204" pitchFamily="49" charset="-128"/>
                <a:ea typeface="ＭＳ ゴシック" panose="020B0609070205080204" pitchFamily="49" charset="-128"/>
              </a:rPr>
              <a:t>    virtual bool control() override;</a:t>
            </a:r>
          </a:p>
          <a:p>
            <a:r>
              <a:rPr lang="en-US" altLang="ja-JP" sz="1200" dirty="0">
                <a:latin typeface="ＭＳ ゴシック" panose="020B0609070205080204" pitchFamily="49" charset="-128"/>
                <a:ea typeface="ＭＳ ゴシック" panose="020B0609070205080204" pitchFamily="49" charset="-128"/>
              </a:rPr>
              <a:t>    virtual void unconfigure() override;</a:t>
            </a:r>
          </a:p>
          <a:p>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private:</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cnoid</a:t>
            </a:r>
            <a:r>
              <a:rPr lang="en-US" altLang="ja-JP" sz="1200" dirty="0">
                <a:latin typeface="ＭＳ ゴシック" panose="020B0609070205080204" pitchFamily="49" charset="-128"/>
                <a:ea typeface="ＭＳ ゴシック" panose="020B0609070205080204" pitchFamily="49" charset="-128"/>
              </a:rPr>
              <a:t>::Link* </a:t>
            </a:r>
            <a:r>
              <a:rPr lang="en-US" altLang="ja-JP" sz="1200" b="1" dirty="0" err="1">
                <a:solidFill>
                  <a:srgbClr val="FF0000"/>
                </a:solidFill>
                <a:latin typeface="ＭＳ ゴシック" panose="020B0609070205080204" pitchFamily="49" charset="-128"/>
                <a:ea typeface="ＭＳ ゴシック" panose="020B0609070205080204" pitchFamily="49" charset="-128"/>
              </a:rPr>
              <a:t>trackUnits</a:t>
            </a:r>
            <a:r>
              <a:rPr lang="en-US" altLang="ja-JP" sz="1200" dirty="0">
                <a:latin typeface="ＭＳ ゴシック" panose="020B0609070205080204" pitchFamily="49" charset="-128"/>
                <a:ea typeface="ＭＳ ゴシック" panose="020B0609070205080204" pitchFamily="49" charset="-128"/>
              </a:rPr>
              <a:t>[2];</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rclcpp</a:t>
            </a:r>
            <a:r>
              <a:rPr lang="en-US" altLang="ja-JP" sz="1200" dirty="0">
                <a:latin typeface="ＭＳ ゴシック" panose="020B0609070205080204" pitchFamily="49" charset="-128"/>
                <a:ea typeface="ＭＳ ゴシック" panose="020B0609070205080204" pitchFamily="49" charset="-128"/>
              </a:rPr>
              <a:t>::Node::</a:t>
            </a:r>
            <a:r>
              <a:rPr lang="en-US" altLang="ja-JP" sz="1200" dirty="0" err="1">
                <a:latin typeface="ＭＳ ゴシック" panose="020B0609070205080204" pitchFamily="49" charset="-128"/>
                <a:ea typeface="ＭＳ ゴシック" panose="020B0609070205080204" pitchFamily="49" charset="-128"/>
              </a:rPr>
              <a:t>SharedPtr</a:t>
            </a:r>
            <a:r>
              <a:rPr lang="en-US" altLang="ja-JP" sz="1200" dirty="0">
                <a:latin typeface="ＭＳ ゴシック" panose="020B0609070205080204" pitchFamily="49" charset="-128"/>
                <a:ea typeface="ＭＳ ゴシック" panose="020B0609070205080204" pitchFamily="49" charset="-128"/>
              </a:rPr>
              <a:t> node;</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rclcpp</a:t>
            </a:r>
            <a:r>
              <a:rPr lang="en-US" altLang="ja-JP" sz="1200" dirty="0">
                <a:latin typeface="ＭＳ ゴシック" panose="020B0609070205080204" pitchFamily="49" charset="-128"/>
                <a:ea typeface="ＭＳ ゴシック" panose="020B0609070205080204" pitchFamily="49" charset="-128"/>
              </a:rPr>
              <a:t>::Subscription&lt;</a:t>
            </a:r>
            <a:r>
              <a:rPr lang="en-US" altLang="ja-JP" sz="1200" dirty="0" err="1">
                <a:latin typeface="ＭＳ ゴシック" panose="020B0609070205080204" pitchFamily="49" charset="-128"/>
                <a:ea typeface="ＭＳ ゴシック" panose="020B0609070205080204" pitchFamily="49" charset="-128"/>
              </a:rPr>
              <a:t>geometry_msgs</a:t>
            </a:r>
            <a:r>
              <a:rPr lang="en-US" altLang="ja-JP" sz="1200" dirty="0">
                <a:latin typeface="ＭＳ ゴシック" panose="020B0609070205080204" pitchFamily="49" charset="-128"/>
                <a:ea typeface="ＭＳ ゴシック" panose="020B0609070205080204" pitchFamily="49" charset="-128"/>
              </a:rPr>
              <a:t>::msg::Twist&gt;::</a:t>
            </a:r>
            <a:r>
              <a:rPr lang="en-US" altLang="ja-JP" sz="1200" dirty="0" err="1">
                <a:latin typeface="ＭＳ ゴシック" panose="020B0609070205080204" pitchFamily="49" charset="-128"/>
                <a:ea typeface="ＭＳ ゴシック" panose="020B0609070205080204" pitchFamily="49" charset="-128"/>
              </a:rPr>
              <a:t>SharedPtr</a:t>
            </a:r>
            <a:r>
              <a:rPr lang="en-US" altLang="ja-JP" sz="1200" dirty="0">
                <a:latin typeface="ＭＳ ゴシック" panose="020B0609070205080204" pitchFamily="49" charset="-128"/>
                <a:ea typeface="ＭＳ ゴシック" panose="020B0609070205080204" pitchFamily="49" charset="-128"/>
              </a:rPr>
              <a:t> subscription;</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geometry_msgs</a:t>
            </a:r>
            <a:r>
              <a:rPr lang="en-US" altLang="ja-JP" sz="1200" dirty="0">
                <a:latin typeface="ＭＳ ゴシック" panose="020B0609070205080204" pitchFamily="49" charset="-128"/>
                <a:ea typeface="ＭＳ ゴシック" panose="020B0609070205080204" pitchFamily="49" charset="-128"/>
              </a:rPr>
              <a:t>::msg::Twist command;</a:t>
            </a:r>
          </a:p>
          <a:p>
            <a:r>
              <a:rPr lang="en-US" altLang="ja-JP" sz="1200" dirty="0">
                <a:latin typeface="ＭＳ ゴシック" panose="020B0609070205080204" pitchFamily="49" charset="-128"/>
                <a:ea typeface="ＭＳ ゴシック" panose="020B0609070205080204" pitchFamily="49" charset="-128"/>
              </a:rPr>
              <a:t>    std::</a:t>
            </a:r>
            <a:r>
              <a:rPr lang="en-US" altLang="ja-JP" sz="1200" dirty="0" err="1">
                <a:latin typeface="ＭＳ ゴシック" panose="020B0609070205080204" pitchFamily="49" charset="-128"/>
                <a:ea typeface="ＭＳ ゴシック" panose="020B0609070205080204" pitchFamily="49" charset="-128"/>
              </a:rPr>
              <a:t>unique_ptr</a:t>
            </a:r>
            <a:r>
              <a:rPr lang="en-US" altLang="ja-JP" sz="1200" dirty="0">
                <a:latin typeface="ＭＳ ゴシック" panose="020B0609070205080204" pitchFamily="49" charset="-128"/>
                <a:ea typeface="ＭＳ ゴシック" panose="020B0609070205080204" pitchFamily="49" charset="-128"/>
              </a:rPr>
              <a:t>&lt;</a:t>
            </a:r>
            <a:r>
              <a:rPr lang="en-US" altLang="ja-JP" sz="1200" dirty="0" err="1">
                <a:latin typeface="ＭＳ ゴシック" panose="020B0609070205080204" pitchFamily="49" charset="-128"/>
                <a:ea typeface="ＭＳ ゴシック" panose="020B0609070205080204" pitchFamily="49" charset="-128"/>
              </a:rPr>
              <a:t>rclcpp</a:t>
            </a:r>
            <a:r>
              <a:rPr lang="en-US" altLang="ja-JP" sz="1200" dirty="0">
                <a:latin typeface="ＭＳ ゴシック" panose="020B0609070205080204" pitchFamily="49" charset="-128"/>
                <a:ea typeface="ＭＳ ゴシック" panose="020B0609070205080204" pitchFamily="49" charset="-128"/>
              </a:rPr>
              <a:t>::executors::</a:t>
            </a:r>
            <a:r>
              <a:rPr lang="en-US" altLang="ja-JP" sz="1200" dirty="0" err="1">
                <a:latin typeface="ＭＳ ゴシック" panose="020B0609070205080204" pitchFamily="49" charset="-128"/>
                <a:ea typeface="ＭＳ ゴシック" panose="020B0609070205080204" pitchFamily="49" charset="-128"/>
              </a:rPr>
              <a:t>StaticSingleThreadedExecutor</a:t>
            </a:r>
            <a:r>
              <a:rPr lang="en-US" altLang="ja-JP" sz="1200" dirty="0">
                <a:latin typeface="ＭＳ ゴシック" panose="020B0609070205080204" pitchFamily="49" charset="-128"/>
                <a:ea typeface="ＭＳ ゴシック" panose="020B0609070205080204" pitchFamily="49" charset="-128"/>
              </a:rPr>
              <a:t>&gt; executor;</a:t>
            </a:r>
          </a:p>
          <a:p>
            <a:r>
              <a:rPr lang="en-US" altLang="ja-JP" sz="1200" dirty="0">
                <a:latin typeface="ＭＳ ゴシック" panose="020B0609070205080204" pitchFamily="49" charset="-128"/>
                <a:ea typeface="ＭＳ ゴシック" panose="020B0609070205080204" pitchFamily="49" charset="-128"/>
              </a:rPr>
              <a:t>    std::thread </a:t>
            </a:r>
            <a:r>
              <a:rPr lang="en-US" altLang="ja-JP" sz="1200" dirty="0" err="1">
                <a:latin typeface="ＭＳ ゴシック" panose="020B0609070205080204" pitchFamily="49" charset="-128"/>
                <a:ea typeface="ＭＳ ゴシック" panose="020B0609070205080204" pitchFamily="49" charset="-128"/>
              </a:rPr>
              <a:t>executorThread</a:t>
            </a:r>
            <a:r>
              <a:rPr lang="en-US" altLang="ja-JP" sz="1200" dirty="0">
                <a:latin typeface="ＭＳ ゴシック" panose="020B0609070205080204" pitchFamily="49" charset="-128"/>
                <a:ea typeface="ＭＳ ゴシック" panose="020B0609070205080204" pitchFamily="49" charset="-128"/>
              </a:rPr>
              <a:t>;</a:t>
            </a:r>
          </a:p>
          <a:p>
            <a:r>
              <a:rPr lang="en-US" altLang="ja-JP" sz="1200" dirty="0">
                <a:latin typeface="ＭＳ ゴシック" panose="020B0609070205080204" pitchFamily="49" charset="-128"/>
                <a:ea typeface="ＭＳ ゴシック" panose="020B0609070205080204" pitchFamily="49" charset="-128"/>
              </a:rPr>
              <a:t>    std::mutex </a:t>
            </a:r>
            <a:r>
              <a:rPr lang="en-US" altLang="ja-JP" sz="1200" dirty="0" err="1">
                <a:latin typeface="ＭＳ ゴシック" panose="020B0609070205080204" pitchFamily="49" charset="-128"/>
                <a:ea typeface="ＭＳ ゴシック" panose="020B0609070205080204" pitchFamily="49" charset="-128"/>
              </a:rPr>
              <a:t>commandMutex</a:t>
            </a:r>
            <a:r>
              <a:rPr lang="en-US" altLang="ja-JP" sz="1200" dirty="0">
                <a:latin typeface="ＭＳ ゴシック" panose="020B0609070205080204" pitchFamily="49" charset="-128"/>
                <a:ea typeface="ＭＳ ゴシック" panose="020B0609070205080204" pitchFamily="49" charset="-128"/>
              </a:rPr>
              <a:t>;</a:t>
            </a:r>
          </a:p>
          <a:p>
            <a:r>
              <a:rPr lang="en-US" altLang="ja-JP" sz="1200" dirty="0">
                <a:latin typeface="ＭＳ ゴシック" panose="020B0609070205080204" pitchFamily="49" charset="-128"/>
                <a:ea typeface="ＭＳ ゴシック" panose="020B0609070205080204" pitchFamily="49" charset="-128"/>
              </a:rPr>
              <a:t>};</a:t>
            </a:r>
          </a:p>
          <a:p>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CNOID_IMPLEMENT_SIMPLE_CONTROLLER_FACTORY(</a:t>
            </a:r>
            <a:r>
              <a:rPr lang="en-US" altLang="ja-JP" sz="1200" dirty="0" err="1">
                <a:latin typeface="ＭＳ ゴシック" panose="020B0609070205080204" pitchFamily="49" charset="-128"/>
                <a:ea typeface="ＭＳ ゴシック" panose="020B0609070205080204" pitchFamily="49" charset="-128"/>
              </a:rPr>
              <a:t>MobileRobot</a:t>
            </a:r>
            <a:r>
              <a:rPr lang="en-US" altLang="ja-JP" sz="1200" b="1" dirty="0" err="1">
                <a:solidFill>
                  <a:srgbClr val="FF0000"/>
                </a:solidFill>
                <a:latin typeface="ＭＳ ゴシック" panose="020B0609070205080204" pitchFamily="49" charset="-128"/>
                <a:ea typeface="ＭＳ ゴシック" panose="020B0609070205080204" pitchFamily="49" charset="-128"/>
              </a:rPr>
              <a:t>Track</a:t>
            </a:r>
            <a:r>
              <a:rPr lang="en-US" altLang="ja-JP" sz="1200" dirty="0" err="1">
                <a:latin typeface="ＭＳ ゴシック" panose="020B0609070205080204" pitchFamily="49" charset="-128"/>
                <a:ea typeface="ＭＳ ゴシック" panose="020B0609070205080204" pitchFamily="49" charset="-128"/>
              </a:rPr>
              <a:t>Controller</a:t>
            </a:r>
            <a:r>
              <a:rPr lang="en-US" altLang="ja-JP" sz="1200" dirty="0">
                <a:latin typeface="ＭＳ ゴシック" panose="020B0609070205080204" pitchFamily="49" charset="-128"/>
                <a:ea typeface="ＭＳ ゴシック" panose="020B0609070205080204" pitchFamily="49" charset="-128"/>
              </a:rPr>
              <a:t>)</a:t>
            </a:r>
          </a:p>
          <a:p>
            <a:endParaRPr lang="en-US" altLang="ja-JP" sz="1200" dirty="0">
              <a:latin typeface="ＭＳ ゴシック" panose="020B0609070205080204" pitchFamily="49" charset="-128"/>
              <a:ea typeface="ＭＳ ゴシック" panose="020B0609070205080204" pitchFamily="49" charset="-128"/>
            </a:endParaRP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a:xfrm>
            <a:off x="628650" y="261338"/>
            <a:ext cx="7886700" cy="729516"/>
          </a:xfrm>
        </p:spPr>
        <p:txBody>
          <a:bodyPr>
            <a:normAutofit/>
          </a:bodyPr>
          <a:lstStyle/>
          <a:p>
            <a:r>
              <a:rPr lang="en-US" altLang="ja-JP" sz="3200" dirty="0"/>
              <a:t>MobileRobotTrackController.cpp</a:t>
            </a:r>
            <a:r>
              <a:rPr lang="ja-JP" altLang="en-US" sz="3200" dirty="0"/>
              <a:t> </a:t>
            </a:r>
            <a:r>
              <a:rPr lang="en-US" altLang="ja-JP" sz="3200" dirty="0"/>
              <a:t>(1/4)</a:t>
            </a:r>
            <a:endParaRPr lang="ja-JP" altLang="en-US" sz="3200" dirty="0"/>
          </a:p>
        </p:txBody>
      </p:sp>
      <p:sp>
        <p:nvSpPr>
          <p:cNvPr id="2" name="テキスト ボックス 1">
            <a:extLst>
              <a:ext uri="{FF2B5EF4-FFF2-40B4-BE49-F238E27FC236}">
                <a16:creationId xmlns:a16="http://schemas.microsoft.com/office/drawing/2014/main" id="{F85ED4C9-3048-DFD9-D333-D6037607CA3A}"/>
              </a:ext>
            </a:extLst>
          </p:cNvPr>
          <p:cNvSpPr txBox="1"/>
          <p:nvPr/>
        </p:nvSpPr>
        <p:spPr>
          <a:xfrm>
            <a:off x="862884" y="6332483"/>
            <a:ext cx="5814412" cy="338554"/>
          </a:xfrm>
          <a:prstGeom prst="rect">
            <a:avLst/>
          </a:prstGeom>
          <a:noFill/>
        </p:spPr>
        <p:txBody>
          <a:bodyPr wrap="none" rtlCol="0">
            <a:spAutoFit/>
          </a:bodyPr>
          <a:lstStyle/>
          <a:p>
            <a:r>
              <a:rPr lang="en-US" altLang="ja-JP" sz="1600" b="1" dirty="0">
                <a:solidFill>
                  <a:srgbClr val="FF0000"/>
                </a:solidFill>
              </a:rPr>
              <a:t>※ </a:t>
            </a:r>
            <a:r>
              <a:rPr lang="ja-JP" altLang="en-US" sz="1600" b="1" dirty="0">
                <a:solidFill>
                  <a:srgbClr val="FF0000"/>
                </a:solidFill>
              </a:rPr>
              <a:t>赤字は</a:t>
            </a:r>
            <a:r>
              <a:rPr lang="en-US" altLang="ja-JP" sz="1600" b="1" dirty="0">
                <a:solidFill>
                  <a:srgbClr val="FF0000"/>
                </a:solidFill>
              </a:rPr>
              <a:t>MobileRobotDriveControllerEx.cpp </a:t>
            </a:r>
            <a:r>
              <a:rPr lang="ja-JP" altLang="en-US" sz="1600" b="1" dirty="0">
                <a:solidFill>
                  <a:srgbClr val="FF0000"/>
                </a:solidFill>
              </a:rPr>
              <a:t>と異なる部分</a:t>
            </a:r>
            <a:endParaRPr kumimoji="1" lang="ja-JP" altLang="en-US" sz="1600" b="1" dirty="0">
              <a:solidFill>
                <a:srgbClr val="FF0000"/>
              </a:solidFill>
            </a:endParaRPr>
          </a:p>
        </p:txBody>
      </p:sp>
    </p:spTree>
    <p:extLst>
      <p:ext uri="{BB962C8B-B14F-4D97-AF65-F5344CB8AC3E}">
        <p14:creationId xmlns:p14="http://schemas.microsoft.com/office/powerpoint/2010/main" val="63314568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38553" y="1849133"/>
            <a:ext cx="7394331" cy="3883271"/>
          </a:xfrm>
          <a:prstGeom prst="rect">
            <a:avLst/>
          </a:prstGeom>
          <a:noFill/>
          <a:ln>
            <a:solidFill>
              <a:schemeClr val="tx1"/>
            </a:solidFill>
          </a:ln>
        </p:spPr>
        <p:txBody>
          <a:bodyPr wrap="square" rtlCol="0">
            <a:noAutofit/>
          </a:bodyPr>
          <a:lstStyle/>
          <a:p>
            <a:r>
              <a:rPr lang="en-US" altLang="ja-JP" sz="1200" dirty="0">
                <a:latin typeface="ＭＳ ゴシック" panose="020B0609070205080204" pitchFamily="49" charset="-128"/>
                <a:ea typeface="ＭＳ ゴシック" panose="020B0609070205080204" pitchFamily="49" charset="-128"/>
              </a:rPr>
              <a:t>bool </a:t>
            </a:r>
            <a:r>
              <a:rPr lang="en-US" altLang="ja-JP" sz="1200" dirty="0" err="1">
                <a:latin typeface="ＭＳ ゴシック" panose="020B0609070205080204" pitchFamily="49" charset="-128"/>
                <a:ea typeface="ＭＳ ゴシック" panose="020B0609070205080204" pitchFamily="49" charset="-128"/>
              </a:rPr>
              <a:t>MobileRobot</a:t>
            </a:r>
            <a:r>
              <a:rPr lang="en-US" altLang="ja-JP" sz="1200" b="1" dirty="0" err="1">
                <a:solidFill>
                  <a:srgbClr val="FF0000"/>
                </a:solidFill>
                <a:latin typeface="ＭＳ ゴシック" panose="020B0609070205080204" pitchFamily="49" charset="-128"/>
                <a:ea typeface="ＭＳ ゴシック" panose="020B0609070205080204" pitchFamily="49" charset="-128"/>
              </a:rPr>
              <a:t>Track</a:t>
            </a:r>
            <a:r>
              <a:rPr lang="en-US" altLang="ja-JP" sz="1200" dirty="0" err="1">
                <a:latin typeface="ＭＳ ゴシック" panose="020B0609070205080204" pitchFamily="49" charset="-128"/>
                <a:ea typeface="ＭＳ ゴシック" panose="020B0609070205080204" pitchFamily="49" charset="-128"/>
              </a:rPr>
              <a:t>Controller</a:t>
            </a:r>
            <a:r>
              <a:rPr lang="en-US" altLang="ja-JP" sz="1200" dirty="0">
                <a:latin typeface="ＭＳ ゴシック" panose="020B0609070205080204" pitchFamily="49" charset="-128"/>
                <a:ea typeface="ＭＳ ゴシック" panose="020B0609070205080204" pitchFamily="49" charset="-128"/>
              </a:rPr>
              <a:t>::configure(</a:t>
            </a:r>
            <a:r>
              <a:rPr lang="en-US" altLang="ja-JP" sz="1200" dirty="0" err="1">
                <a:latin typeface="ＭＳ ゴシック" panose="020B0609070205080204" pitchFamily="49" charset="-128"/>
                <a:ea typeface="ＭＳ ゴシック" panose="020B0609070205080204" pitchFamily="49" charset="-128"/>
              </a:rPr>
              <a:t>cnoid</a:t>
            </a:r>
            <a:r>
              <a:rPr lang="en-US" altLang="ja-JP" sz="1200" dirty="0">
                <a:latin typeface="ＭＳ ゴシック" panose="020B0609070205080204" pitchFamily="49" charset="-128"/>
                <a:ea typeface="ＭＳ ゴシック" panose="020B0609070205080204" pitchFamily="49" charset="-128"/>
              </a:rPr>
              <a:t>::</a:t>
            </a:r>
            <a:r>
              <a:rPr lang="en-US" altLang="ja-JP" sz="1200" dirty="0" err="1">
                <a:latin typeface="ＭＳ ゴシック" panose="020B0609070205080204" pitchFamily="49" charset="-128"/>
                <a:ea typeface="ＭＳ ゴシック" panose="020B0609070205080204" pitchFamily="49" charset="-128"/>
              </a:rPr>
              <a:t>SimpleControllerConfig</a:t>
            </a:r>
            <a:r>
              <a:rPr lang="en-US" altLang="ja-JP" sz="1200" dirty="0">
                <a:latin typeface="ＭＳ ゴシック" panose="020B0609070205080204" pitchFamily="49" charset="-128"/>
                <a:ea typeface="ＭＳ ゴシック" panose="020B0609070205080204" pitchFamily="49" charset="-128"/>
              </a:rPr>
              <a:t>* config)</a:t>
            </a:r>
          </a:p>
          <a:p>
            <a:r>
              <a:rPr lang="en-US" altLang="ja-JP" sz="1200" dirty="0">
                <a:latin typeface="ＭＳ ゴシック" panose="020B0609070205080204" pitchFamily="49" charset="-128"/>
                <a:ea typeface="ＭＳ ゴシック" panose="020B0609070205080204" pitchFamily="49" charset="-128"/>
              </a:rPr>
              <a:t>{</a:t>
            </a:r>
          </a:p>
          <a:p>
            <a:r>
              <a:rPr lang="en-US" altLang="ja-JP" sz="1200" dirty="0">
                <a:latin typeface="ＭＳ ゴシック" panose="020B0609070205080204" pitchFamily="49" charset="-128"/>
                <a:ea typeface="ＭＳ ゴシック" panose="020B0609070205080204" pitchFamily="49" charset="-128"/>
              </a:rPr>
              <a:t>    node = std::</a:t>
            </a:r>
            <a:r>
              <a:rPr lang="en-US" altLang="ja-JP" sz="1200" dirty="0" err="1">
                <a:latin typeface="ＭＳ ゴシック" panose="020B0609070205080204" pitchFamily="49" charset="-128"/>
                <a:ea typeface="ＭＳ ゴシック" panose="020B0609070205080204" pitchFamily="49" charset="-128"/>
              </a:rPr>
              <a:t>make_shared</a:t>
            </a:r>
            <a:r>
              <a:rPr lang="en-US" altLang="ja-JP" sz="1200" dirty="0">
                <a:latin typeface="ＭＳ ゴシック" panose="020B0609070205080204" pitchFamily="49" charset="-128"/>
                <a:ea typeface="ＭＳ ゴシック" panose="020B0609070205080204" pitchFamily="49" charset="-128"/>
              </a:rPr>
              <a:t>&lt;</a:t>
            </a:r>
            <a:r>
              <a:rPr lang="en-US" altLang="ja-JP" sz="1200" dirty="0" err="1">
                <a:latin typeface="ＭＳ ゴシック" panose="020B0609070205080204" pitchFamily="49" charset="-128"/>
                <a:ea typeface="ＭＳ ゴシック" panose="020B0609070205080204" pitchFamily="49" charset="-128"/>
              </a:rPr>
              <a:t>rclcpp</a:t>
            </a:r>
            <a:r>
              <a:rPr lang="en-US" altLang="ja-JP" sz="1200" dirty="0">
                <a:latin typeface="ＭＳ ゴシック" panose="020B0609070205080204" pitchFamily="49" charset="-128"/>
                <a:ea typeface="ＭＳ ゴシック" panose="020B0609070205080204" pitchFamily="49" charset="-128"/>
              </a:rPr>
              <a:t>::Node&gt;(config-&gt;</a:t>
            </a:r>
            <a:r>
              <a:rPr lang="en-US" altLang="ja-JP" sz="1200" dirty="0" err="1">
                <a:latin typeface="ＭＳ ゴシック" panose="020B0609070205080204" pitchFamily="49" charset="-128"/>
                <a:ea typeface="ＭＳ ゴシック" panose="020B0609070205080204" pitchFamily="49" charset="-128"/>
              </a:rPr>
              <a:t>controllerName</a:t>
            </a:r>
            <a:r>
              <a:rPr lang="en-US" altLang="ja-JP" sz="1200" dirty="0">
                <a:latin typeface="ＭＳ ゴシック" panose="020B0609070205080204" pitchFamily="49" charset="-128"/>
                <a:ea typeface="ＭＳ ゴシック" panose="020B0609070205080204" pitchFamily="49" charset="-128"/>
              </a:rPr>
              <a:t>());</a:t>
            </a:r>
          </a:p>
          <a:p>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    subscription = node-&gt;</a:t>
            </a:r>
            <a:r>
              <a:rPr lang="en-US" altLang="ja-JP" sz="1200" dirty="0" err="1">
                <a:latin typeface="ＭＳ ゴシック" panose="020B0609070205080204" pitchFamily="49" charset="-128"/>
                <a:ea typeface="ＭＳ ゴシック" panose="020B0609070205080204" pitchFamily="49" charset="-128"/>
              </a:rPr>
              <a:t>create_subscription</a:t>
            </a:r>
            <a:r>
              <a:rPr lang="en-US" altLang="ja-JP" sz="1200" dirty="0">
                <a:latin typeface="ＭＳ ゴシック" panose="020B0609070205080204" pitchFamily="49" charset="-128"/>
                <a:ea typeface="ＭＳ ゴシック" panose="020B0609070205080204" pitchFamily="49" charset="-128"/>
              </a:rPr>
              <a:t>&lt;</a:t>
            </a:r>
            <a:r>
              <a:rPr lang="en-US" altLang="ja-JP" sz="1200" dirty="0" err="1">
                <a:latin typeface="ＭＳ ゴシック" panose="020B0609070205080204" pitchFamily="49" charset="-128"/>
                <a:ea typeface="ＭＳ ゴシック" panose="020B0609070205080204" pitchFamily="49" charset="-128"/>
              </a:rPr>
              <a:t>geometry_msgs</a:t>
            </a:r>
            <a:r>
              <a:rPr lang="en-US" altLang="ja-JP" sz="1200" dirty="0">
                <a:latin typeface="ＭＳ ゴシック" panose="020B0609070205080204" pitchFamily="49" charset="-128"/>
                <a:ea typeface="ＭＳ ゴシック" panose="020B0609070205080204" pitchFamily="49" charset="-128"/>
              </a:rPr>
              <a:t>::msg::Twist&gt;(</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cmd_vel</a:t>
            </a:r>
            <a:r>
              <a:rPr lang="en-US" altLang="ja-JP" sz="1200" dirty="0">
                <a:latin typeface="ＭＳ ゴシック" panose="020B0609070205080204" pitchFamily="49" charset="-128"/>
                <a:ea typeface="ＭＳ ゴシック" panose="020B0609070205080204" pitchFamily="49" charset="-128"/>
              </a:rPr>
              <a:t>", 1,</a:t>
            </a:r>
          </a:p>
          <a:p>
            <a:r>
              <a:rPr lang="en-US" altLang="ja-JP" sz="1200" dirty="0">
                <a:latin typeface="ＭＳ ゴシック" panose="020B0609070205080204" pitchFamily="49" charset="-128"/>
                <a:ea typeface="ＭＳ ゴシック" panose="020B0609070205080204" pitchFamily="49" charset="-128"/>
              </a:rPr>
              <a:t>        [this](const </a:t>
            </a:r>
            <a:r>
              <a:rPr lang="en-US" altLang="ja-JP" sz="1200" dirty="0" err="1">
                <a:latin typeface="ＭＳ ゴシック" panose="020B0609070205080204" pitchFamily="49" charset="-128"/>
                <a:ea typeface="ＭＳ ゴシック" panose="020B0609070205080204" pitchFamily="49" charset="-128"/>
              </a:rPr>
              <a:t>geometry_msgs</a:t>
            </a:r>
            <a:r>
              <a:rPr lang="en-US" altLang="ja-JP" sz="1200" dirty="0">
                <a:latin typeface="ＭＳ ゴシック" panose="020B0609070205080204" pitchFamily="49" charset="-128"/>
                <a:ea typeface="ＭＳ ゴシック" panose="020B0609070205080204" pitchFamily="49" charset="-128"/>
              </a:rPr>
              <a:t>::msg::Twist::</a:t>
            </a:r>
            <a:r>
              <a:rPr lang="en-US" altLang="ja-JP" sz="1200" dirty="0" err="1">
                <a:latin typeface="ＭＳ ゴシック" panose="020B0609070205080204" pitchFamily="49" charset="-128"/>
                <a:ea typeface="ＭＳ ゴシック" panose="020B0609070205080204" pitchFamily="49" charset="-128"/>
              </a:rPr>
              <a:t>SharedPtr</a:t>
            </a:r>
            <a:r>
              <a:rPr lang="en-US" altLang="ja-JP" sz="1200" dirty="0">
                <a:latin typeface="ＭＳ ゴシック" panose="020B0609070205080204" pitchFamily="49" charset="-128"/>
                <a:ea typeface="ＭＳ ゴシック" panose="020B0609070205080204" pitchFamily="49" charset="-128"/>
              </a:rPr>
              <a:t> msg){</a:t>
            </a:r>
          </a:p>
          <a:p>
            <a:r>
              <a:rPr lang="en-US" altLang="ja-JP" sz="1200" dirty="0">
                <a:latin typeface="ＭＳ ゴシック" panose="020B0609070205080204" pitchFamily="49" charset="-128"/>
                <a:ea typeface="ＭＳ ゴシック" panose="020B0609070205080204" pitchFamily="49" charset="-128"/>
              </a:rPr>
              <a:t>            std::</a:t>
            </a:r>
            <a:r>
              <a:rPr lang="en-US" altLang="ja-JP" sz="1200" dirty="0" err="1">
                <a:latin typeface="ＭＳ ゴシック" panose="020B0609070205080204" pitchFamily="49" charset="-128"/>
                <a:ea typeface="ＭＳ ゴシック" panose="020B0609070205080204" pitchFamily="49" charset="-128"/>
              </a:rPr>
              <a:t>lock_guard</a:t>
            </a:r>
            <a:r>
              <a:rPr lang="en-US" altLang="ja-JP" sz="1200" dirty="0">
                <a:latin typeface="ＭＳ ゴシック" panose="020B0609070205080204" pitchFamily="49" charset="-128"/>
                <a:ea typeface="ＭＳ ゴシック" panose="020B0609070205080204" pitchFamily="49" charset="-128"/>
              </a:rPr>
              <a:t>&lt;std::mutex&gt; lock(</a:t>
            </a:r>
            <a:r>
              <a:rPr lang="en-US" altLang="ja-JP" sz="1200" dirty="0" err="1">
                <a:latin typeface="ＭＳ ゴシック" panose="020B0609070205080204" pitchFamily="49" charset="-128"/>
                <a:ea typeface="ＭＳ ゴシック" panose="020B0609070205080204" pitchFamily="49" charset="-128"/>
              </a:rPr>
              <a:t>commandMutex</a:t>
            </a:r>
            <a:r>
              <a:rPr lang="en-US" altLang="ja-JP" sz="1200" dirty="0">
                <a:latin typeface="ＭＳ ゴシック" panose="020B0609070205080204" pitchFamily="49" charset="-128"/>
                <a:ea typeface="ＭＳ ゴシック" panose="020B0609070205080204" pitchFamily="49" charset="-128"/>
              </a:rPr>
              <a:t>);</a:t>
            </a:r>
          </a:p>
          <a:p>
            <a:r>
              <a:rPr lang="en-US" altLang="ja-JP" sz="1200" dirty="0">
                <a:latin typeface="ＭＳ ゴシック" panose="020B0609070205080204" pitchFamily="49" charset="-128"/>
                <a:ea typeface="ＭＳ ゴシック" panose="020B0609070205080204" pitchFamily="49" charset="-128"/>
              </a:rPr>
              <a:t>            command = *msg;</a:t>
            </a:r>
          </a:p>
          <a:p>
            <a:r>
              <a:rPr lang="en-US" altLang="ja-JP" sz="1200" dirty="0">
                <a:latin typeface="ＭＳ ゴシック" panose="020B0609070205080204" pitchFamily="49" charset="-128"/>
                <a:ea typeface="ＭＳ ゴシック" panose="020B0609070205080204" pitchFamily="49" charset="-128"/>
              </a:rPr>
              <a:t>        });</a:t>
            </a:r>
          </a:p>
          <a:p>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    executor = std::</a:t>
            </a:r>
            <a:r>
              <a:rPr lang="en-US" altLang="ja-JP" sz="1200" dirty="0" err="1">
                <a:latin typeface="ＭＳ ゴシック" panose="020B0609070205080204" pitchFamily="49" charset="-128"/>
                <a:ea typeface="ＭＳ ゴシック" panose="020B0609070205080204" pitchFamily="49" charset="-128"/>
              </a:rPr>
              <a:t>make_unique</a:t>
            </a:r>
            <a:r>
              <a:rPr lang="en-US" altLang="ja-JP" sz="1200" dirty="0">
                <a:latin typeface="ＭＳ ゴシック" panose="020B0609070205080204" pitchFamily="49" charset="-128"/>
                <a:ea typeface="ＭＳ ゴシック" panose="020B0609070205080204" pitchFamily="49" charset="-128"/>
              </a:rPr>
              <a:t>&lt;</a:t>
            </a:r>
            <a:r>
              <a:rPr lang="en-US" altLang="ja-JP" sz="1200" dirty="0" err="1">
                <a:latin typeface="ＭＳ ゴシック" panose="020B0609070205080204" pitchFamily="49" charset="-128"/>
                <a:ea typeface="ＭＳ ゴシック" panose="020B0609070205080204" pitchFamily="49" charset="-128"/>
              </a:rPr>
              <a:t>rclcpp</a:t>
            </a:r>
            <a:r>
              <a:rPr lang="en-US" altLang="ja-JP" sz="1200" dirty="0">
                <a:latin typeface="ＭＳ ゴシック" panose="020B0609070205080204" pitchFamily="49" charset="-128"/>
                <a:ea typeface="ＭＳ ゴシック" panose="020B0609070205080204" pitchFamily="49" charset="-128"/>
              </a:rPr>
              <a:t>::executors::</a:t>
            </a:r>
            <a:r>
              <a:rPr lang="en-US" altLang="ja-JP" sz="1200" dirty="0" err="1">
                <a:latin typeface="ＭＳ ゴシック" panose="020B0609070205080204" pitchFamily="49" charset="-128"/>
                <a:ea typeface="ＭＳ ゴシック" panose="020B0609070205080204" pitchFamily="49" charset="-128"/>
              </a:rPr>
              <a:t>StaticSingleThreadedExecutor</a:t>
            </a:r>
            <a:r>
              <a:rPr lang="en-US" altLang="ja-JP" sz="1200" dirty="0">
                <a:latin typeface="ＭＳ ゴシック" panose="020B0609070205080204" pitchFamily="49" charset="-128"/>
                <a:ea typeface="ＭＳ ゴシック" panose="020B0609070205080204" pitchFamily="49" charset="-128"/>
              </a:rPr>
              <a:t>&gt;();</a:t>
            </a:r>
          </a:p>
          <a:p>
            <a:r>
              <a:rPr lang="en-US" altLang="ja-JP" sz="1200" dirty="0">
                <a:latin typeface="ＭＳ ゴシック" panose="020B0609070205080204" pitchFamily="49" charset="-128"/>
                <a:ea typeface="ＭＳ ゴシック" panose="020B0609070205080204" pitchFamily="49" charset="-128"/>
              </a:rPr>
              <a:t>    executor-&gt;</a:t>
            </a:r>
            <a:r>
              <a:rPr lang="en-US" altLang="ja-JP" sz="1200" dirty="0" err="1">
                <a:latin typeface="ＭＳ ゴシック" panose="020B0609070205080204" pitchFamily="49" charset="-128"/>
                <a:ea typeface="ＭＳ ゴシック" panose="020B0609070205080204" pitchFamily="49" charset="-128"/>
              </a:rPr>
              <a:t>add_node</a:t>
            </a:r>
            <a:r>
              <a:rPr lang="en-US" altLang="ja-JP" sz="1200" dirty="0">
                <a:latin typeface="ＭＳ ゴシック" panose="020B0609070205080204" pitchFamily="49" charset="-128"/>
                <a:ea typeface="ＭＳ ゴシック" panose="020B0609070205080204" pitchFamily="49" charset="-128"/>
              </a:rPr>
              <a:t>(node);</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executorThread</a:t>
            </a:r>
            <a:r>
              <a:rPr lang="en-US" altLang="ja-JP" sz="1200" dirty="0">
                <a:latin typeface="ＭＳ ゴシック" panose="020B0609070205080204" pitchFamily="49" charset="-128"/>
                <a:ea typeface="ＭＳ ゴシック" panose="020B0609070205080204" pitchFamily="49" charset="-128"/>
              </a:rPr>
              <a:t> = std::thread([this](){ executor-&gt;spin(); });</a:t>
            </a:r>
          </a:p>
          <a:p>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    return true;</a:t>
            </a:r>
          </a:p>
          <a:p>
            <a:r>
              <a:rPr lang="en-US" altLang="ja-JP" sz="1200" dirty="0">
                <a:latin typeface="ＭＳ ゴシック" panose="020B0609070205080204" pitchFamily="49" charset="-128"/>
                <a:ea typeface="ＭＳ ゴシック" panose="020B0609070205080204" pitchFamily="49" charset="-128"/>
              </a:rPr>
              <a:t>}</a:t>
            </a:r>
          </a:p>
          <a:p>
            <a:endParaRPr lang="en-US" altLang="ja-JP" sz="1200" dirty="0">
              <a:latin typeface="ＭＳ ゴシック" panose="020B0609070205080204" pitchFamily="49" charset="-128"/>
              <a:ea typeface="ＭＳ ゴシック" panose="020B0609070205080204" pitchFamily="49" charset="-128"/>
            </a:endParaRP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p:txBody>
          <a:bodyPr>
            <a:normAutofit/>
          </a:bodyPr>
          <a:lstStyle/>
          <a:p>
            <a:r>
              <a:rPr lang="en-US" altLang="ja-JP" sz="3200" dirty="0"/>
              <a:t>MobileRobotTrackController.cpp</a:t>
            </a:r>
            <a:r>
              <a:rPr lang="ja-JP" altLang="en-US" sz="3200" dirty="0"/>
              <a:t> </a:t>
            </a:r>
            <a:r>
              <a:rPr lang="en-US" altLang="ja-JP" sz="3200" dirty="0"/>
              <a:t>(2/4)</a:t>
            </a:r>
            <a:endParaRPr lang="ja-JP" altLang="en-US" sz="3200" dirty="0"/>
          </a:p>
        </p:txBody>
      </p:sp>
      <p:sp>
        <p:nvSpPr>
          <p:cNvPr id="3" name="テキスト ボックス 2">
            <a:extLst>
              <a:ext uri="{FF2B5EF4-FFF2-40B4-BE49-F238E27FC236}">
                <a16:creationId xmlns:a16="http://schemas.microsoft.com/office/drawing/2014/main" id="{E6585998-A37B-CBCA-67E1-AFCBA17F98E5}"/>
              </a:ext>
            </a:extLst>
          </p:cNvPr>
          <p:cNvSpPr txBox="1"/>
          <p:nvPr/>
        </p:nvSpPr>
        <p:spPr>
          <a:xfrm>
            <a:off x="1049797" y="5257494"/>
            <a:ext cx="6771841" cy="307777"/>
          </a:xfrm>
          <a:prstGeom prst="rect">
            <a:avLst/>
          </a:prstGeom>
          <a:noFill/>
        </p:spPr>
        <p:txBody>
          <a:bodyPr wrap="square">
            <a:spAutoFit/>
          </a:bodyPr>
          <a:lstStyle/>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車輪の場合と同様に</a:t>
            </a:r>
            <a:r>
              <a:rPr lang="en-US" altLang="ja-JP" sz="1400" b="1" dirty="0">
                <a:solidFill>
                  <a:srgbClr val="FF0000"/>
                </a:solidFill>
                <a:latin typeface="ＭＳ ゴシック" panose="020B0609070205080204" pitchFamily="49" charset="-128"/>
                <a:ea typeface="ＭＳ ゴシック" panose="020B0609070205080204" pitchFamily="49" charset="-128"/>
              </a:rPr>
              <a:t>Twist</a:t>
            </a:r>
            <a:r>
              <a:rPr lang="ja-JP" altLang="en-US" sz="1400" b="1" dirty="0">
                <a:solidFill>
                  <a:srgbClr val="FF0000"/>
                </a:solidFill>
                <a:latin typeface="ＭＳ ゴシック" panose="020B0609070205080204" pitchFamily="49" charset="-128"/>
                <a:ea typeface="ＭＳ ゴシック" panose="020B0609070205080204" pitchFamily="49" charset="-128"/>
              </a:rPr>
              <a:t>型の</a:t>
            </a:r>
            <a:r>
              <a:rPr lang="en-US" altLang="ja-JP" sz="1400" b="1" dirty="0" err="1">
                <a:solidFill>
                  <a:srgbClr val="FF0000"/>
                </a:solidFill>
                <a:latin typeface="ＭＳ ゴシック" panose="020B0609070205080204" pitchFamily="49" charset="-128"/>
                <a:ea typeface="ＭＳ ゴシック" panose="020B0609070205080204" pitchFamily="49" charset="-128"/>
              </a:rPr>
              <a:t>cmd_vel</a:t>
            </a:r>
            <a:r>
              <a:rPr lang="ja-JP" altLang="en-US" sz="1400" b="1" dirty="0">
                <a:solidFill>
                  <a:srgbClr val="FF0000"/>
                </a:solidFill>
                <a:latin typeface="ＭＳ ゴシック" panose="020B0609070205080204" pitchFamily="49" charset="-128"/>
                <a:ea typeface="ＭＳ ゴシック" panose="020B0609070205080204" pitchFamily="49" charset="-128"/>
              </a:rPr>
              <a:t>トピックを制御指令の入力に使用します</a:t>
            </a:r>
            <a:endParaRPr lang="ja-JP" altLang="en-US" sz="1400" dirty="0"/>
          </a:p>
        </p:txBody>
      </p:sp>
    </p:spTree>
    <p:extLst>
      <p:ext uri="{BB962C8B-B14F-4D97-AF65-F5344CB8AC3E}">
        <p14:creationId xmlns:p14="http://schemas.microsoft.com/office/powerpoint/2010/main" val="424078854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38553" y="1143608"/>
            <a:ext cx="7394331" cy="4980000"/>
          </a:xfrm>
          <a:prstGeom prst="rect">
            <a:avLst/>
          </a:prstGeom>
          <a:noFill/>
          <a:ln>
            <a:solidFill>
              <a:schemeClr val="tx1"/>
            </a:solidFill>
          </a:ln>
        </p:spPr>
        <p:txBody>
          <a:bodyPr wrap="square" rtlCol="0">
            <a:noAutofit/>
          </a:bodyPr>
          <a:lstStyle/>
          <a:p>
            <a:r>
              <a:rPr lang="en-US" altLang="ja-JP" sz="1200" dirty="0">
                <a:latin typeface="ＭＳ ゴシック" panose="020B0609070205080204" pitchFamily="49" charset="-128"/>
                <a:ea typeface="ＭＳ ゴシック" panose="020B0609070205080204" pitchFamily="49" charset="-128"/>
              </a:rPr>
              <a:t>bool </a:t>
            </a:r>
            <a:r>
              <a:rPr lang="en-US" altLang="ja-JP" sz="1200" dirty="0" err="1">
                <a:latin typeface="ＭＳ ゴシック" panose="020B0609070205080204" pitchFamily="49" charset="-128"/>
                <a:ea typeface="ＭＳ ゴシック" panose="020B0609070205080204" pitchFamily="49" charset="-128"/>
              </a:rPr>
              <a:t>MobileRobot</a:t>
            </a:r>
            <a:r>
              <a:rPr lang="en-US" altLang="ja-JP" sz="1200" b="1" dirty="0" err="1">
                <a:solidFill>
                  <a:srgbClr val="FF0000"/>
                </a:solidFill>
                <a:latin typeface="ＭＳ ゴシック" panose="020B0609070205080204" pitchFamily="49" charset="-128"/>
                <a:ea typeface="ＭＳ ゴシック" panose="020B0609070205080204" pitchFamily="49" charset="-128"/>
              </a:rPr>
              <a:t>Track</a:t>
            </a:r>
            <a:r>
              <a:rPr lang="en-US" altLang="ja-JP" sz="1200" dirty="0" err="1">
                <a:latin typeface="ＭＳ ゴシック" panose="020B0609070205080204" pitchFamily="49" charset="-128"/>
                <a:ea typeface="ＭＳ ゴシック" panose="020B0609070205080204" pitchFamily="49" charset="-128"/>
              </a:rPr>
              <a:t>Controller</a:t>
            </a:r>
            <a:r>
              <a:rPr lang="en-US" altLang="ja-JP" sz="1200" dirty="0">
                <a:latin typeface="ＭＳ ゴシック" panose="020B0609070205080204" pitchFamily="49" charset="-128"/>
                <a:ea typeface="ＭＳ ゴシック" panose="020B0609070205080204" pitchFamily="49" charset="-128"/>
              </a:rPr>
              <a:t>::initialize(</a:t>
            </a:r>
            <a:r>
              <a:rPr lang="en-US" altLang="ja-JP" sz="1200" dirty="0" err="1">
                <a:latin typeface="ＭＳ ゴシック" panose="020B0609070205080204" pitchFamily="49" charset="-128"/>
                <a:ea typeface="ＭＳ ゴシック" panose="020B0609070205080204" pitchFamily="49" charset="-128"/>
              </a:rPr>
              <a:t>cnoid</a:t>
            </a:r>
            <a:r>
              <a:rPr lang="en-US" altLang="ja-JP" sz="1200" dirty="0">
                <a:latin typeface="ＭＳ ゴシック" panose="020B0609070205080204" pitchFamily="49" charset="-128"/>
                <a:ea typeface="ＭＳ ゴシック" panose="020B0609070205080204" pitchFamily="49" charset="-128"/>
              </a:rPr>
              <a:t>::</a:t>
            </a:r>
            <a:r>
              <a:rPr lang="en-US" altLang="ja-JP" sz="1200" dirty="0" err="1">
                <a:latin typeface="ＭＳ ゴシック" panose="020B0609070205080204" pitchFamily="49" charset="-128"/>
                <a:ea typeface="ＭＳ ゴシック" panose="020B0609070205080204" pitchFamily="49" charset="-128"/>
              </a:rPr>
              <a:t>SimpleControllerIO</a:t>
            </a:r>
            <a:r>
              <a:rPr lang="en-US" altLang="ja-JP" sz="1200" dirty="0">
                <a:latin typeface="ＭＳ ゴシック" panose="020B0609070205080204" pitchFamily="49" charset="-128"/>
                <a:ea typeface="ＭＳ ゴシック" panose="020B0609070205080204" pitchFamily="49" charset="-128"/>
              </a:rPr>
              <a:t>* io)</a:t>
            </a:r>
          </a:p>
          <a:p>
            <a:r>
              <a:rPr lang="en-US" altLang="ja-JP" sz="1200" dirty="0">
                <a:latin typeface="ＭＳ ゴシック" panose="020B0609070205080204" pitchFamily="49" charset="-128"/>
                <a:ea typeface="ＭＳ ゴシック" panose="020B0609070205080204" pitchFamily="49" charset="-128"/>
              </a:rPr>
              <a:t>{</a:t>
            </a:r>
          </a:p>
          <a:p>
            <a:r>
              <a:rPr lang="en-US" altLang="ja-JP" sz="1200" dirty="0">
                <a:latin typeface="ＭＳ ゴシック" panose="020B0609070205080204" pitchFamily="49" charset="-128"/>
                <a:ea typeface="ＭＳ ゴシック" panose="020B0609070205080204" pitchFamily="49" charset="-128"/>
              </a:rPr>
              <a:t>    auto body = io-&gt;body();</a:t>
            </a:r>
          </a:p>
          <a:p>
            <a:r>
              <a:rPr lang="en-US" altLang="ja-JP" sz="1200" dirty="0">
                <a:latin typeface="ＭＳ ゴシック" panose="020B0609070205080204" pitchFamily="49" charset="-128"/>
                <a:ea typeface="ＭＳ ゴシック" panose="020B0609070205080204" pitchFamily="49" charset="-128"/>
              </a:rPr>
              <a:t>    </a:t>
            </a:r>
            <a:r>
              <a:rPr lang="en-US" altLang="ja-JP" sz="1200" b="1" dirty="0" err="1">
                <a:solidFill>
                  <a:srgbClr val="FF0000"/>
                </a:solidFill>
                <a:latin typeface="ＭＳ ゴシック" panose="020B0609070205080204" pitchFamily="49" charset="-128"/>
                <a:ea typeface="ＭＳ ゴシック" panose="020B0609070205080204" pitchFamily="49" charset="-128"/>
              </a:rPr>
              <a:t>trackUnits</a:t>
            </a:r>
            <a:r>
              <a:rPr lang="en-US" altLang="ja-JP" sz="1200" dirty="0">
                <a:latin typeface="ＭＳ ゴシック" panose="020B0609070205080204" pitchFamily="49" charset="-128"/>
                <a:ea typeface="ＭＳ ゴシック" panose="020B0609070205080204" pitchFamily="49" charset="-128"/>
              </a:rPr>
              <a:t>[0] = body-&gt;joint("</a:t>
            </a:r>
            <a:r>
              <a:rPr lang="en-US" altLang="ja-JP" sz="1200" b="1" dirty="0" err="1">
                <a:solidFill>
                  <a:srgbClr val="FF0000"/>
                </a:solidFill>
                <a:latin typeface="ＭＳ ゴシック" panose="020B0609070205080204" pitchFamily="49" charset="-128"/>
                <a:ea typeface="ＭＳ ゴシック" panose="020B0609070205080204" pitchFamily="49" charset="-128"/>
              </a:rPr>
              <a:t>LeftTracks</a:t>
            </a:r>
            <a:r>
              <a:rPr lang="en-US" altLang="ja-JP" sz="1200" dirty="0">
                <a:latin typeface="ＭＳ ゴシック" panose="020B0609070205080204" pitchFamily="49" charset="-128"/>
                <a:ea typeface="ＭＳ ゴシック" panose="020B0609070205080204" pitchFamily="49" charset="-128"/>
              </a:rPr>
              <a:t>");</a:t>
            </a:r>
          </a:p>
          <a:p>
            <a:r>
              <a:rPr lang="en-US" altLang="ja-JP" sz="1200" dirty="0">
                <a:latin typeface="ＭＳ ゴシック" panose="020B0609070205080204" pitchFamily="49" charset="-128"/>
                <a:ea typeface="ＭＳ ゴシック" panose="020B0609070205080204" pitchFamily="49" charset="-128"/>
              </a:rPr>
              <a:t>    </a:t>
            </a:r>
            <a:r>
              <a:rPr lang="en-US" altLang="ja-JP" sz="1200" b="1" dirty="0" err="1">
                <a:solidFill>
                  <a:srgbClr val="FF0000"/>
                </a:solidFill>
                <a:latin typeface="ＭＳ ゴシック" panose="020B0609070205080204" pitchFamily="49" charset="-128"/>
                <a:ea typeface="ＭＳ ゴシック" panose="020B0609070205080204" pitchFamily="49" charset="-128"/>
              </a:rPr>
              <a:t>trackUnits</a:t>
            </a:r>
            <a:r>
              <a:rPr lang="en-US" altLang="ja-JP" sz="1200" dirty="0">
                <a:latin typeface="ＭＳ ゴシック" panose="020B0609070205080204" pitchFamily="49" charset="-128"/>
                <a:ea typeface="ＭＳ ゴシック" panose="020B0609070205080204" pitchFamily="49" charset="-128"/>
              </a:rPr>
              <a:t>[1] = body-&gt;joint("</a:t>
            </a:r>
            <a:r>
              <a:rPr lang="en-US" altLang="ja-JP" sz="1200" b="1" dirty="0" err="1">
                <a:solidFill>
                  <a:srgbClr val="FF0000"/>
                </a:solidFill>
                <a:latin typeface="ＭＳ ゴシック" panose="020B0609070205080204" pitchFamily="49" charset="-128"/>
                <a:ea typeface="ＭＳ ゴシック" panose="020B0609070205080204" pitchFamily="49" charset="-128"/>
              </a:rPr>
              <a:t>RightTracks</a:t>
            </a:r>
            <a:r>
              <a:rPr lang="en-US" altLang="ja-JP" sz="1200" dirty="0">
                <a:latin typeface="ＭＳ ゴシック" panose="020B0609070205080204" pitchFamily="49" charset="-128"/>
                <a:ea typeface="ＭＳ ゴシック" panose="020B0609070205080204" pitchFamily="49" charset="-128"/>
              </a:rPr>
              <a:t>");</a:t>
            </a:r>
          </a:p>
          <a:p>
            <a:r>
              <a:rPr lang="en-US" altLang="ja-JP" sz="1200" dirty="0">
                <a:latin typeface="ＭＳ ゴシック" panose="020B0609070205080204" pitchFamily="49" charset="-128"/>
                <a:ea typeface="ＭＳ ゴシック" panose="020B0609070205080204" pitchFamily="49" charset="-128"/>
              </a:rPr>
              <a:t>    for(int </a:t>
            </a:r>
            <a:r>
              <a:rPr lang="en-US" altLang="ja-JP" sz="1200" dirty="0" err="1">
                <a:latin typeface="ＭＳ ゴシック" panose="020B0609070205080204" pitchFamily="49" charset="-128"/>
                <a:ea typeface="ＭＳ ゴシック" panose="020B0609070205080204" pitchFamily="49" charset="-128"/>
              </a:rPr>
              <a:t>i</a:t>
            </a:r>
            <a:r>
              <a:rPr lang="en-US" altLang="ja-JP" sz="1200" dirty="0">
                <a:latin typeface="ＭＳ ゴシック" panose="020B0609070205080204" pitchFamily="49" charset="-128"/>
                <a:ea typeface="ＭＳ ゴシック" panose="020B0609070205080204" pitchFamily="49" charset="-128"/>
              </a:rPr>
              <a:t>=0; </a:t>
            </a:r>
            <a:r>
              <a:rPr lang="en-US" altLang="ja-JP" sz="1200" dirty="0" err="1">
                <a:latin typeface="ＭＳ ゴシック" panose="020B0609070205080204" pitchFamily="49" charset="-128"/>
                <a:ea typeface="ＭＳ ゴシック" panose="020B0609070205080204" pitchFamily="49" charset="-128"/>
              </a:rPr>
              <a:t>i</a:t>
            </a:r>
            <a:r>
              <a:rPr lang="en-US" altLang="ja-JP" sz="1200" dirty="0">
                <a:latin typeface="ＭＳ ゴシック" panose="020B0609070205080204" pitchFamily="49" charset="-128"/>
                <a:ea typeface="ＭＳ ゴシック" panose="020B0609070205080204" pitchFamily="49" charset="-128"/>
              </a:rPr>
              <a:t> &lt; 2; ++</a:t>
            </a:r>
            <a:r>
              <a:rPr lang="en-US" altLang="ja-JP" sz="1200" dirty="0" err="1">
                <a:latin typeface="ＭＳ ゴシック" panose="020B0609070205080204" pitchFamily="49" charset="-128"/>
                <a:ea typeface="ＭＳ ゴシック" panose="020B0609070205080204" pitchFamily="49" charset="-128"/>
              </a:rPr>
              <a:t>i</a:t>
            </a:r>
            <a:r>
              <a:rPr lang="en-US" altLang="ja-JP" sz="1200" dirty="0">
                <a:latin typeface="ＭＳ ゴシック" panose="020B0609070205080204" pitchFamily="49" charset="-128"/>
                <a:ea typeface="ＭＳ ゴシック" panose="020B0609070205080204" pitchFamily="49" charset="-128"/>
              </a:rPr>
              <a:t>){</a:t>
            </a:r>
          </a:p>
          <a:p>
            <a:r>
              <a:rPr lang="en-US" altLang="ja-JP" sz="1200" dirty="0">
                <a:latin typeface="ＭＳ ゴシック" panose="020B0609070205080204" pitchFamily="49" charset="-128"/>
                <a:ea typeface="ＭＳ ゴシック" panose="020B0609070205080204" pitchFamily="49" charset="-128"/>
              </a:rPr>
              <a:t>        </a:t>
            </a:r>
            <a:r>
              <a:rPr lang="en-US" altLang="ja-JP" sz="1200" b="1" dirty="0">
                <a:solidFill>
                  <a:srgbClr val="FF0000"/>
                </a:solidFill>
                <a:latin typeface="ＭＳ ゴシック" panose="020B0609070205080204" pitchFamily="49" charset="-128"/>
                <a:ea typeface="ＭＳ ゴシック" panose="020B0609070205080204" pitchFamily="49" charset="-128"/>
              </a:rPr>
              <a:t>auto </a:t>
            </a:r>
            <a:r>
              <a:rPr lang="en-US" altLang="ja-JP" sz="1200" b="1" dirty="0" err="1">
                <a:solidFill>
                  <a:srgbClr val="FF0000"/>
                </a:solidFill>
                <a:latin typeface="ＭＳ ゴシック" panose="020B0609070205080204" pitchFamily="49" charset="-128"/>
                <a:ea typeface="ＭＳ ゴシック" panose="020B0609070205080204" pitchFamily="49" charset="-128"/>
              </a:rPr>
              <a:t>trackUnit</a:t>
            </a:r>
            <a:r>
              <a:rPr lang="en-US" altLang="ja-JP" sz="1200" b="1" dirty="0">
                <a:solidFill>
                  <a:srgbClr val="FF0000"/>
                </a:solidFill>
                <a:latin typeface="ＭＳ ゴシック" panose="020B0609070205080204" pitchFamily="49" charset="-128"/>
                <a:ea typeface="ＭＳ ゴシック" panose="020B0609070205080204" pitchFamily="49" charset="-128"/>
              </a:rPr>
              <a:t> = </a:t>
            </a:r>
            <a:r>
              <a:rPr lang="en-US" altLang="ja-JP" sz="1200" b="1" dirty="0" err="1">
                <a:solidFill>
                  <a:srgbClr val="FF0000"/>
                </a:solidFill>
                <a:latin typeface="ＭＳ ゴシック" panose="020B0609070205080204" pitchFamily="49" charset="-128"/>
                <a:ea typeface="ＭＳ ゴシック" panose="020B0609070205080204" pitchFamily="49" charset="-128"/>
              </a:rPr>
              <a:t>trackUnits</a:t>
            </a:r>
            <a:r>
              <a:rPr lang="en-US" altLang="ja-JP" sz="1200" b="1" dirty="0">
                <a:solidFill>
                  <a:srgbClr val="FF0000"/>
                </a:solidFill>
                <a:latin typeface="ＭＳ ゴシック" panose="020B0609070205080204" pitchFamily="49" charset="-128"/>
                <a:ea typeface="ＭＳ ゴシック" panose="020B0609070205080204" pitchFamily="49" charset="-128"/>
              </a:rPr>
              <a:t>[</a:t>
            </a:r>
            <a:r>
              <a:rPr lang="en-US" altLang="ja-JP" sz="1200" b="1" dirty="0" err="1">
                <a:solidFill>
                  <a:srgbClr val="FF0000"/>
                </a:solidFill>
                <a:latin typeface="ＭＳ ゴシック" panose="020B0609070205080204" pitchFamily="49" charset="-128"/>
                <a:ea typeface="ＭＳ ゴシック" panose="020B0609070205080204" pitchFamily="49" charset="-128"/>
              </a:rPr>
              <a:t>i</a:t>
            </a:r>
            <a:r>
              <a:rPr lang="en-US" altLang="ja-JP" sz="1200" b="1" dirty="0">
                <a:solidFill>
                  <a:srgbClr val="FF0000"/>
                </a:solidFill>
                <a:latin typeface="ＭＳ ゴシック" panose="020B0609070205080204" pitchFamily="49" charset="-128"/>
                <a:ea typeface="ＭＳ ゴシック" panose="020B0609070205080204" pitchFamily="49" charset="-128"/>
              </a:rPr>
              <a:t>];</a:t>
            </a:r>
          </a:p>
          <a:p>
            <a:r>
              <a:rPr lang="en-US" altLang="ja-JP" sz="1200" b="1" dirty="0">
                <a:solidFill>
                  <a:srgbClr val="FF0000"/>
                </a:solidFill>
                <a:latin typeface="ＭＳ ゴシック" panose="020B0609070205080204" pitchFamily="49" charset="-128"/>
                <a:ea typeface="ＭＳ ゴシック" panose="020B0609070205080204" pitchFamily="49" charset="-128"/>
              </a:rPr>
              <a:t>        </a:t>
            </a:r>
            <a:r>
              <a:rPr lang="en-US" altLang="ja-JP" sz="1200" b="1" dirty="0" err="1">
                <a:solidFill>
                  <a:srgbClr val="FF0000"/>
                </a:solidFill>
                <a:latin typeface="ＭＳ ゴシック" panose="020B0609070205080204" pitchFamily="49" charset="-128"/>
                <a:ea typeface="ＭＳ ゴシック" panose="020B0609070205080204" pitchFamily="49" charset="-128"/>
              </a:rPr>
              <a:t>trackUnit</a:t>
            </a:r>
            <a:r>
              <a:rPr lang="en-US" altLang="ja-JP" sz="1200" b="1" dirty="0">
                <a:solidFill>
                  <a:srgbClr val="FF0000"/>
                </a:solidFill>
                <a:latin typeface="ＭＳ ゴシック" panose="020B0609070205080204" pitchFamily="49" charset="-128"/>
                <a:ea typeface="ＭＳ ゴシック" panose="020B0609070205080204" pitchFamily="49" charset="-128"/>
              </a:rPr>
              <a:t>-&gt;</a:t>
            </a:r>
            <a:r>
              <a:rPr lang="en-US" altLang="ja-JP" sz="1200" b="1" dirty="0" err="1">
                <a:solidFill>
                  <a:srgbClr val="FF0000"/>
                </a:solidFill>
                <a:latin typeface="ＭＳ ゴシック" panose="020B0609070205080204" pitchFamily="49" charset="-128"/>
                <a:ea typeface="ＭＳ ゴシック" panose="020B0609070205080204" pitchFamily="49" charset="-128"/>
              </a:rPr>
              <a:t>setActuationMode</a:t>
            </a:r>
            <a:r>
              <a:rPr lang="en-US" altLang="ja-JP" sz="1200" b="1" dirty="0">
                <a:solidFill>
                  <a:srgbClr val="FF0000"/>
                </a:solidFill>
                <a:latin typeface="ＭＳ ゴシック" panose="020B0609070205080204" pitchFamily="49" charset="-128"/>
                <a:ea typeface="ＭＳ ゴシック" panose="020B0609070205080204" pitchFamily="49" charset="-128"/>
              </a:rPr>
              <a:t>(</a:t>
            </a:r>
            <a:r>
              <a:rPr lang="en-US" altLang="ja-JP" sz="1200" b="1" dirty="0" err="1">
                <a:solidFill>
                  <a:srgbClr val="FF0000"/>
                </a:solidFill>
                <a:latin typeface="ＭＳ ゴシック" panose="020B0609070205080204" pitchFamily="49" charset="-128"/>
                <a:ea typeface="ＭＳ ゴシック" panose="020B0609070205080204" pitchFamily="49" charset="-128"/>
              </a:rPr>
              <a:t>JointVelocity</a:t>
            </a:r>
            <a:r>
              <a:rPr lang="en-US" altLang="ja-JP" sz="1200" b="1" dirty="0">
                <a:solidFill>
                  <a:srgbClr val="FF0000"/>
                </a:solidFill>
                <a:latin typeface="ＭＳ ゴシック" panose="020B0609070205080204" pitchFamily="49" charset="-128"/>
                <a:ea typeface="ＭＳ ゴシック" panose="020B0609070205080204" pitchFamily="49" charset="-128"/>
              </a:rPr>
              <a:t>);</a:t>
            </a:r>
          </a:p>
          <a:p>
            <a:r>
              <a:rPr lang="en-US" altLang="ja-JP" sz="1200" b="1" dirty="0">
                <a:solidFill>
                  <a:srgbClr val="FF0000"/>
                </a:solidFill>
                <a:latin typeface="ＭＳ ゴシック" panose="020B0609070205080204" pitchFamily="49" charset="-128"/>
                <a:ea typeface="ＭＳ ゴシック" panose="020B0609070205080204" pitchFamily="49" charset="-128"/>
              </a:rPr>
              <a:t>        io-&gt;</a:t>
            </a:r>
            <a:r>
              <a:rPr lang="en-US" altLang="ja-JP" sz="1200" b="1" dirty="0" err="1">
                <a:solidFill>
                  <a:srgbClr val="FF0000"/>
                </a:solidFill>
                <a:latin typeface="ＭＳ ゴシック" panose="020B0609070205080204" pitchFamily="49" charset="-128"/>
                <a:ea typeface="ＭＳ ゴシック" panose="020B0609070205080204" pitchFamily="49" charset="-128"/>
              </a:rPr>
              <a:t>enableOutput</a:t>
            </a:r>
            <a:r>
              <a:rPr lang="en-US" altLang="ja-JP" sz="1200" b="1" dirty="0">
                <a:solidFill>
                  <a:srgbClr val="FF0000"/>
                </a:solidFill>
                <a:latin typeface="ＭＳ ゴシック" panose="020B0609070205080204" pitchFamily="49" charset="-128"/>
                <a:ea typeface="ＭＳ ゴシック" panose="020B0609070205080204" pitchFamily="49" charset="-128"/>
              </a:rPr>
              <a:t>(</a:t>
            </a:r>
            <a:r>
              <a:rPr lang="en-US" altLang="ja-JP" sz="1200" b="1" dirty="0" err="1">
                <a:solidFill>
                  <a:srgbClr val="FF0000"/>
                </a:solidFill>
                <a:latin typeface="ＭＳ ゴシック" panose="020B0609070205080204" pitchFamily="49" charset="-128"/>
                <a:ea typeface="ＭＳ ゴシック" panose="020B0609070205080204" pitchFamily="49" charset="-128"/>
              </a:rPr>
              <a:t>trackUnit</a:t>
            </a:r>
            <a:r>
              <a:rPr lang="en-US" altLang="ja-JP" sz="1200" b="1" dirty="0">
                <a:solidFill>
                  <a:srgbClr val="FF0000"/>
                </a:solidFill>
                <a:latin typeface="ＭＳ ゴシック" panose="020B0609070205080204" pitchFamily="49" charset="-128"/>
                <a:ea typeface="ＭＳ ゴシック" panose="020B0609070205080204" pitchFamily="49" charset="-128"/>
              </a:rPr>
              <a:t>);</a:t>
            </a:r>
          </a:p>
          <a:p>
            <a:r>
              <a:rPr lang="en-US" altLang="ja-JP" sz="1200" dirty="0">
                <a:latin typeface="ＭＳ ゴシック" panose="020B0609070205080204" pitchFamily="49" charset="-128"/>
                <a:ea typeface="ＭＳ ゴシック" panose="020B0609070205080204" pitchFamily="49" charset="-128"/>
              </a:rPr>
              <a:t>    }</a:t>
            </a:r>
          </a:p>
          <a:p>
            <a:r>
              <a:rPr lang="en-US" altLang="ja-JP" sz="1200" dirty="0">
                <a:latin typeface="ＭＳ ゴシック" panose="020B0609070205080204" pitchFamily="49" charset="-128"/>
                <a:ea typeface="ＭＳ ゴシック" panose="020B0609070205080204" pitchFamily="49" charset="-128"/>
              </a:rPr>
              <a:t>    return true;</a:t>
            </a:r>
          </a:p>
          <a:p>
            <a:r>
              <a:rPr lang="en-US" altLang="ja-JP" sz="1200" dirty="0">
                <a:latin typeface="ＭＳ ゴシック" panose="020B0609070205080204" pitchFamily="49" charset="-128"/>
                <a:ea typeface="ＭＳ ゴシック" panose="020B0609070205080204" pitchFamily="49" charset="-128"/>
              </a:rPr>
              <a:t>}</a:t>
            </a:r>
          </a:p>
          <a:p>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bool </a:t>
            </a:r>
            <a:r>
              <a:rPr lang="en-US" altLang="ja-JP" sz="1200" dirty="0" err="1">
                <a:latin typeface="ＭＳ ゴシック" panose="020B0609070205080204" pitchFamily="49" charset="-128"/>
                <a:ea typeface="ＭＳ ゴシック" panose="020B0609070205080204" pitchFamily="49" charset="-128"/>
              </a:rPr>
              <a:t>MobileRobot</a:t>
            </a:r>
            <a:r>
              <a:rPr lang="en-US" altLang="ja-JP" sz="1200" b="1" dirty="0" err="1">
                <a:solidFill>
                  <a:srgbClr val="FF0000"/>
                </a:solidFill>
                <a:latin typeface="ＭＳ ゴシック" panose="020B0609070205080204" pitchFamily="49" charset="-128"/>
                <a:ea typeface="ＭＳ ゴシック" panose="020B0609070205080204" pitchFamily="49" charset="-128"/>
              </a:rPr>
              <a:t>Track</a:t>
            </a:r>
            <a:r>
              <a:rPr lang="en-US" altLang="ja-JP" sz="1200" dirty="0" err="1">
                <a:latin typeface="ＭＳ ゴシック" panose="020B0609070205080204" pitchFamily="49" charset="-128"/>
                <a:ea typeface="ＭＳ ゴシック" panose="020B0609070205080204" pitchFamily="49" charset="-128"/>
              </a:rPr>
              <a:t>Controller</a:t>
            </a:r>
            <a:r>
              <a:rPr lang="en-US" altLang="ja-JP" sz="1200" dirty="0">
                <a:latin typeface="ＭＳ ゴシック" panose="020B0609070205080204" pitchFamily="49" charset="-128"/>
                <a:ea typeface="ＭＳ ゴシック" panose="020B0609070205080204" pitchFamily="49" charset="-128"/>
              </a:rPr>
              <a:t>::control()</a:t>
            </a:r>
          </a:p>
          <a:p>
            <a:r>
              <a:rPr lang="en-US" altLang="ja-JP" sz="1200" dirty="0">
                <a:latin typeface="ＭＳ ゴシック" panose="020B0609070205080204" pitchFamily="49" charset="-128"/>
                <a:ea typeface="ＭＳ ゴシック" panose="020B0609070205080204" pitchFamily="49" charset="-128"/>
              </a:rPr>
              <a:t>{</a:t>
            </a:r>
          </a:p>
          <a:p>
            <a:r>
              <a:rPr lang="en-US" altLang="ja-JP" sz="1200" b="1" dirty="0">
                <a:solidFill>
                  <a:srgbClr val="FF0000"/>
                </a:solidFill>
                <a:latin typeface="ＭＳ ゴシック" panose="020B0609070205080204" pitchFamily="49" charset="-128"/>
                <a:ea typeface="ＭＳ ゴシック" panose="020B0609070205080204" pitchFamily="49" charset="-128"/>
              </a:rPr>
              <a:t>    {</a:t>
            </a:r>
          </a:p>
          <a:p>
            <a:r>
              <a:rPr lang="en-US" altLang="ja-JP" sz="1200" b="1" dirty="0">
                <a:solidFill>
                  <a:srgbClr val="FF0000"/>
                </a:solidFill>
                <a:latin typeface="ＭＳ ゴシック" panose="020B0609070205080204" pitchFamily="49" charset="-128"/>
                <a:ea typeface="ＭＳ ゴシック" panose="020B0609070205080204" pitchFamily="49" charset="-128"/>
              </a:rPr>
              <a:t>        std::</a:t>
            </a:r>
            <a:r>
              <a:rPr lang="en-US" altLang="ja-JP" sz="1200" b="1" dirty="0" err="1">
                <a:solidFill>
                  <a:srgbClr val="FF0000"/>
                </a:solidFill>
                <a:latin typeface="ＭＳ ゴシック" panose="020B0609070205080204" pitchFamily="49" charset="-128"/>
                <a:ea typeface="ＭＳ ゴシック" panose="020B0609070205080204" pitchFamily="49" charset="-128"/>
              </a:rPr>
              <a:t>lock_guard</a:t>
            </a:r>
            <a:r>
              <a:rPr lang="en-US" altLang="ja-JP" sz="1200" b="1" dirty="0">
                <a:solidFill>
                  <a:srgbClr val="FF0000"/>
                </a:solidFill>
                <a:latin typeface="ＭＳ ゴシック" panose="020B0609070205080204" pitchFamily="49" charset="-128"/>
                <a:ea typeface="ＭＳ ゴシック" panose="020B0609070205080204" pitchFamily="49" charset="-128"/>
              </a:rPr>
              <a:t>&lt;std::mutex&gt; lock(</a:t>
            </a:r>
            <a:r>
              <a:rPr lang="en-US" altLang="ja-JP" sz="1200" b="1" dirty="0" err="1">
                <a:solidFill>
                  <a:srgbClr val="FF0000"/>
                </a:solidFill>
                <a:latin typeface="ＭＳ ゴシック" panose="020B0609070205080204" pitchFamily="49" charset="-128"/>
                <a:ea typeface="ＭＳ ゴシック" panose="020B0609070205080204" pitchFamily="49" charset="-128"/>
              </a:rPr>
              <a:t>commandMutex</a:t>
            </a:r>
            <a:r>
              <a:rPr lang="en-US" altLang="ja-JP" sz="1200" b="1" dirty="0">
                <a:solidFill>
                  <a:srgbClr val="FF0000"/>
                </a:solidFill>
                <a:latin typeface="ＭＳ ゴシック" panose="020B0609070205080204" pitchFamily="49" charset="-128"/>
                <a:ea typeface="ＭＳ ゴシック" panose="020B0609070205080204" pitchFamily="49" charset="-128"/>
              </a:rPr>
              <a:t>);</a:t>
            </a:r>
          </a:p>
          <a:p>
            <a:r>
              <a:rPr lang="en-US" altLang="ja-JP" sz="1200" b="1" dirty="0">
                <a:solidFill>
                  <a:srgbClr val="FF0000"/>
                </a:solidFill>
                <a:latin typeface="ＭＳ ゴシック" panose="020B0609070205080204" pitchFamily="49" charset="-128"/>
                <a:ea typeface="ＭＳ ゴシック" panose="020B0609070205080204" pitchFamily="49" charset="-128"/>
              </a:rPr>
              <a:t>        double </a:t>
            </a:r>
            <a:r>
              <a:rPr lang="en-US" altLang="ja-JP" sz="1200" b="1" dirty="0" err="1">
                <a:solidFill>
                  <a:srgbClr val="FF0000"/>
                </a:solidFill>
                <a:latin typeface="ＭＳ ゴシック" panose="020B0609070205080204" pitchFamily="49" charset="-128"/>
                <a:ea typeface="ＭＳ ゴシック" panose="020B0609070205080204" pitchFamily="49" charset="-128"/>
              </a:rPr>
              <a:t>v_angular</a:t>
            </a:r>
            <a:r>
              <a:rPr lang="en-US" altLang="ja-JP" sz="1200" b="1" dirty="0">
                <a:solidFill>
                  <a:srgbClr val="FF0000"/>
                </a:solidFill>
                <a:latin typeface="ＭＳ ゴシック" panose="020B0609070205080204" pitchFamily="49" charset="-128"/>
                <a:ea typeface="ＭＳ ゴシック" panose="020B0609070205080204" pitchFamily="49" charset="-128"/>
              </a:rPr>
              <a:t> = </a:t>
            </a:r>
            <a:r>
              <a:rPr lang="en-US" altLang="ja-JP" sz="1200" b="1" dirty="0" err="1">
                <a:solidFill>
                  <a:srgbClr val="FF0000"/>
                </a:solidFill>
                <a:latin typeface="ＭＳ ゴシック" panose="020B0609070205080204" pitchFamily="49" charset="-128"/>
                <a:ea typeface="ＭＳ ゴシック" panose="020B0609070205080204" pitchFamily="49" charset="-128"/>
              </a:rPr>
              <a:t>command.angular.z</a:t>
            </a:r>
            <a:r>
              <a:rPr lang="en-US" altLang="ja-JP" sz="1200" b="1" dirty="0">
                <a:solidFill>
                  <a:srgbClr val="FF0000"/>
                </a:solidFill>
                <a:latin typeface="ＭＳ ゴシック" panose="020B0609070205080204" pitchFamily="49" charset="-128"/>
                <a:ea typeface="ＭＳ ゴシック" panose="020B0609070205080204" pitchFamily="49" charset="-128"/>
              </a:rPr>
              <a:t> * </a:t>
            </a:r>
            <a:r>
              <a:rPr lang="en-US" altLang="ja-JP" sz="1200" b="1" dirty="0" err="1">
                <a:solidFill>
                  <a:srgbClr val="FF0000"/>
                </a:solidFill>
                <a:latin typeface="ＭＳ ゴシック" panose="020B0609070205080204" pitchFamily="49" charset="-128"/>
                <a:ea typeface="ＭＳ ゴシック" panose="020B0609070205080204" pitchFamily="49" charset="-128"/>
              </a:rPr>
              <a:t>trackUnits</a:t>
            </a:r>
            <a:r>
              <a:rPr lang="en-US" altLang="ja-JP" sz="1200" b="1" dirty="0">
                <a:solidFill>
                  <a:srgbClr val="FF0000"/>
                </a:solidFill>
                <a:latin typeface="ＭＳ ゴシック" panose="020B0609070205080204" pitchFamily="49" charset="-128"/>
                <a:ea typeface="ＭＳ ゴシック" panose="020B0609070205080204" pitchFamily="49" charset="-128"/>
              </a:rPr>
              <a:t>[0]-&gt;</a:t>
            </a:r>
            <a:r>
              <a:rPr lang="en-US" altLang="ja-JP" sz="1200" b="1" dirty="0" err="1">
                <a:solidFill>
                  <a:srgbClr val="FF0000"/>
                </a:solidFill>
                <a:latin typeface="ＭＳ ゴシック" panose="020B0609070205080204" pitchFamily="49" charset="-128"/>
                <a:ea typeface="ＭＳ ゴシック" panose="020B0609070205080204" pitchFamily="49" charset="-128"/>
              </a:rPr>
              <a:t>offsetTranslation</a:t>
            </a:r>
            <a:r>
              <a:rPr lang="en-US" altLang="ja-JP" sz="1200" b="1" dirty="0">
                <a:solidFill>
                  <a:srgbClr val="FF0000"/>
                </a:solidFill>
                <a:latin typeface="ＭＳ ゴシック" panose="020B0609070205080204" pitchFamily="49" charset="-128"/>
                <a:ea typeface="ＭＳ ゴシック" panose="020B0609070205080204" pitchFamily="49" charset="-128"/>
              </a:rPr>
              <a:t>().y();</a:t>
            </a:r>
          </a:p>
          <a:p>
            <a:r>
              <a:rPr lang="en-US" altLang="ja-JP" sz="1200" b="1" dirty="0">
                <a:solidFill>
                  <a:srgbClr val="FF0000"/>
                </a:solidFill>
                <a:latin typeface="ＭＳ ゴシック" panose="020B0609070205080204" pitchFamily="49" charset="-128"/>
                <a:ea typeface="ＭＳ ゴシック" panose="020B0609070205080204" pitchFamily="49" charset="-128"/>
              </a:rPr>
              <a:t>        </a:t>
            </a:r>
            <a:r>
              <a:rPr lang="en-US" altLang="ja-JP" sz="1200" b="1" dirty="0" err="1">
                <a:solidFill>
                  <a:srgbClr val="FF0000"/>
                </a:solidFill>
                <a:latin typeface="ＭＳ ゴシック" panose="020B0609070205080204" pitchFamily="49" charset="-128"/>
                <a:ea typeface="ＭＳ ゴシック" panose="020B0609070205080204" pitchFamily="49" charset="-128"/>
              </a:rPr>
              <a:t>trackUnits</a:t>
            </a:r>
            <a:r>
              <a:rPr lang="en-US" altLang="ja-JP" sz="1200" b="1" dirty="0">
                <a:solidFill>
                  <a:srgbClr val="FF0000"/>
                </a:solidFill>
                <a:latin typeface="ＭＳ ゴシック" panose="020B0609070205080204" pitchFamily="49" charset="-128"/>
                <a:ea typeface="ＭＳ ゴシック" panose="020B0609070205080204" pitchFamily="49" charset="-128"/>
              </a:rPr>
              <a:t>[0]-&gt;</a:t>
            </a:r>
            <a:r>
              <a:rPr lang="en-US" altLang="ja-JP" sz="1200" b="1" dirty="0" err="1">
                <a:solidFill>
                  <a:srgbClr val="FF0000"/>
                </a:solidFill>
                <a:latin typeface="ＭＳ ゴシック" panose="020B0609070205080204" pitchFamily="49" charset="-128"/>
                <a:ea typeface="ＭＳ ゴシック" panose="020B0609070205080204" pitchFamily="49" charset="-128"/>
              </a:rPr>
              <a:t>dq_target</a:t>
            </a:r>
            <a:r>
              <a:rPr lang="en-US" altLang="ja-JP" sz="1200" b="1" dirty="0">
                <a:solidFill>
                  <a:srgbClr val="FF0000"/>
                </a:solidFill>
                <a:latin typeface="ＭＳ ゴシック" panose="020B0609070205080204" pitchFamily="49" charset="-128"/>
                <a:ea typeface="ＭＳ ゴシック" panose="020B0609070205080204" pitchFamily="49" charset="-128"/>
              </a:rPr>
              <a:t>() = </a:t>
            </a:r>
            <a:r>
              <a:rPr lang="en-US" altLang="ja-JP" sz="1200" b="1" dirty="0" err="1">
                <a:solidFill>
                  <a:srgbClr val="FF0000"/>
                </a:solidFill>
                <a:latin typeface="ＭＳ ゴシック" panose="020B0609070205080204" pitchFamily="49" charset="-128"/>
                <a:ea typeface="ＭＳ ゴシック" panose="020B0609070205080204" pitchFamily="49" charset="-128"/>
              </a:rPr>
              <a:t>command.linear.x</a:t>
            </a:r>
            <a:r>
              <a:rPr lang="en-US" altLang="ja-JP" sz="1200" b="1" dirty="0">
                <a:solidFill>
                  <a:srgbClr val="FF0000"/>
                </a:solidFill>
                <a:latin typeface="ＭＳ ゴシック" panose="020B0609070205080204" pitchFamily="49" charset="-128"/>
                <a:ea typeface="ＭＳ ゴシック" panose="020B0609070205080204" pitchFamily="49" charset="-128"/>
              </a:rPr>
              <a:t> - </a:t>
            </a:r>
            <a:r>
              <a:rPr lang="en-US" altLang="ja-JP" sz="1200" b="1" dirty="0" err="1">
                <a:solidFill>
                  <a:srgbClr val="FF0000"/>
                </a:solidFill>
                <a:latin typeface="ＭＳ ゴシック" panose="020B0609070205080204" pitchFamily="49" charset="-128"/>
                <a:ea typeface="ＭＳ ゴシック" panose="020B0609070205080204" pitchFamily="49" charset="-128"/>
              </a:rPr>
              <a:t>v_angular</a:t>
            </a:r>
            <a:r>
              <a:rPr lang="en-US" altLang="ja-JP" sz="1200" b="1" dirty="0">
                <a:solidFill>
                  <a:srgbClr val="FF0000"/>
                </a:solidFill>
                <a:latin typeface="ＭＳ ゴシック" panose="020B0609070205080204" pitchFamily="49" charset="-128"/>
                <a:ea typeface="ＭＳ ゴシック" panose="020B0609070205080204" pitchFamily="49" charset="-128"/>
              </a:rPr>
              <a:t>;</a:t>
            </a:r>
          </a:p>
          <a:p>
            <a:r>
              <a:rPr lang="en-US" altLang="ja-JP" sz="1200" b="1" dirty="0">
                <a:solidFill>
                  <a:srgbClr val="FF0000"/>
                </a:solidFill>
                <a:latin typeface="ＭＳ ゴシック" panose="020B0609070205080204" pitchFamily="49" charset="-128"/>
                <a:ea typeface="ＭＳ ゴシック" panose="020B0609070205080204" pitchFamily="49" charset="-128"/>
              </a:rPr>
              <a:t>        </a:t>
            </a:r>
            <a:r>
              <a:rPr lang="en-US" altLang="ja-JP" sz="1200" b="1" dirty="0" err="1">
                <a:solidFill>
                  <a:srgbClr val="FF0000"/>
                </a:solidFill>
                <a:latin typeface="ＭＳ ゴシック" panose="020B0609070205080204" pitchFamily="49" charset="-128"/>
                <a:ea typeface="ＭＳ ゴシック" panose="020B0609070205080204" pitchFamily="49" charset="-128"/>
              </a:rPr>
              <a:t>trackUnits</a:t>
            </a:r>
            <a:r>
              <a:rPr lang="en-US" altLang="ja-JP" sz="1200" b="1" dirty="0">
                <a:solidFill>
                  <a:srgbClr val="FF0000"/>
                </a:solidFill>
                <a:latin typeface="ＭＳ ゴシック" panose="020B0609070205080204" pitchFamily="49" charset="-128"/>
                <a:ea typeface="ＭＳ ゴシック" panose="020B0609070205080204" pitchFamily="49" charset="-128"/>
              </a:rPr>
              <a:t>[1]-&gt;</a:t>
            </a:r>
            <a:r>
              <a:rPr lang="en-US" altLang="ja-JP" sz="1200" b="1" dirty="0" err="1">
                <a:solidFill>
                  <a:srgbClr val="FF0000"/>
                </a:solidFill>
                <a:latin typeface="ＭＳ ゴシック" panose="020B0609070205080204" pitchFamily="49" charset="-128"/>
                <a:ea typeface="ＭＳ ゴシック" panose="020B0609070205080204" pitchFamily="49" charset="-128"/>
              </a:rPr>
              <a:t>dq_target</a:t>
            </a:r>
            <a:r>
              <a:rPr lang="en-US" altLang="ja-JP" sz="1200" b="1" dirty="0">
                <a:solidFill>
                  <a:srgbClr val="FF0000"/>
                </a:solidFill>
                <a:latin typeface="ＭＳ ゴシック" panose="020B0609070205080204" pitchFamily="49" charset="-128"/>
                <a:ea typeface="ＭＳ ゴシック" panose="020B0609070205080204" pitchFamily="49" charset="-128"/>
              </a:rPr>
              <a:t>() = </a:t>
            </a:r>
            <a:r>
              <a:rPr lang="en-US" altLang="ja-JP" sz="1200" b="1" dirty="0" err="1">
                <a:solidFill>
                  <a:srgbClr val="FF0000"/>
                </a:solidFill>
                <a:latin typeface="ＭＳ ゴシック" panose="020B0609070205080204" pitchFamily="49" charset="-128"/>
                <a:ea typeface="ＭＳ ゴシック" panose="020B0609070205080204" pitchFamily="49" charset="-128"/>
              </a:rPr>
              <a:t>command.linear.x</a:t>
            </a:r>
            <a:r>
              <a:rPr lang="en-US" altLang="ja-JP" sz="1200" b="1" dirty="0">
                <a:solidFill>
                  <a:srgbClr val="FF0000"/>
                </a:solidFill>
                <a:latin typeface="ＭＳ ゴシック" panose="020B0609070205080204" pitchFamily="49" charset="-128"/>
                <a:ea typeface="ＭＳ ゴシック" panose="020B0609070205080204" pitchFamily="49" charset="-128"/>
              </a:rPr>
              <a:t> + </a:t>
            </a:r>
            <a:r>
              <a:rPr lang="en-US" altLang="ja-JP" sz="1200" b="1" dirty="0" err="1">
                <a:solidFill>
                  <a:srgbClr val="FF0000"/>
                </a:solidFill>
                <a:latin typeface="ＭＳ ゴシック" panose="020B0609070205080204" pitchFamily="49" charset="-128"/>
                <a:ea typeface="ＭＳ ゴシック" panose="020B0609070205080204" pitchFamily="49" charset="-128"/>
              </a:rPr>
              <a:t>v_angular</a:t>
            </a:r>
            <a:r>
              <a:rPr lang="en-US" altLang="ja-JP" sz="1200" b="1" dirty="0">
                <a:solidFill>
                  <a:srgbClr val="FF0000"/>
                </a:solidFill>
                <a:latin typeface="ＭＳ ゴシック" panose="020B0609070205080204" pitchFamily="49" charset="-128"/>
                <a:ea typeface="ＭＳ ゴシック" panose="020B0609070205080204" pitchFamily="49" charset="-128"/>
              </a:rPr>
              <a:t>;</a:t>
            </a:r>
          </a:p>
          <a:p>
            <a:r>
              <a:rPr lang="en-US" altLang="ja-JP" sz="1200" b="1" dirty="0">
                <a:solidFill>
                  <a:srgbClr val="FF0000"/>
                </a:solidFill>
                <a:latin typeface="ＭＳ ゴシック" panose="020B0609070205080204" pitchFamily="49" charset="-128"/>
                <a:ea typeface="ＭＳ ゴシック" panose="020B0609070205080204" pitchFamily="49" charset="-128"/>
              </a:rPr>
              <a:t>    }</a:t>
            </a:r>
          </a:p>
          <a:p>
            <a:r>
              <a:rPr lang="ja-JP" altLang="en-US" sz="1200" dirty="0">
                <a:latin typeface="ＭＳ ゴシック" panose="020B0609070205080204" pitchFamily="49" charset="-128"/>
                <a:ea typeface="ＭＳ ゴシック" panose="020B0609070205080204" pitchFamily="49" charset="-128"/>
              </a:rPr>
              <a:t>    </a:t>
            </a:r>
            <a:r>
              <a:rPr lang="en-US" altLang="ja-JP" sz="1200" dirty="0">
                <a:latin typeface="ＭＳ ゴシック" panose="020B0609070205080204" pitchFamily="49" charset="-128"/>
                <a:ea typeface="ＭＳ ゴシック" panose="020B0609070205080204" pitchFamily="49" charset="-128"/>
              </a:rPr>
              <a:t>return true;</a:t>
            </a:r>
          </a:p>
          <a:p>
            <a:r>
              <a:rPr lang="en-US" altLang="ja-JP" sz="1200" dirty="0">
                <a:latin typeface="ＭＳ ゴシック" panose="020B0609070205080204" pitchFamily="49" charset="-128"/>
                <a:ea typeface="ＭＳ ゴシック" panose="020B0609070205080204" pitchFamily="49" charset="-128"/>
              </a:rPr>
              <a:t>}</a:t>
            </a:r>
          </a:p>
          <a:p>
            <a:endParaRPr lang="en-US" altLang="ja-JP" sz="1200" dirty="0">
              <a:latin typeface="ＭＳ ゴシック" panose="020B0609070205080204" pitchFamily="49" charset="-128"/>
              <a:ea typeface="ＭＳ ゴシック" panose="020B0609070205080204" pitchFamily="49" charset="-128"/>
            </a:endParaRP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a:xfrm>
            <a:off x="628650" y="228845"/>
            <a:ext cx="7886700" cy="729516"/>
          </a:xfrm>
        </p:spPr>
        <p:txBody>
          <a:bodyPr>
            <a:normAutofit/>
          </a:bodyPr>
          <a:lstStyle/>
          <a:p>
            <a:r>
              <a:rPr lang="en-US" altLang="ja-JP" sz="3200" dirty="0"/>
              <a:t>MobileRobotTrackController.cpp</a:t>
            </a:r>
            <a:r>
              <a:rPr lang="ja-JP" altLang="en-US" sz="3200" dirty="0"/>
              <a:t> </a:t>
            </a:r>
            <a:r>
              <a:rPr lang="en-US" altLang="ja-JP" sz="3200" dirty="0"/>
              <a:t>(3/4)</a:t>
            </a:r>
            <a:endParaRPr lang="ja-JP" altLang="en-US" sz="3200" dirty="0"/>
          </a:p>
        </p:txBody>
      </p:sp>
      <p:sp>
        <p:nvSpPr>
          <p:cNvPr id="2" name="テキスト ボックス 1">
            <a:extLst>
              <a:ext uri="{FF2B5EF4-FFF2-40B4-BE49-F238E27FC236}">
                <a16:creationId xmlns:a16="http://schemas.microsoft.com/office/drawing/2014/main" id="{119EEBD1-EC47-D920-0904-70692BECAF76}"/>
              </a:ext>
            </a:extLst>
          </p:cNvPr>
          <p:cNvSpPr txBox="1"/>
          <p:nvPr/>
        </p:nvSpPr>
        <p:spPr>
          <a:xfrm>
            <a:off x="4336068" y="2676753"/>
            <a:ext cx="3615036" cy="523220"/>
          </a:xfrm>
          <a:prstGeom prst="rect">
            <a:avLst/>
          </a:prstGeom>
          <a:noFill/>
        </p:spPr>
        <p:txBody>
          <a:bodyPr wrap="square">
            <a:spAutoFit/>
          </a:bodyPr>
          <a:lstStyle/>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簡易クローラの場合は</a:t>
            </a:r>
            <a:r>
              <a:rPr lang="en-US" altLang="ja-JP" sz="1400" b="1" dirty="0" err="1">
                <a:solidFill>
                  <a:srgbClr val="FF0000"/>
                </a:solidFill>
                <a:latin typeface="ＭＳ ゴシック" panose="020B0609070205080204" pitchFamily="49" charset="-128"/>
                <a:ea typeface="ＭＳ ゴシック" panose="020B0609070205080204" pitchFamily="49" charset="-128"/>
              </a:rPr>
              <a:t>ActuationMode</a:t>
            </a:r>
            <a:r>
              <a:rPr lang="ja-JP" altLang="en-US" sz="1400" b="1" dirty="0">
                <a:solidFill>
                  <a:srgbClr val="FF0000"/>
                </a:solidFill>
                <a:latin typeface="ＭＳ ゴシック" panose="020B0609070205080204" pitchFamily="49" charset="-128"/>
                <a:ea typeface="ＭＳ ゴシック" panose="020B0609070205080204" pitchFamily="49" charset="-128"/>
              </a:rPr>
              <a:t>を </a:t>
            </a:r>
            <a:r>
              <a:rPr lang="en-US" altLang="ja-JP" sz="1400" b="1" dirty="0">
                <a:solidFill>
                  <a:srgbClr val="FF0000"/>
                </a:solidFill>
                <a:latin typeface="ＭＳ ゴシック" panose="020B0609070205080204" pitchFamily="49" charset="-128"/>
                <a:ea typeface="ＭＳ ゴシック" panose="020B0609070205080204" pitchFamily="49" charset="-128"/>
              </a:rPr>
              <a:t>"</a:t>
            </a:r>
            <a:r>
              <a:rPr lang="en-US" altLang="ja-JP" sz="1400" b="1" dirty="0" err="1">
                <a:solidFill>
                  <a:srgbClr val="FF0000"/>
                </a:solidFill>
                <a:latin typeface="ＭＳ ゴシック" panose="020B0609070205080204" pitchFamily="49" charset="-128"/>
                <a:ea typeface="ＭＳ ゴシック" panose="020B0609070205080204" pitchFamily="49" charset="-128"/>
              </a:rPr>
              <a:t>JointVelocity</a:t>
            </a:r>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としておきます</a:t>
            </a:r>
            <a:endParaRPr lang="ja-JP" altLang="en-US" sz="1400" dirty="0"/>
          </a:p>
        </p:txBody>
      </p:sp>
      <p:sp>
        <p:nvSpPr>
          <p:cNvPr id="3" name="テキスト ボックス 2">
            <a:extLst>
              <a:ext uri="{FF2B5EF4-FFF2-40B4-BE49-F238E27FC236}">
                <a16:creationId xmlns:a16="http://schemas.microsoft.com/office/drawing/2014/main" id="{895007A6-A8C1-D6C7-10FA-3F8C63E45C8A}"/>
              </a:ext>
            </a:extLst>
          </p:cNvPr>
          <p:cNvSpPr txBox="1"/>
          <p:nvPr/>
        </p:nvSpPr>
        <p:spPr>
          <a:xfrm>
            <a:off x="3504443" y="5028716"/>
            <a:ext cx="4483793" cy="954107"/>
          </a:xfrm>
          <a:prstGeom prst="rect">
            <a:avLst/>
          </a:prstGeom>
          <a:noFill/>
        </p:spPr>
        <p:txBody>
          <a:bodyPr wrap="square">
            <a:spAutoFit/>
          </a:bodyPr>
          <a:lstStyle/>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dq_target</a:t>
            </a:r>
            <a:r>
              <a:rPr lang="en-US" altLang="ja-JP" sz="1400" b="1" dirty="0">
                <a:solidFill>
                  <a:srgbClr val="FF0000"/>
                </a:solidFill>
                <a:latin typeface="ＭＳ ゴシック" panose="020B0609070205080204" pitchFamily="49" charset="-128"/>
                <a:ea typeface="ＭＳ ゴシック" panose="020B0609070205080204" pitchFamily="49" charset="-128"/>
              </a:rPr>
              <a:t>()</a:t>
            </a:r>
            <a:r>
              <a:rPr lang="ja-JP" altLang="en-US" sz="1400" b="1" dirty="0">
                <a:solidFill>
                  <a:srgbClr val="FF0000"/>
                </a:solidFill>
                <a:latin typeface="ＭＳ ゴシック" panose="020B0609070205080204" pitchFamily="49" charset="-128"/>
                <a:ea typeface="ＭＳ ゴシック" panose="020B0609070205080204" pitchFamily="49" charset="-128"/>
              </a:rPr>
              <a:t>に速度指令値をセットします。これは通常は関節角速度を指令するためのものですが、簡易クローラの場合は環境との接触点に発生する相対速度になります。</a:t>
            </a:r>
            <a:endParaRPr lang="ja-JP" altLang="en-US" sz="1400" dirty="0"/>
          </a:p>
        </p:txBody>
      </p:sp>
    </p:spTree>
    <p:extLst>
      <p:ext uri="{BB962C8B-B14F-4D97-AF65-F5344CB8AC3E}">
        <p14:creationId xmlns:p14="http://schemas.microsoft.com/office/powerpoint/2010/main" val="239259214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43195" y="1787634"/>
            <a:ext cx="7986884" cy="2189077"/>
          </a:xfrm>
          <a:prstGeom prst="rect">
            <a:avLst/>
          </a:prstGeom>
          <a:noFill/>
          <a:ln>
            <a:solidFill>
              <a:schemeClr val="tx1"/>
            </a:solidFill>
          </a:ln>
        </p:spPr>
        <p:txBody>
          <a:bodyPr wrap="square" rtlCol="0">
            <a:noAutofit/>
          </a:bodyPr>
          <a:lstStyle/>
          <a:p>
            <a:r>
              <a:rPr lang="en-US" altLang="ja-JP" sz="1400" dirty="0">
                <a:latin typeface="ＭＳ ゴシック" panose="020B0609070205080204" pitchFamily="49" charset="-128"/>
                <a:ea typeface="ＭＳ ゴシック" panose="020B0609070205080204" pitchFamily="49" charset="-128"/>
              </a:rPr>
              <a:t>void </a:t>
            </a:r>
            <a:r>
              <a:rPr lang="en-US" altLang="ja-JP" sz="1400" dirty="0" err="1">
                <a:latin typeface="ＭＳ ゴシック" panose="020B0609070205080204" pitchFamily="49" charset="-128"/>
                <a:ea typeface="ＭＳ ゴシック" panose="020B0609070205080204" pitchFamily="49" charset="-128"/>
              </a:rPr>
              <a:t>MobileRobot</a:t>
            </a:r>
            <a:r>
              <a:rPr lang="en-US" altLang="ja-JP" sz="1400" b="1" dirty="0" err="1">
                <a:solidFill>
                  <a:srgbClr val="FF0000"/>
                </a:solidFill>
                <a:latin typeface="ＭＳ ゴシック" panose="020B0609070205080204" pitchFamily="49" charset="-128"/>
                <a:ea typeface="ＭＳ ゴシック" panose="020B0609070205080204" pitchFamily="49" charset="-128"/>
              </a:rPr>
              <a:t>Track</a:t>
            </a:r>
            <a:r>
              <a:rPr lang="en-US" altLang="ja-JP" sz="1400" dirty="0" err="1">
                <a:latin typeface="ＭＳ ゴシック" panose="020B0609070205080204" pitchFamily="49" charset="-128"/>
                <a:ea typeface="ＭＳ ゴシック" panose="020B0609070205080204" pitchFamily="49" charset="-128"/>
              </a:rPr>
              <a:t>Controller</a:t>
            </a:r>
            <a:r>
              <a:rPr lang="en-US" altLang="ja-JP" sz="1400" dirty="0">
                <a:latin typeface="ＭＳ ゴシック" panose="020B0609070205080204" pitchFamily="49" charset="-128"/>
                <a:ea typeface="ＭＳ ゴシック" panose="020B0609070205080204" pitchFamily="49" charset="-128"/>
              </a:rPr>
              <a:t>::unconfigure()</a:t>
            </a:r>
          </a:p>
          <a:p>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if(executor){</a:t>
            </a:r>
          </a:p>
          <a:p>
            <a:r>
              <a:rPr lang="en-US" altLang="ja-JP" sz="1400" dirty="0">
                <a:latin typeface="ＭＳ ゴシック" panose="020B0609070205080204" pitchFamily="49" charset="-128"/>
                <a:ea typeface="ＭＳ ゴシック" panose="020B0609070205080204" pitchFamily="49" charset="-128"/>
              </a:rPr>
              <a:t>        executor-&gt;cancel();</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executorThread.join</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executor-&gt;</a:t>
            </a:r>
            <a:r>
              <a:rPr lang="en-US" altLang="ja-JP" sz="1400" dirty="0" err="1">
                <a:latin typeface="ＭＳ ゴシック" panose="020B0609070205080204" pitchFamily="49" charset="-128"/>
                <a:ea typeface="ＭＳ ゴシック" panose="020B0609070205080204" pitchFamily="49" charset="-128"/>
              </a:rPr>
              <a:t>remove_node</a:t>
            </a:r>
            <a:r>
              <a:rPr lang="en-US" altLang="ja-JP" sz="1400" dirty="0">
                <a:latin typeface="ＭＳ ゴシック" panose="020B0609070205080204" pitchFamily="49" charset="-128"/>
                <a:ea typeface="ＭＳ ゴシック" panose="020B0609070205080204" pitchFamily="49" charset="-128"/>
              </a:rPr>
              <a:t>(node);</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executor.reset</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a:t>
            </a:r>
          </a:p>
          <a:p>
            <a:endParaRPr lang="en-US" altLang="ja-JP" sz="1400" dirty="0">
              <a:latin typeface="ＭＳ ゴシック" panose="020B0609070205080204" pitchFamily="49" charset="-128"/>
              <a:ea typeface="ＭＳ ゴシック" panose="020B0609070205080204" pitchFamily="49" charset="-128"/>
            </a:endParaRP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p:txBody>
          <a:bodyPr>
            <a:normAutofit/>
          </a:bodyPr>
          <a:lstStyle/>
          <a:p>
            <a:r>
              <a:rPr lang="en-US" altLang="ja-JP" sz="3200" dirty="0"/>
              <a:t>MobileRobotPanTiltController.cpp</a:t>
            </a:r>
            <a:r>
              <a:rPr lang="ja-JP" altLang="en-US" sz="3200" dirty="0"/>
              <a:t> </a:t>
            </a:r>
            <a:r>
              <a:rPr lang="en-US" altLang="ja-JP" sz="3200" dirty="0"/>
              <a:t>(4/4)</a:t>
            </a:r>
            <a:endParaRPr lang="ja-JP" altLang="en-US" sz="3200" dirty="0"/>
          </a:p>
        </p:txBody>
      </p:sp>
      <p:sp>
        <p:nvSpPr>
          <p:cNvPr id="2" name="テキスト ボックス 1">
            <a:extLst>
              <a:ext uri="{FF2B5EF4-FFF2-40B4-BE49-F238E27FC236}">
                <a16:creationId xmlns:a16="http://schemas.microsoft.com/office/drawing/2014/main" id="{10FC3654-0928-6D12-550F-A064287D542D}"/>
              </a:ext>
            </a:extLst>
          </p:cNvPr>
          <p:cNvSpPr txBox="1"/>
          <p:nvPr/>
        </p:nvSpPr>
        <p:spPr>
          <a:xfrm>
            <a:off x="2051599" y="4469884"/>
            <a:ext cx="4525598" cy="646331"/>
          </a:xfrm>
          <a:prstGeom prst="rect">
            <a:avLst/>
          </a:prstGeom>
          <a:noFill/>
        </p:spPr>
        <p:txBody>
          <a:bodyPr wrap="none" rtlCol="0">
            <a:spAutoFit/>
          </a:bodyPr>
          <a:lstStyle/>
          <a:p>
            <a:r>
              <a:rPr kumimoji="1" lang="en-US" altLang="ja-JP" dirty="0"/>
              <a:t>※ </a:t>
            </a:r>
            <a:r>
              <a:rPr kumimoji="1" lang="ja-JP" altLang="en-US" dirty="0"/>
              <a:t>お手本パッケージの完成版ファイルは</a:t>
            </a:r>
            <a:endParaRPr kumimoji="1" lang="en-US" altLang="ja-JP" dirty="0"/>
          </a:p>
          <a:p>
            <a:r>
              <a:rPr kumimoji="1" lang="en-US" altLang="ja-JP" dirty="0"/>
              <a:t>    “</a:t>
            </a:r>
            <a:r>
              <a:rPr kumimoji="1" lang="en-US" altLang="ja-JP" dirty="0" err="1"/>
              <a:t>src</a:t>
            </a:r>
            <a:r>
              <a:rPr kumimoji="1" lang="en-US" altLang="ja-JP" dirty="0"/>
              <a:t>/MobileRobotTrackController.cpp”</a:t>
            </a:r>
            <a:endParaRPr kumimoji="1" lang="ja-JP" altLang="en-US" dirty="0"/>
          </a:p>
        </p:txBody>
      </p:sp>
    </p:spTree>
    <p:extLst>
      <p:ext uri="{BB962C8B-B14F-4D97-AF65-F5344CB8AC3E}">
        <p14:creationId xmlns:p14="http://schemas.microsoft.com/office/powerpoint/2010/main" val="326578360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9881CF-6B79-234F-3C6B-E818BD101E23}"/>
              </a:ext>
            </a:extLst>
          </p:cNvPr>
          <p:cNvSpPr>
            <a:spLocks noGrp="1"/>
          </p:cNvSpPr>
          <p:nvPr>
            <p:ph type="title"/>
          </p:nvPr>
        </p:nvSpPr>
        <p:spPr/>
        <p:txBody>
          <a:bodyPr/>
          <a:lstStyle/>
          <a:p>
            <a:r>
              <a:rPr kumimoji="1" lang="en-US" altLang="ja-JP" dirty="0" err="1"/>
              <a:t>src</a:t>
            </a:r>
            <a:r>
              <a:rPr kumimoji="1" lang="ja-JP" altLang="en-US" dirty="0"/>
              <a:t>の</a:t>
            </a:r>
            <a:r>
              <a:rPr kumimoji="1" lang="en-US" altLang="ja-JP" dirty="0"/>
              <a:t>CMakeLists.txt</a:t>
            </a:r>
            <a:endParaRPr kumimoji="1" lang="ja-JP" altLang="en-US" dirty="0"/>
          </a:p>
        </p:txBody>
      </p:sp>
      <p:sp>
        <p:nvSpPr>
          <p:cNvPr id="3" name="コンテンツ プレースホルダー 2">
            <a:extLst>
              <a:ext uri="{FF2B5EF4-FFF2-40B4-BE49-F238E27FC236}">
                <a16:creationId xmlns:a16="http://schemas.microsoft.com/office/drawing/2014/main" id="{76D55C0E-8FAD-6B28-5B68-E3557BF60C8D}"/>
              </a:ext>
            </a:extLst>
          </p:cNvPr>
          <p:cNvSpPr>
            <a:spLocks noGrp="1"/>
          </p:cNvSpPr>
          <p:nvPr>
            <p:ph idx="1"/>
          </p:nvPr>
        </p:nvSpPr>
        <p:spPr>
          <a:xfrm>
            <a:off x="628650" y="1825624"/>
            <a:ext cx="7886700" cy="613023"/>
          </a:xfrm>
        </p:spPr>
        <p:txBody>
          <a:bodyPr>
            <a:normAutofit/>
          </a:bodyPr>
          <a:lstStyle/>
          <a:p>
            <a:r>
              <a:rPr kumimoji="1" lang="en-US" altLang="ja-JP" dirty="0" err="1"/>
              <a:t>src</a:t>
            </a:r>
            <a:r>
              <a:rPr kumimoji="1" lang="en-US" altLang="ja-JP" dirty="0"/>
              <a:t>/CMakeLists.txt</a:t>
            </a:r>
            <a:r>
              <a:rPr kumimoji="1" lang="ja-JP" altLang="en-US" dirty="0"/>
              <a:t>に</a:t>
            </a:r>
            <a:r>
              <a:rPr lang="ja-JP" altLang="en-US" dirty="0"/>
              <a:t>以下を追記</a:t>
            </a:r>
            <a:endParaRPr lang="en-US" altLang="ja-JP" dirty="0"/>
          </a:p>
          <a:p>
            <a:endParaRPr lang="en-US" altLang="ja-JP" dirty="0"/>
          </a:p>
          <a:p>
            <a:endParaRPr lang="en-US" altLang="ja-JP" dirty="0"/>
          </a:p>
          <a:p>
            <a:pPr marL="0" indent="0">
              <a:buNone/>
            </a:pPr>
            <a:endParaRPr kumimoji="1" lang="en-US" altLang="ja-JP" dirty="0"/>
          </a:p>
          <a:p>
            <a:endParaRPr lang="en-US" altLang="ja-JP" dirty="0"/>
          </a:p>
          <a:p>
            <a:endParaRPr kumimoji="1" lang="ja-JP" altLang="en-US" dirty="0"/>
          </a:p>
        </p:txBody>
      </p:sp>
      <p:sp>
        <p:nvSpPr>
          <p:cNvPr id="4" name="テキスト ボックス 3">
            <a:extLst>
              <a:ext uri="{FF2B5EF4-FFF2-40B4-BE49-F238E27FC236}">
                <a16:creationId xmlns:a16="http://schemas.microsoft.com/office/drawing/2014/main" id="{F986594E-749B-4D85-58CE-1349D7B4C2A2}"/>
              </a:ext>
            </a:extLst>
          </p:cNvPr>
          <p:cNvSpPr txBox="1"/>
          <p:nvPr/>
        </p:nvSpPr>
        <p:spPr>
          <a:xfrm>
            <a:off x="681848" y="2565341"/>
            <a:ext cx="7756231" cy="1575218"/>
          </a:xfrm>
          <a:prstGeom prst="rect">
            <a:avLst/>
          </a:prstGeom>
          <a:noFill/>
          <a:ln>
            <a:solidFill>
              <a:schemeClr val="tx1"/>
            </a:solidFill>
          </a:ln>
        </p:spPr>
        <p:txBody>
          <a:bodyPr wrap="square" rtlCol="0">
            <a:noAutofit/>
          </a:bodyPr>
          <a:lstStyle/>
          <a:p>
            <a:r>
              <a:rPr lang="en-US" altLang="ja-JP" dirty="0" err="1">
                <a:latin typeface="ＭＳ ゴシック" panose="020B0609070205080204" pitchFamily="49" charset="-128"/>
                <a:ea typeface="ＭＳ ゴシック" panose="020B0609070205080204" pitchFamily="49" charset="-128"/>
              </a:rPr>
              <a:t>choreonoid_add_simple_controller</a:t>
            </a:r>
            <a:r>
              <a:rPr lang="en-US" altLang="ja-JP" dirty="0">
                <a:latin typeface="ＭＳ ゴシック" panose="020B0609070205080204" pitchFamily="49" charset="-128"/>
                <a:ea typeface="ＭＳ ゴシック" panose="020B0609070205080204" pitchFamily="49" charset="-128"/>
              </a:rPr>
              <a:t>(</a:t>
            </a:r>
          </a:p>
          <a:p>
            <a:r>
              <a:rPr lang="en-US" altLang="ja-JP" dirty="0">
                <a:latin typeface="ＭＳ ゴシック" panose="020B0609070205080204" pitchFamily="49" charset="-128"/>
                <a:ea typeface="ＭＳ ゴシック" panose="020B0609070205080204" pitchFamily="49" charset="-128"/>
              </a:rPr>
              <a:t>  </a:t>
            </a:r>
            <a:r>
              <a:rPr lang="en-US" altLang="ja-JP" b="1" dirty="0" err="1">
                <a:solidFill>
                  <a:srgbClr val="FF0000"/>
                </a:solidFill>
                <a:latin typeface="ＭＳ ゴシック" panose="020B0609070205080204" pitchFamily="49" charset="-128"/>
                <a:ea typeface="ＭＳ ゴシック" panose="020B0609070205080204" pitchFamily="49" charset="-128"/>
              </a:rPr>
              <a:t>My</a:t>
            </a:r>
            <a:r>
              <a:rPr lang="en-US" altLang="ja-JP" dirty="0" err="1">
                <a:latin typeface="ＭＳ ゴシック" panose="020B0609070205080204" pitchFamily="49" charset="-128"/>
                <a:ea typeface="ＭＳ ゴシック" panose="020B0609070205080204" pitchFamily="49" charset="-128"/>
              </a:rPr>
              <a:t>MobileRobotTrackController</a:t>
            </a:r>
            <a:r>
              <a:rPr lang="en-US" altLang="ja-JP" dirty="0">
                <a:latin typeface="ＭＳ ゴシック" panose="020B0609070205080204" pitchFamily="49" charset="-128"/>
                <a:ea typeface="ＭＳ ゴシック" panose="020B0609070205080204" pitchFamily="49" charset="-128"/>
              </a:rPr>
              <a:t> MobileRobotTrackController.cpp)</a:t>
            </a:r>
          </a:p>
          <a:p>
            <a:endParaRPr lang="en-US" altLang="ja-JP" dirty="0">
              <a:latin typeface="ＭＳ ゴシック" panose="020B0609070205080204" pitchFamily="49" charset="-128"/>
              <a:ea typeface="ＭＳ ゴシック" panose="020B0609070205080204" pitchFamily="49" charset="-128"/>
            </a:endParaRPr>
          </a:p>
          <a:p>
            <a:r>
              <a:rPr lang="en-US" altLang="ja-JP" dirty="0" err="1">
                <a:latin typeface="ＭＳ ゴシック" panose="020B0609070205080204" pitchFamily="49" charset="-128"/>
                <a:ea typeface="ＭＳ ゴシック" panose="020B0609070205080204" pitchFamily="49" charset="-128"/>
              </a:rPr>
              <a:t>ament_target_dependencies</a:t>
            </a:r>
            <a:r>
              <a:rPr lang="en-US" altLang="ja-JP" dirty="0">
                <a:latin typeface="ＭＳ ゴシック" panose="020B0609070205080204" pitchFamily="49" charset="-128"/>
                <a:ea typeface="ＭＳ ゴシック" panose="020B0609070205080204" pitchFamily="49" charset="-128"/>
              </a:rPr>
              <a:t>(</a:t>
            </a:r>
          </a:p>
          <a:p>
            <a:r>
              <a:rPr lang="en-US" altLang="ja-JP" dirty="0">
                <a:latin typeface="ＭＳ ゴシック" panose="020B0609070205080204" pitchFamily="49" charset="-128"/>
                <a:ea typeface="ＭＳ ゴシック" panose="020B0609070205080204" pitchFamily="49" charset="-128"/>
              </a:rPr>
              <a:t>  </a:t>
            </a:r>
            <a:r>
              <a:rPr lang="en-US" altLang="ja-JP" b="1" dirty="0" err="1">
                <a:solidFill>
                  <a:srgbClr val="FF0000"/>
                </a:solidFill>
                <a:latin typeface="ＭＳ ゴシック" panose="020B0609070205080204" pitchFamily="49" charset="-128"/>
                <a:ea typeface="ＭＳ ゴシック" panose="020B0609070205080204" pitchFamily="49" charset="-128"/>
              </a:rPr>
              <a:t>My</a:t>
            </a:r>
            <a:r>
              <a:rPr lang="en-US" altLang="ja-JP" dirty="0" err="1">
                <a:latin typeface="ＭＳ ゴシック" panose="020B0609070205080204" pitchFamily="49" charset="-128"/>
                <a:ea typeface="ＭＳ ゴシック" panose="020B0609070205080204" pitchFamily="49" charset="-128"/>
              </a:rPr>
              <a:t>MobileRobotTrackController</a:t>
            </a:r>
            <a:r>
              <a:rPr lang="en-US" altLang="ja-JP" dirty="0">
                <a:latin typeface="ＭＳ ゴシック" panose="020B0609070205080204" pitchFamily="49" charset="-128"/>
                <a:ea typeface="ＭＳ ゴシック" panose="020B0609070205080204" pitchFamily="49" charset="-128"/>
              </a:rPr>
              <a:t> </a:t>
            </a:r>
            <a:r>
              <a:rPr lang="en-US" altLang="ja-JP" dirty="0" err="1">
                <a:latin typeface="ＭＳ ゴシック" panose="020B0609070205080204" pitchFamily="49" charset="-128"/>
                <a:ea typeface="ＭＳ ゴシック" panose="020B0609070205080204" pitchFamily="49" charset="-128"/>
              </a:rPr>
              <a:t>rclcpp</a:t>
            </a:r>
            <a:r>
              <a:rPr lang="en-US" altLang="ja-JP" dirty="0">
                <a:latin typeface="ＭＳ ゴシック" panose="020B0609070205080204" pitchFamily="49" charset="-128"/>
                <a:ea typeface="ＭＳ ゴシック" panose="020B0609070205080204" pitchFamily="49" charset="-128"/>
              </a:rPr>
              <a:t> </a:t>
            </a:r>
            <a:r>
              <a:rPr lang="en-US" altLang="ja-JP" dirty="0" err="1">
                <a:latin typeface="ＭＳ ゴシック" panose="020B0609070205080204" pitchFamily="49" charset="-128"/>
                <a:ea typeface="ＭＳ ゴシック" panose="020B0609070205080204" pitchFamily="49" charset="-128"/>
              </a:rPr>
              <a:t>geometry_msgs</a:t>
            </a:r>
            <a:r>
              <a:rPr lang="en-US" altLang="ja-JP" dirty="0">
                <a:latin typeface="ＭＳ ゴシック" panose="020B0609070205080204" pitchFamily="49" charset="-128"/>
                <a:ea typeface="ＭＳ ゴシック" panose="020B0609070205080204" pitchFamily="49" charset="-128"/>
              </a:rPr>
              <a:t>)</a:t>
            </a:r>
          </a:p>
          <a:p>
            <a:endParaRPr lang="en-US" altLang="ja-JP" dirty="0">
              <a:latin typeface="ＭＳ ゴシック" panose="020B0609070205080204" pitchFamily="49" charset="-128"/>
              <a:ea typeface="ＭＳ ゴシック" panose="020B0609070205080204" pitchFamily="49" charset="-128"/>
            </a:endParaRPr>
          </a:p>
          <a:p>
            <a:endParaRPr lang="en-US" altLang="ja-JP" dirty="0">
              <a:solidFill>
                <a:srgbClr val="FF0000"/>
              </a:solidFill>
              <a:latin typeface="ＭＳ ゴシック" panose="020B0609070205080204" pitchFamily="49" charset="-128"/>
              <a:ea typeface="ＭＳ ゴシック" panose="020B0609070205080204" pitchFamily="49" charset="-128"/>
            </a:endParaRPr>
          </a:p>
        </p:txBody>
      </p:sp>
      <p:sp>
        <p:nvSpPr>
          <p:cNvPr id="6" name="テキスト ボックス 5">
            <a:extLst>
              <a:ext uri="{FF2B5EF4-FFF2-40B4-BE49-F238E27FC236}">
                <a16:creationId xmlns:a16="http://schemas.microsoft.com/office/drawing/2014/main" id="{64BA9BC0-AC43-C189-91AE-BCEE5BA6A9AB}"/>
              </a:ext>
            </a:extLst>
          </p:cNvPr>
          <p:cNvSpPr txBox="1"/>
          <p:nvPr/>
        </p:nvSpPr>
        <p:spPr>
          <a:xfrm>
            <a:off x="442580" y="4324723"/>
            <a:ext cx="8137164" cy="400110"/>
          </a:xfrm>
          <a:prstGeom prst="rect">
            <a:avLst/>
          </a:prstGeom>
          <a:noFill/>
        </p:spPr>
        <p:txBody>
          <a:bodyPr wrap="none" rtlCol="0">
            <a:spAutoFit/>
          </a:bodyPr>
          <a:lstStyle/>
          <a:p>
            <a:r>
              <a:rPr kumimoji="1" lang="en-US" altLang="ja-JP" sz="2000" b="1" dirty="0">
                <a:solidFill>
                  <a:srgbClr val="FF0000"/>
                </a:solidFill>
              </a:rPr>
              <a:t>※ </a:t>
            </a:r>
            <a:r>
              <a:rPr kumimoji="1" lang="ja-JP" altLang="en-US" sz="2000" b="1" dirty="0">
                <a:solidFill>
                  <a:srgbClr val="FF0000"/>
                </a:solidFill>
              </a:rPr>
              <a:t>お手本パッケージとの競合を避けるため、</a:t>
            </a:r>
            <a:r>
              <a:rPr kumimoji="1" lang="en-US" altLang="ja-JP" sz="2000" b="1" dirty="0">
                <a:solidFill>
                  <a:srgbClr val="FF0000"/>
                </a:solidFill>
              </a:rPr>
              <a:t>”My” </a:t>
            </a:r>
            <a:r>
              <a:rPr kumimoji="1" lang="ja-JP" altLang="en-US" sz="2000" b="1" dirty="0">
                <a:solidFill>
                  <a:srgbClr val="FF0000"/>
                </a:solidFill>
              </a:rPr>
              <a:t>をつけておきます</a:t>
            </a:r>
          </a:p>
        </p:txBody>
      </p:sp>
      <p:cxnSp>
        <p:nvCxnSpPr>
          <p:cNvPr id="7" name="直線コネクタ 6">
            <a:extLst>
              <a:ext uri="{FF2B5EF4-FFF2-40B4-BE49-F238E27FC236}">
                <a16:creationId xmlns:a16="http://schemas.microsoft.com/office/drawing/2014/main" id="{A0B96917-6873-140A-0913-FB1100C18272}"/>
              </a:ext>
            </a:extLst>
          </p:cNvPr>
          <p:cNvCxnSpPr>
            <a:cxnSpLocks/>
          </p:cNvCxnSpPr>
          <p:nvPr/>
        </p:nvCxnSpPr>
        <p:spPr>
          <a:xfrm>
            <a:off x="991982" y="4013864"/>
            <a:ext cx="27658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58D38F24-2711-6371-FFEE-846A6C535240}"/>
              </a:ext>
            </a:extLst>
          </p:cNvPr>
          <p:cNvCxnSpPr>
            <a:cxnSpLocks/>
          </p:cNvCxnSpPr>
          <p:nvPr/>
        </p:nvCxnSpPr>
        <p:spPr>
          <a:xfrm>
            <a:off x="991982" y="3187472"/>
            <a:ext cx="27658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B403709B-3015-3838-A878-996298DCDF95}"/>
              </a:ext>
            </a:extLst>
          </p:cNvPr>
          <p:cNvSpPr txBox="1"/>
          <p:nvPr/>
        </p:nvSpPr>
        <p:spPr>
          <a:xfrm>
            <a:off x="681848" y="5306906"/>
            <a:ext cx="6659195" cy="830997"/>
          </a:xfrm>
          <a:prstGeom prst="rect">
            <a:avLst/>
          </a:prstGeom>
          <a:noFill/>
        </p:spPr>
        <p:txBody>
          <a:bodyPr wrap="none" rtlCol="0">
            <a:spAutoFit/>
          </a:bodyPr>
          <a:lstStyle/>
          <a:p>
            <a:r>
              <a:rPr lang="ja-JP" altLang="en-US" sz="2400" dirty="0"/>
              <a:t>ビルドして</a:t>
            </a:r>
            <a:r>
              <a:rPr lang="en-US" altLang="ja-JP" sz="2400" dirty="0"/>
              <a:t>MyMobileRobotTrackController.so </a:t>
            </a:r>
          </a:p>
          <a:p>
            <a:r>
              <a:rPr lang="ja-JP" altLang="en-US" sz="2400" dirty="0"/>
              <a:t>を生成する</a:t>
            </a:r>
            <a:endParaRPr kumimoji="1" lang="ja-JP" altLang="en-US" sz="2400" dirty="0"/>
          </a:p>
        </p:txBody>
      </p:sp>
    </p:spTree>
    <p:extLst>
      <p:ext uri="{BB962C8B-B14F-4D97-AF65-F5344CB8AC3E}">
        <p14:creationId xmlns:p14="http://schemas.microsoft.com/office/powerpoint/2010/main" val="245260739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55D005-035B-0391-4644-F439F88B077C}"/>
              </a:ext>
            </a:extLst>
          </p:cNvPr>
          <p:cNvSpPr>
            <a:spLocks noGrp="1"/>
          </p:cNvSpPr>
          <p:nvPr>
            <p:ph type="title"/>
          </p:nvPr>
        </p:nvSpPr>
        <p:spPr/>
        <p:txBody>
          <a:bodyPr/>
          <a:lstStyle/>
          <a:p>
            <a:r>
              <a:rPr lang="ja-JP" altLang="en-US" dirty="0"/>
              <a:t>クローラモデルの利用</a:t>
            </a:r>
            <a:endParaRPr kumimoji="1" lang="ja-JP" altLang="en-US" dirty="0"/>
          </a:p>
        </p:txBody>
      </p:sp>
      <p:sp>
        <p:nvSpPr>
          <p:cNvPr id="3" name="コンテンツ プレースホルダー 2">
            <a:extLst>
              <a:ext uri="{FF2B5EF4-FFF2-40B4-BE49-F238E27FC236}">
                <a16:creationId xmlns:a16="http://schemas.microsoft.com/office/drawing/2014/main" id="{CD26BA1A-5D71-17F5-1FE0-56840EF90101}"/>
              </a:ext>
            </a:extLst>
          </p:cNvPr>
          <p:cNvSpPr>
            <a:spLocks noGrp="1"/>
          </p:cNvSpPr>
          <p:nvPr>
            <p:ph idx="1"/>
          </p:nvPr>
        </p:nvSpPr>
        <p:spPr>
          <a:xfrm>
            <a:off x="628650" y="1825625"/>
            <a:ext cx="7886700" cy="4333811"/>
          </a:xfrm>
        </p:spPr>
        <p:txBody>
          <a:bodyPr/>
          <a:lstStyle/>
          <a:p>
            <a:r>
              <a:rPr kumimoji="1" lang="ja-JP" altLang="en-US" dirty="0"/>
              <a:t>これまでのプロジェクトについて</a:t>
            </a:r>
            <a:r>
              <a:rPr lang="ja-JP" altLang="en-US" dirty="0"/>
              <a:t>、ロボットモデルと移動用のコントローラをここで作成したものと入れ替える</a:t>
            </a:r>
            <a:endParaRPr kumimoji="1" lang="en-US" altLang="ja-JP" dirty="0"/>
          </a:p>
          <a:p>
            <a:r>
              <a:rPr lang="ja-JP" altLang="en-US" dirty="0"/>
              <a:t>お手本パッケージの関連ファイル</a:t>
            </a:r>
            <a:endParaRPr lang="en-US" altLang="ja-JP" dirty="0"/>
          </a:p>
          <a:p>
            <a:pPr lvl="1"/>
            <a:r>
              <a:rPr kumimoji="1" lang="ja-JP" altLang="en-US" dirty="0"/>
              <a:t>モデル</a:t>
            </a:r>
            <a:endParaRPr kumimoji="1" lang="en-US" altLang="ja-JP" dirty="0"/>
          </a:p>
          <a:p>
            <a:pPr lvl="2"/>
            <a:r>
              <a:rPr kumimoji="1" lang="en-US" altLang="ja-JP" dirty="0"/>
              <a:t>model/</a:t>
            </a:r>
            <a:r>
              <a:rPr kumimoji="1" lang="en-US" altLang="ja-JP" dirty="0" err="1"/>
              <a:t>mobile_robot_tracks.body</a:t>
            </a:r>
            <a:endParaRPr kumimoji="1" lang="en-US" altLang="ja-JP" dirty="0"/>
          </a:p>
          <a:p>
            <a:pPr lvl="1"/>
            <a:r>
              <a:rPr kumimoji="1" lang="ja-JP" altLang="en-US" dirty="0"/>
              <a:t>プロジェクト</a:t>
            </a:r>
            <a:endParaRPr kumimoji="1" lang="en-US" altLang="ja-JP" dirty="0"/>
          </a:p>
          <a:p>
            <a:pPr lvl="2"/>
            <a:r>
              <a:rPr kumimoji="1" lang="en-US" altLang="ja-JP" dirty="0"/>
              <a:t>project/</a:t>
            </a:r>
            <a:r>
              <a:rPr kumimoji="1" lang="en-US" altLang="ja-JP" dirty="0" err="1"/>
              <a:t>mobile_robot_tracks.cnoid</a:t>
            </a:r>
            <a:endParaRPr kumimoji="1" lang="en-US" altLang="ja-JP" dirty="0"/>
          </a:p>
          <a:p>
            <a:pPr lvl="1"/>
            <a:r>
              <a:rPr lang="en-US" altLang="ja-JP" dirty="0"/>
              <a:t>Launch</a:t>
            </a:r>
            <a:r>
              <a:rPr lang="ja-JP" altLang="en-US" dirty="0"/>
              <a:t>ファイル</a:t>
            </a:r>
            <a:endParaRPr lang="en-US" altLang="ja-JP" dirty="0"/>
          </a:p>
          <a:p>
            <a:pPr lvl="2"/>
            <a:r>
              <a:rPr lang="en-US" altLang="ja-JP" dirty="0"/>
              <a:t>launch/tracks_launch.xml</a:t>
            </a:r>
          </a:p>
          <a:p>
            <a:pPr lvl="2"/>
            <a:r>
              <a:rPr lang="en-US" altLang="ja-JP" dirty="0"/>
              <a:t>launch/tracks_display_launch.xml</a:t>
            </a:r>
            <a:endParaRPr kumimoji="1" lang="en-US" altLang="ja-JP" dirty="0"/>
          </a:p>
          <a:p>
            <a:pPr lvl="2"/>
            <a:endParaRPr kumimoji="1" lang="en-US" altLang="ja-JP" dirty="0"/>
          </a:p>
        </p:txBody>
      </p:sp>
    </p:spTree>
    <p:extLst>
      <p:ext uri="{BB962C8B-B14F-4D97-AF65-F5344CB8AC3E}">
        <p14:creationId xmlns:p14="http://schemas.microsoft.com/office/powerpoint/2010/main" val="395873359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85358A-A14A-E432-B22C-4C0041E1C7A1}"/>
              </a:ext>
            </a:extLst>
          </p:cNvPr>
          <p:cNvSpPr>
            <a:spLocks noGrp="1"/>
          </p:cNvSpPr>
          <p:nvPr>
            <p:ph type="title"/>
          </p:nvPr>
        </p:nvSpPr>
        <p:spPr/>
        <p:txBody>
          <a:bodyPr/>
          <a:lstStyle/>
          <a:p>
            <a:r>
              <a:rPr kumimoji="1" lang="ja-JP" altLang="en-US" dirty="0"/>
              <a:t>関連資料</a:t>
            </a:r>
          </a:p>
        </p:txBody>
      </p:sp>
      <p:sp>
        <p:nvSpPr>
          <p:cNvPr id="3" name="コンテンツ プレースホルダー 2">
            <a:extLst>
              <a:ext uri="{FF2B5EF4-FFF2-40B4-BE49-F238E27FC236}">
                <a16:creationId xmlns:a16="http://schemas.microsoft.com/office/drawing/2014/main" id="{56141A82-3775-CC91-6A4E-0845E42A4E9E}"/>
              </a:ext>
            </a:extLst>
          </p:cNvPr>
          <p:cNvSpPr>
            <a:spLocks noGrp="1"/>
          </p:cNvSpPr>
          <p:nvPr>
            <p:ph idx="1"/>
          </p:nvPr>
        </p:nvSpPr>
        <p:spPr>
          <a:xfrm>
            <a:off x="628650" y="1825625"/>
            <a:ext cx="7886700" cy="4584458"/>
          </a:xfrm>
        </p:spPr>
        <p:txBody>
          <a:bodyPr/>
          <a:lstStyle/>
          <a:p>
            <a:r>
              <a:rPr kumimoji="1" lang="ja-JP" altLang="en-US" dirty="0"/>
              <a:t>公式マニュアル</a:t>
            </a:r>
            <a:endParaRPr kumimoji="1" lang="en-US" altLang="ja-JP" dirty="0"/>
          </a:p>
          <a:p>
            <a:pPr lvl="1"/>
            <a:r>
              <a:rPr kumimoji="1" lang="en-US" altLang="ja-JP" dirty="0"/>
              <a:t>Body</a:t>
            </a:r>
            <a:r>
              <a:rPr kumimoji="1" lang="ja-JP" altLang="en-US" dirty="0"/>
              <a:t>ファイルチュートリアル</a:t>
            </a:r>
            <a:endParaRPr kumimoji="1" lang="en-US" altLang="ja-JP" dirty="0"/>
          </a:p>
          <a:p>
            <a:pPr lvl="2"/>
            <a:r>
              <a:rPr kumimoji="1" lang="en-US" altLang="ja-JP" dirty="0"/>
              <a:t>https://choreonoid.org/ja/documents/latest/handling-models/modelfile/modelfile-newformat.html</a:t>
            </a:r>
            <a:endParaRPr lang="en-US" altLang="ja-JP" dirty="0"/>
          </a:p>
          <a:p>
            <a:pPr lvl="1"/>
            <a:r>
              <a:rPr kumimoji="1" lang="ja-JP" altLang="en-US" dirty="0"/>
              <a:t>無限軌道の簡易シミュレーション</a:t>
            </a:r>
            <a:endParaRPr kumimoji="1" lang="en-US" altLang="ja-JP" dirty="0"/>
          </a:p>
          <a:p>
            <a:pPr lvl="2"/>
            <a:r>
              <a:rPr kumimoji="1" lang="en-US" altLang="ja-JP" dirty="0"/>
              <a:t>https://choreonoid.org/ja/documents/latest/simulation/pseudo-continuous-track.html</a:t>
            </a:r>
            <a:endParaRPr lang="en-US" altLang="ja-JP" dirty="0"/>
          </a:p>
          <a:p>
            <a:pPr lvl="1"/>
            <a:r>
              <a:rPr kumimoji="1" lang="en-US" altLang="ja-JP" dirty="0"/>
              <a:t>AGX Dynamics </a:t>
            </a:r>
            <a:r>
              <a:rPr kumimoji="1" lang="ja-JP" altLang="en-US" dirty="0"/>
              <a:t>プラグイン</a:t>
            </a:r>
            <a:endParaRPr kumimoji="1" lang="en-US" altLang="ja-JP" dirty="0"/>
          </a:p>
          <a:p>
            <a:pPr lvl="2"/>
            <a:r>
              <a:rPr kumimoji="1" lang="en-US" altLang="ja-JP" dirty="0"/>
              <a:t>https://choreonoid.org/ja/documents/latest/agxdynamics/index.html</a:t>
            </a:r>
            <a:endParaRPr lang="en-US" altLang="ja-JP" dirty="0"/>
          </a:p>
          <a:p>
            <a:pPr lvl="1"/>
            <a:r>
              <a:rPr kumimoji="1" lang="en-US" altLang="ja-JP" dirty="0" err="1"/>
              <a:t>AGXVehicleContinuousTrack</a:t>
            </a:r>
            <a:r>
              <a:rPr kumimoji="1" lang="ja-JP" altLang="en-US" dirty="0"/>
              <a:t>の特徴</a:t>
            </a:r>
            <a:endParaRPr kumimoji="1" lang="en-US" altLang="ja-JP" dirty="0"/>
          </a:p>
          <a:p>
            <a:pPr lvl="2"/>
            <a:r>
              <a:rPr kumimoji="1" lang="en-US" altLang="ja-JP" dirty="0"/>
              <a:t>https://choreonoid.org/ja/documents/latest/agxdynamics/agx-continuous-track.html</a:t>
            </a:r>
            <a:endParaRPr kumimoji="1" lang="ja-JP" altLang="en-US" dirty="0"/>
          </a:p>
        </p:txBody>
      </p:sp>
    </p:spTree>
    <p:extLst>
      <p:ext uri="{BB962C8B-B14F-4D97-AF65-F5344CB8AC3E}">
        <p14:creationId xmlns:p14="http://schemas.microsoft.com/office/powerpoint/2010/main" val="1497499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4F0377-F731-0876-0FA8-8D69776A3D73}"/>
              </a:ext>
            </a:extLst>
          </p:cNvPr>
          <p:cNvSpPr>
            <a:spLocks noGrp="1"/>
          </p:cNvSpPr>
          <p:nvPr>
            <p:ph type="title"/>
          </p:nvPr>
        </p:nvSpPr>
        <p:spPr/>
        <p:txBody>
          <a:bodyPr/>
          <a:lstStyle/>
          <a:p>
            <a:r>
              <a:rPr lang="ja-JP" altLang="en-US" dirty="0"/>
              <a:t>実習用の</a:t>
            </a:r>
            <a:r>
              <a:rPr lang="en-US" altLang="ja-JP" dirty="0"/>
              <a:t>ROS</a:t>
            </a:r>
            <a:r>
              <a:rPr lang="ja-JP" altLang="en-US" dirty="0"/>
              <a:t>パッケージ</a:t>
            </a:r>
            <a:endParaRPr kumimoji="1" lang="ja-JP" altLang="en-US" dirty="0"/>
          </a:p>
        </p:txBody>
      </p:sp>
      <p:sp>
        <p:nvSpPr>
          <p:cNvPr id="3" name="コンテンツ プレースホルダー 2">
            <a:extLst>
              <a:ext uri="{FF2B5EF4-FFF2-40B4-BE49-F238E27FC236}">
                <a16:creationId xmlns:a16="http://schemas.microsoft.com/office/drawing/2014/main" id="{6A41E5BB-08AE-725A-8883-8C6E5C50D605}"/>
              </a:ext>
            </a:extLst>
          </p:cNvPr>
          <p:cNvSpPr>
            <a:spLocks noGrp="1"/>
          </p:cNvSpPr>
          <p:nvPr>
            <p:ph idx="1"/>
          </p:nvPr>
        </p:nvSpPr>
        <p:spPr>
          <a:xfrm>
            <a:off x="628650" y="1825624"/>
            <a:ext cx="7886700" cy="4667249"/>
          </a:xfrm>
        </p:spPr>
        <p:txBody>
          <a:bodyPr/>
          <a:lstStyle/>
          <a:p>
            <a:r>
              <a:rPr kumimoji="1" lang="en-US" altLang="ja-JP" dirty="0" err="1"/>
              <a:t>my_mobile_robot</a:t>
            </a:r>
            <a:endParaRPr kumimoji="1" lang="en-US" altLang="ja-JP" dirty="0"/>
          </a:p>
          <a:p>
            <a:pPr lvl="1"/>
            <a:r>
              <a:rPr kumimoji="1" lang="ja-JP" altLang="en-US" dirty="0"/>
              <a:t>自分で作成</a:t>
            </a:r>
            <a:endParaRPr kumimoji="1" lang="en-US" altLang="ja-JP" dirty="0"/>
          </a:p>
          <a:p>
            <a:pPr lvl="1"/>
            <a:r>
              <a:rPr lang="ja-JP" altLang="en-US" dirty="0"/>
              <a:t>ここにファイルを作成していく</a:t>
            </a:r>
            <a:endParaRPr lang="en-US" altLang="ja-JP" dirty="0"/>
          </a:p>
          <a:p>
            <a:pPr lvl="1"/>
            <a:endParaRPr kumimoji="1" lang="en-US" altLang="ja-JP" dirty="0"/>
          </a:p>
          <a:p>
            <a:r>
              <a:rPr kumimoji="1" lang="en-US" altLang="ja-JP" dirty="0"/>
              <a:t>choreonoid_ros2_mobile_robot_tutorial</a:t>
            </a:r>
          </a:p>
          <a:p>
            <a:pPr lvl="1"/>
            <a:r>
              <a:rPr lang="ja-JP" altLang="en-US" dirty="0"/>
              <a:t>お手本となるパッケージ</a:t>
            </a:r>
            <a:endParaRPr lang="en-US" altLang="ja-JP" dirty="0"/>
          </a:p>
          <a:p>
            <a:pPr lvl="1"/>
            <a:r>
              <a:rPr lang="ja-JP" altLang="en-US" dirty="0"/>
              <a:t>実習で作成するファイルが予め全て入っている</a:t>
            </a:r>
            <a:endParaRPr lang="en-US" altLang="ja-JP" dirty="0"/>
          </a:p>
          <a:p>
            <a:pPr lvl="1"/>
            <a:r>
              <a:rPr lang="ja-JP" altLang="en-US" dirty="0"/>
              <a:t>必要に応じてここから</a:t>
            </a:r>
            <a:r>
              <a:rPr lang="en-US" altLang="ja-JP" dirty="0" err="1"/>
              <a:t>my_mobile_robot</a:t>
            </a:r>
            <a:r>
              <a:rPr lang="ja-JP" altLang="en-US" dirty="0"/>
              <a:t>にファイルをコピーしても</a:t>
            </a:r>
            <a:r>
              <a:rPr lang="en-US" altLang="ja-JP" dirty="0"/>
              <a:t>OK</a:t>
            </a:r>
          </a:p>
          <a:p>
            <a:pPr lvl="1"/>
            <a:endParaRPr lang="en-US" altLang="ja-JP" dirty="0"/>
          </a:p>
        </p:txBody>
      </p:sp>
      <p:sp>
        <p:nvSpPr>
          <p:cNvPr id="4" name="テキスト ボックス 3">
            <a:extLst>
              <a:ext uri="{FF2B5EF4-FFF2-40B4-BE49-F238E27FC236}">
                <a16:creationId xmlns:a16="http://schemas.microsoft.com/office/drawing/2014/main" id="{ACE881F6-E1CB-B700-419C-0A7625EEC728}"/>
              </a:ext>
            </a:extLst>
          </p:cNvPr>
          <p:cNvSpPr txBox="1"/>
          <p:nvPr/>
        </p:nvSpPr>
        <p:spPr>
          <a:xfrm>
            <a:off x="770510" y="6031208"/>
            <a:ext cx="5634876" cy="461665"/>
          </a:xfrm>
          <a:prstGeom prst="rect">
            <a:avLst/>
          </a:prstGeom>
          <a:noFill/>
        </p:spPr>
        <p:txBody>
          <a:bodyPr wrap="none" rtlCol="0">
            <a:spAutoFit/>
          </a:bodyPr>
          <a:lstStyle/>
          <a:p>
            <a:r>
              <a:rPr kumimoji="1" lang="en-US" altLang="ja-JP" sz="2400" dirty="0"/>
              <a:t>※ </a:t>
            </a:r>
            <a:r>
              <a:rPr kumimoji="1" lang="ja-JP" altLang="en-US" sz="2400" dirty="0"/>
              <a:t>いずれも </a:t>
            </a:r>
            <a:r>
              <a:rPr kumimoji="1" lang="en-US" altLang="ja-JP" sz="2400" dirty="0"/>
              <a:t>~/ros2_ws/</a:t>
            </a:r>
            <a:r>
              <a:rPr kumimoji="1" lang="en-US" altLang="ja-JP" sz="2400" dirty="0" err="1"/>
              <a:t>src</a:t>
            </a:r>
            <a:r>
              <a:rPr kumimoji="1" lang="en-US" altLang="ja-JP" sz="2400" dirty="0"/>
              <a:t> </a:t>
            </a:r>
            <a:r>
              <a:rPr kumimoji="1" lang="ja-JP" altLang="en-US" sz="2400" dirty="0"/>
              <a:t>以下に格納</a:t>
            </a:r>
          </a:p>
        </p:txBody>
      </p:sp>
    </p:spTree>
    <p:extLst>
      <p:ext uri="{BB962C8B-B14F-4D97-AF65-F5344CB8AC3E}">
        <p14:creationId xmlns:p14="http://schemas.microsoft.com/office/powerpoint/2010/main" val="3015442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C37C82-D97D-84A4-0495-22D6893DC44C}"/>
              </a:ext>
            </a:extLst>
          </p:cNvPr>
          <p:cNvSpPr>
            <a:spLocks noGrp="1"/>
          </p:cNvSpPr>
          <p:nvPr>
            <p:ph type="title"/>
          </p:nvPr>
        </p:nvSpPr>
        <p:spPr/>
        <p:txBody>
          <a:bodyPr/>
          <a:lstStyle/>
          <a:p>
            <a:r>
              <a:rPr kumimoji="1" lang="en-US" altLang="ja-JP" dirty="0" err="1"/>
              <a:t>my_mobile_robot</a:t>
            </a:r>
            <a:r>
              <a:rPr kumimoji="1" lang="ja-JP" altLang="en-US" dirty="0"/>
              <a:t>パッケージの作成</a:t>
            </a:r>
          </a:p>
        </p:txBody>
      </p:sp>
      <p:sp>
        <p:nvSpPr>
          <p:cNvPr id="10" name="コンテンツ プレースホルダー 9">
            <a:extLst>
              <a:ext uri="{FF2B5EF4-FFF2-40B4-BE49-F238E27FC236}">
                <a16:creationId xmlns:a16="http://schemas.microsoft.com/office/drawing/2014/main" id="{FDFDC3A4-6F23-7B26-3E27-9D61351BA6CF}"/>
              </a:ext>
            </a:extLst>
          </p:cNvPr>
          <p:cNvSpPr>
            <a:spLocks noGrp="1"/>
          </p:cNvSpPr>
          <p:nvPr>
            <p:ph idx="1"/>
          </p:nvPr>
        </p:nvSpPr>
        <p:spPr>
          <a:xfrm>
            <a:off x="628650" y="2005181"/>
            <a:ext cx="7886700" cy="4171781"/>
          </a:xfrm>
        </p:spPr>
        <p:txBody>
          <a:bodyPr/>
          <a:lstStyle/>
          <a:p>
            <a:r>
              <a:rPr lang="ja-JP" altLang="en-US" dirty="0"/>
              <a:t>パッケージ雛形の作成</a:t>
            </a:r>
            <a:endParaRPr lang="en-US" altLang="ja-JP" dirty="0"/>
          </a:p>
          <a:p>
            <a:endParaRPr lang="en-US" altLang="ja-JP" dirty="0"/>
          </a:p>
          <a:p>
            <a:endParaRPr lang="en-US" altLang="ja-JP" dirty="0"/>
          </a:p>
        </p:txBody>
      </p:sp>
      <p:sp>
        <p:nvSpPr>
          <p:cNvPr id="4" name="テキスト ボックス 3">
            <a:extLst>
              <a:ext uri="{FF2B5EF4-FFF2-40B4-BE49-F238E27FC236}">
                <a16:creationId xmlns:a16="http://schemas.microsoft.com/office/drawing/2014/main" id="{8C826E50-7D25-707A-F219-4CD426DA5652}"/>
              </a:ext>
            </a:extLst>
          </p:cNvPr>
          <p:cNvSpPr txBox="1"/>
          <p:nvPr/>
        </p:nvSpPr>
        <p:spPr>
          <a:xfrm>
            <a:off x="914401" y="2799614"/>
            <a:ext cx="7194518" cy="707886"/>
          </a:xfrm>
          <a:prstGeom prst="rect">
            <a:avLst/>
          </a:prstGeom>
          <a:noFill/>
          <a:ln>
            <a:solidFill>
              <a:schemeClr val="tx1"/>
            </a:solidFill>
          </a:ln>
        </p:spPr>
        <p:txBody>
          <a:bodyPr wrap="square" rtlCol="0">
            <a:spAutoFit/>
          </a:bodyPr>
          <a:lstStyle/>
          <a:p>
            <a:r>
              <a:rPr lang="en-US" altLang="ja-JP" sz="2000" dirty="0">
                <a:latin typeface="ＭＳ ゴシック" panose="020B0609070205080204" pitchFamily="49" charset="-128"/>
                <a:ea typeface="ＭＳ ゴシック" panose="020B0609070205080204" pitchFamily="49" charset="-128"/>
              </a:rPr>
              <a:t>cd ~/ros2_ws/</a:t>
            </a:r>
            <a:r>
              <a:rPr lang="en-US" altLang="ja-JP" sz="2000" dirty="0" err="1">
                <a:latin typeface="ＭＳ ゴシック" panose="020B0609070205080204" pitchFamily="49" charset="-128"/>
                <a:ea typeface="ＭＳ ゴシック" panose="020B0609070205080204" pitchFamily="49" charset="-128"/>
              </a:rPr>
              <a:t>src</a:t>
            </a:r>
            <a:endParaRPr lang="en-US" altLang="ja-JP" sz="2000" dirty="0">
              <a:latin typeface="ＭＳ ゴシック" panose="020B0609070205080204" pitchFamily="49" charset="-128"/>
              <a:ea typeface="ＭＳ ゴシック" panose="020B0609070205080204" pitchFamily="49" charset="-128"/>
            </a:endParaRPr>
          </a:p>
          <a:p>
            <a:r>
              <a:rPr lang="en-US" altLang="ja-JP" sz="2000" dirty="0">
                <a:latin typeface="ＭＳ ゴシック" panose="020B0609070205080204" pitchFamily="49" charset="-128"/>
                <a:ea typeface="ＭＳ ゴシック" panose="020B0609070205080204" pitchFamily="49" charset="-128"/>
              </a:rPr>
              <a:t>ros2 pkg create </a:t>
            </a:r>
            <a:r>
              <a:rPr lang="en-US" altLang="ja-JP" sz="2000" dirty="0" err="1">
                <a:latin typeface="ＭＳ ゴシック" panose="020B0609070205080204" pitchFamily="49" charset="-128"/>
                <a:ea typeface="ＭＳ ゴシック" panose="020B0609070205080204" pitchFamily="49" charset="-128"/>
              </a:rPr>
              <a:t>my_mobile_robot</a:t>
            </a:r>
            <a:r>
              <a:rPr lang="en-US" altLang="ja-JP" sz="2000" dirty="0">
                <a:latin typeface="ＭＳ ゴシック" panose="020B0609070205080204" pitchFamily="49" charset="-128"/>
                <a:ea typeface="ＭＳ ゴシック" panose="020B0609070205080204" pitchFamily="49" charset="-128"/>
              </a:rPr>
              <a:t> </a:t>
            </a:r>
            <a:endParaRPr lang="ja-JP" altLang="en-US" sz="2000" dirty="0">
              <a:latin typeface="ＭＳ ゴシック" panose="020B0609070205080204" pitchFamily="49" charset="-128"/>
              <a:ea typeface="ＭＳ ゴシック" panose="020B0609070205080204" pitchFamily="49" charset="-128"/>
            </a:endParaRPr>
          </a:p>
        </p:txBody>
      </p:sp>
      <p:sp>
        <p:nvSpPr>
          <p:cNvPr id="6" name="テキスト ボックス 5">
            <a:extLst>
              <a:ext uri="{FF2B5EF4-FFF2-40B4-BE49-F238E27FC236}">
                <a16:creationId xmlns:a16="http://schemas.microsoft.com/office/drawing/2014/main" id="{8DBA623C-9798-5DC5-9D68-AC97EC1F763F}"/>
              </a:ext>
            </a:extLst>
          </p:cNvPr>
          <p:cNvSpPr txBox="1"/>
          <p:nvPr/>
        </p:nvSpPr>
        <p:spPr>
          <a:xfrm>
            <a:off x="740100" y="4279337"/>
            <a:ext cx="7475360" cy="707886"/>
          </a:xfrm>
          <a:prstGeom prst="rect">
            <a:avLst/>
          </a:prstGeom>
          <a:noFill/>
        </p:spPr>
        <p:txBody>
          <a:bodyPr wrap="square" rtlCol="0">
            <a:spAutoFit/>
          </a:bodyPr>
          <a:lstStyle/>
          <a:p>
            <a:r>
              <a:rPr kumimoji="1" lang="en-US" altLang="ja-JP" sz="2000" dirty="0"/>
              <a:t>“~/ros2_ws/</a:t>
            </a:r>
            <a:r>
              <a:rPr kumimoji="1" lang="en-US" altLang="ja-JP" sz="2000" dirty="0" err="1"/>
              <a:t>src</a:t>
            </a:r>
            <a:r>
              <a:rPr kumimoji="1" lang="en-US" altLang="ja-JP" sz="2000" dirty="0"/>
              <a:t>” </a:t>
            </a:r>
            <a:r>
              <a:rPr kumimoji="1" lang="ja-JP" altLang="en-US" sz="2000" dirty="0"/>
              <a:t>以下に </a:t>
            </a:r>
            <a:r>
              <a:rPr kumimoji="1" lang="en-US" altLang="ja-JP" sz="2000" dirty="0"/>
              <a:t>“</a:t>
            </a:r>
            <a:r>
              <a:rPr kumimoji="1" lang="en-US" altLang="ja-JP" sz="2000" dirty="0" err="1"/>
              <a:t>my_mobile_robot</a:t>
            </a:r>
            <a:r>
              <a:rPr kumimoji="1" lang="en-US" altLang="ja-JP" sz="2000" dirty="0"/>
              <a:t>” </a:t>
            </a:r>
            <a:r>
              <a:rPr kumimoji="1" lang="ja-JP" altLang="en-US" sz="2000" dirty="0"/>
              <a:t>というディレクトリが作成されるので、その中に実習のファイルを作成していく</a:t>
            </a:r>
          </a:p>
        </p:txBody>
      </p:sp>
    </p:spTree>
    <p:extLst>
      <p:ext uri="{BB962C8B-B14F-4D97-AF65-F5344CB8AC3E}">
        <p14:creationId xmlns:p14="http://schemas.microsoft.com/office/powerpoint/2010/main" val="13927333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CE2C9C7-F457-1F8B-A8B8-5F037C3CEBBC}"/>
              </a:ext>
            </a:extLst>
          </p:cNvPr>
          <p:cNvSpPr>
            <a:spLocks noGrp="1"/>
          </p:cNvSpPr>
          <p:nvPr>
            <p:ph type="title"/>
          </p:nvPr>
        </p:nvSpPr>
        <p:spPr/>
        <p:txBody>
          <a:bodyPr/>
          <a:lstStyle/>
          <a:p>
            <a:r>
              <a:rPr lang="en-US" altLang="ja-JP" dirty="0"/>
              <a:t>Part3</a:t>
            </a:r>
            <a:endParaRPr lang="ja-JP" altLang="en-US" dirty="0"/>
          </a:p>
        </p:txBody>
      </p:sp>
      <p:sp>
        <p:nvSpPr>
          <p:cNvPr id="5" name="テキスト プレースホルダー 4">
            <a:extLst>
              <a:ext uri="{FF2B5EF4-FFF2-40B4-BE49-F238E27FC236}">
                <a16:creationId xmlns:a16="http://schemas.microsoft.com/office/drawing/2014/main" id="{616369D9-0288-0BED-0D54-3C09D67435F6}"/>
              </a:ext>
            </a:extLst>
          </p:cNvPr>
          <p:cNvSpPr>
            <a:spLocks noGrp="1"/>
          </p:cNvSpPr>
          <p:nvPr>
            <p:ph type="body" idx="1"/>
          </p:nvPr>
        </p:nvSpPr>
        <p:spPr/>
        <p:txBody>
          <a:bodyPr/>
          <a:lstStyle/>
          <a:p>
            <a:r>
              <a:rPr lang="ja-JP" altLang="en-US" dirty="0"/>
              <a:t>ロボットモデルの作成</a:t>
            </a:r>
          </a:p>
        </p:txBody>
      </p:sp>
    </p:spTree>
    <p:extLst>
      <p:ext uri="{BB962C8B-B14F-4D97-AF65-F5344CB8AC3E}">
        <p14:creationId xmlns:p14="http://schemas.microsoft.com/office/powerpoint/2010/main" val="5628569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00E961-6307-4FEF-D296-0DE1C10F4DE2}"/>
              </a:ext>
            </a:extLst>
          </p:cNvPr>
          <p:cNvSpPr>
            <a:spLocks noGrp="1"/>
          </p:cNvSpPr>
          <p:nvPr>
            <p:ph type="title"/>
          </p:nvPr>
        </p:nvSpPr>
        <p:spPr/>
        <p:txBody>
          <a:bodyPr/>
          <a:lstStyle/>
          <a:p>
            <a:r>
              <a:rPr kumimoji="1" lang="ja-JP" altLang="en-US" dirty="0"/>
              <a:t>モデルの作成</a:t>
            </a:r>
          </a:p>
        </p:txBody>
      </p:sp>
      <p:sp>
        <p:nvSpPr>
          <p:cNvPr id="3" name="コンテンツ プレースホルダー 2">
            <a:extLst>
              <a:ext uri="{FF2B5EF4-FFF2-40B4-BE49-F238E27FC236}">
                <a16:creationId xmlns:a16="http://schemas.microsoft.com/office/drawing/2014/main" id="{79DD385A-87DB-916E-C989-903F6F16852F}"/>
              </a:ext>
            </a:extLst>
          </p:cNvPr>
          <p:cNvSpPr>
            <a:spLocks noGrp="1"/>
          </p:cNvSpPr>
          <p:nvPr>
            <p:ph idx="1"/>
          </p:nvPr>
        </p:nvSpPr>
        <p:spPr>
          <a:xfrm>
            <a:off x="628650" y="1706931"/>
            <a:ext cx="7886700" cy="658202"/>
          </a:xfrm>
        </p:spPr>
        <p:txBody>
          <a:bodyPr/>
          <a:lstStyle/>
          <a:p>
            <a:r>
              <a:rPr kumimoji="1" lang="ja-JP" altLang="en-US" dirty="0"/>
              <a:t>車輪型モバイルロボットを作る</a:t>
            </a:r>
            <a:endParaRPr kumimoji="1" lang="en-US" altLang="ja-JP" dirty="0"/>
          </a:p>
          <a:p>
            <a:endParaRPr lang="en-US" altLang="ja-JP" dirty="0"/>
          </a:p>
        </p:txBody>
      </p:sp>
      <p:sp>
        <p:nvSpPr>
          <p:cNvPr id="8" name="テキスト ボックス 7">
            <a:extLst>
              <a:ext uri="{FF2B5EF4-FFF2-40B4-BE49-F238E27FC236}">
                <a16:creationId xmlns:a16="http://schemas.microsoft.com/office/drawing/2014/main" id="{0344D8F1-EB8F-F8AA-B4E2-532535A6326F}"/>
              </a:ext>
            </a:extLst>
          </p:cNvPr>
          <p:cNvSpPr txBox="1"/>
          <p:nvPr/>
        </p:nvSpPr>
        <p:spPr>
          <a:xfrm>
            <a:off x="4875151" y="6308208"/>
            <a:ext cx="3632726" cy="369332"/>
          </a:xfrm>
          <a:prstGeom prst="rect">
            <a:avLst/>
          </a:prstGeom>
          <a:noFill/>
        </p:spPr>
        <p:txBody>
          <a:bodyPr wrap="none" rtlCol="0">
            <a:spAutoFit/>
          </a:bodyPr>
          <a:lstStyle/>
          <a:p>
            <a:r>
              <a:rPr lang="en-US" altLang="ja-JP" dirty="0"/>
              <a:t>※ </a:t>
            </a:r>
            <a:r>
              <a:rPr lang="ja-JP" altLang="en-US" dirty="0"/>
              <a:t>ヴィストン社 メガローバー</a:t>
            </a:r>
            <a:r>
              <a:rPr lang="en-US" altLang="ja-JP" dirty="0"/>
              <a:t>2.1</a:t>
            </a:r>
            <a:endParaRPr kumimoji="1" lang="ja-JP" altLang="en-US" dirty="0"/>
          </a:p>
        </p:txBody>
      </p:sp>
      <p:pic>
        <p:nvPicPr>
          <p:cNvPr id="6" name="図 5" descr="アイコン&#10;&#10;自動的に生成された説明">
            <a:extLst>
              <a:ext uri="{FF2B5EF4-FFF2-40B4-BE49-F238E27FC236}">
                <a16:creationId xmlns:a16="http://schemas.microsoft.com/office/drawing/2014/main" id="{E1667C97-3A33-DB50-9DD8-5F439B2818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518" y="2483265"/>
            <a:ext cx="3729259" cy="3077397"/>
          </a:xfrm>
          <a:prstGeom prst="rect">
            <a:avLst/>
          </a:prstGeom>
        </p:spPr>
      </p:pic>
      <p:pic>
        <p:nvPicPr>
          <p:cNvPr id="10" name="図 9" descr="設計図 が含まれている画像&#10;&#10;自動的に生成された説明">
            <a:extLst>
              <a:ext uri="{FF2B5EF4-FFF2-40B4-BE49-F238E27FC236}">
                <a16:creationId xmlns:a16="http://schemas.microsoft.com/office/drawing/2014/main" id="{185153C9-9580-A925-864E-43BEA2B687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5917" y="2483265"/>
            <a:ext cx="3729259" cy="3077397"/>
          </a:xfrm>
          <a:prstGeom prst="rect">
            <a:avLst/>
          </a:prstGeom>
        </p:spPr>
      </p:pic>
      <p:sp>
        <p:nvSpPr>
          <p:cNvPr id="11" name="テキスト ボックス 10">
            <a:extLst>
              <a:ext uri="{FF2B5EF4-FFF2-40B4-BE49-F238E27FC236}">
                <a16:creationId xmlns:a16="http://schemas.microsoft.com/office/drawing/2014/main" id="{37BCAE7F-7904-4F94-9D0C-BCF0C23A353D}"/>
              </a:ext>
            </a:extLst>
          </p:cNvPr>
          <p:cNvSpPr txBox="1"/>
          <p:nvPr/>
        </p:nvSpPr>
        <p:spPr>
          <a:xfrm>
            <a:off x="1648449" y="5615832"/>
            <a:ext cx="1800493" cy="369332"/>
          </a:xfrm>
          <a:prstGeom prst="rect">
            <a:avLst/>
          </a:prstGeom>
          <a:noFill/>
        </p:spPr>
        <p:txBody>
          <a:bodyPr wrap="none" rtlCol="0">
            <a:spAutoFit/>
          </a:bodyPr>
          <a:lstStyle/>
          <a:p>
            <a:r>
              <a:rPr kumimoji="1" lang="ja-JP" altLang="en-US" dirty="0"/>
              <a:t>プリミティブ版</a:t>
            </a:r>
          </a:p>
        </p:txBody>
      </p:sp>
      <p:sp>
        <p:nvSpPr>
          <p:cNvPr id="12" name="テキスト ボックス 11">
            <a:extLst>
              <a:ext uri="{FF2B5EF4-FFF2-40B4-BE49-F238E27FC236}">
                <a16:creationId xmlns:a16="http://schemas.microsoft.com/office/drawing/2014/main" id="{176C4412-A751-879E-E612-8016851B7B58}"/>
              </a:ext>
            </a:extLst>
          </p:cNvPr>
          <p:cNvSpPr txBox="1"/>
          <p:nvPr/>
        </p:nvSpPr>
        <p:spPr>
          <a:xfrm>
            <a:off x="5620907" y="5615832"/>
            <a:ext cx="2157963" cy="369332"/>
          </a:xfrm>
          <a:prstGeom prst="rect">
            <a:avLst/>
          </a:prstGeom>
          <a:noFill/>
        </p:spPr>
        <p:txBody>
          <a:bodyPr wrap="none" rtlCol="0">
            <a:spAutoFit/>
          </a:bodyPr>
          <a:lstStyle/>
          <a:p>
            <a:r>
              <a:rPr lang="ja-JP" altLang="en-US" dirty="0"/>
              <a:t>メッシュ</a:t>
            </a:r>
            <a:r>
              <a:rPr kumimoji="1" lang="ja-JP" altLang="en-US" dirty="0"/>
              <a:t>版 </a:t>
            </a:r>
            <a:r>
              <a:rPr kumimoji="1" lang="en-US" altLang="ja-JP" dirty="0"/>
              <a:t>(Part5)</a:t>
            </a:r>
            <a:endParaRPr kumimoji="1" lang="ja-JP" altLang="en-US" dirty="0"/>
          </a:p>
        </p:txBody>
      </p:sp>
    </p:spTree>
    <p:extLst>
      <p:ext uri="{BB962C8B-B14F-4D97-AF65-F5344CB8AC3E}">
        <p14:creationId xmlns:p14="http://schemas.microsoft.com/office/powerpoint/2010/main" val="38338425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F6F12C-FAB6-4CC0-D481-741A65BEA93F}"/>
              </a:ext>
            </a:extLst>
          </p:cNvPr>
          <p:cNvSpPr>
            <a:spLocks noGrp="1"/>
          </p:cNvSpPr>
          <p:nvPr>
            <p:ph type="title"/>
          </p:nvPr>
        </p:nvSpPr>
        <p:spPr/>
        <p:txBody>
          <a:bodyPr/>
          <a:lstStyle/>
          <a:p>
            <a:r>
              <a:rPr kumimoji="1" lang="ja-JP" altLang="en-US" dirty="0"/>
              <a:t>モデルファイル記述形式</a:t>
            </a:r>
          </a:p>
        </p:txBody>
      </p:sp>
      <p:sp>
        <p:nvSpPr>
          <p:cNvPr id="3" name="コンテンツ プレースホルダー 2">
            <a:extLst>
              <a:ext uri="{FF2B5EF4-FFF2-40B4-BE49-F238E27FC236}">
                <a16:creationId xmlns:a16="http://schemas.microsoft.com/office/drawing/2014/main" id="{73DB13A8-F0B2-AB64-CCEC-2999CF6F92DA}"/>
              </a:ext>
            </a:extLst>
          </p:cNvPr>
          <p:cNvSpPr>
            <a:spLocks noGrp="1"/>
          </p:cNvSpPr>
          <p:nvPr>
            <p:ph idx="1"/>
          </p:nvPr>
        </p:nvSpPr>
        <p:spPr>
          <a:xfrm>
            <a:off x="628649" y="1825625"/>
            <a:ext cx="8365881" cy="4351338"/>
          </a:xfrm>
        </p:spPr>
        <p:txBody>
          <a:bodyPr>
            <a:normAutofit/>
          </a:bodyPr>
          <a:lstStyle/>
          <a:p>
            <a:r>
              <a:rPr kumimoji="1" lang="en-US" altLang="ja-JP" dirty="0"/>
              <a:t>Body</a:t>
            </a:r>
            <a:r>
              <a:rPr kumimoji="1" lang="ja-JP" altLang="en-US" dirty="0"/>
              <a:t>形式</a:t>
            </a:r>
            <a:endParaRPr kumimoji="1" lang="en-US" altLang="ja-JP" dirty="0"/>
          </a:p>
          <a:p>
            <a:pPr lvl="1"/>
            <a:r>
              <a:rPr lang="en-US" altLang="ja-JP" dirty="0" err="1"/>
              <a:t>Choreonoid</a:t>
            </a:r>
            <a:r>
              <a:rPr lang="ja-JP" altLang="en-US" dirty="0"/>
              <a:t>ネイティブ</a:t>
            </a:r>
            <a:endParaRPr lang="en-US" altLang="ja-JP" dirty="0"/>
          </a:p>
          <a:p>
            <a:pPr lvl="1"/>
            <a:r>
              <a:rPr kumimoji="1" lang="en-US" altLang="ja-JP" dirty="0"/>
              <a:t>YAML</a:t>
            </a:r>
            <a:r>
              <a:rPr kumimoji="1" lang="ja-JP" altLang="en-US" dirty="0"/>
              <a:t>で記述</a:t>
            </a:r>
            <a:endParaRPr kumimoji="1" lang="en-US" altLang="ja-JP" dirty="0"/>
          </a:p>
          <a:p>
            <a:r>
              <a:rPr lang="en-US" altLang="ja-JP" dirty="0"/>
              <a:t>URDF</a:t>
            </a:r>
          </a:p>
          <a:p>
            <a:pPr lvl="1"/>
            <a:r>
              <a:rPr kumimoji="1" lang="en-US" altLang="ja-JP" dirty="0"/>
              <a:t>ROS</a:t>
            </a:r>
            <a:r>
              <a:rPr kumimoji="1" lang="ja-JP" altLang="en-US" dirty="0"/>
              <a:t>標準</a:t>
            </a:r>
            <a:endParaRPr kumimoji="1" lang="en-US" altLang="ja-JP" dirty="0"/>
          </a:p>
          <a:p>
            <a:pPr lvl="1"/>
            <a:r>
              <a:rPr lang="en-US" altLang="ja-JP" dirty="0"/>
              <a:t>XML</a:t>
            </a:r>
            <a:r>
              <a:rPr lang="ja-JP" altLang="en-US" dirty="0"/>
              <a:t>で記述</a:t>
            </a:r>
            <a:endParaRPr lang="en-US" altLang="ja-JP" dirty="0"/>
          </a:p>
          <a:p>
            <a:r>
              <a:rPr lang="en-US" altLang="ja-JP" dirty="0" err="1"/>
              <a:t>Xacro</a:t>
            </a:r>
            <a:endParaRPr lang="en-US" altLang="ja-JP" dirty="0"/>
          </a:p>
          <a:p>
            <a:pPr lvl="1"/>
            <a:r>
              <a:rPr lang="en-US" altLang="ja-JP" dirty="0"/>
              <a:t>XML</a:t>
            </a:r>
            <a:r>
              <a:rPr lang="ja-JP" altLang="en-US" dirty="0"/>
              <a:t>マクロ言語、</a:t>
            </a:r>
            <a:r>
              <a:rPr lang="en-US" altLang="ja-JP" dirty="0"/>
              <a:t>ROS</a:t>
            </a:r>
            <a:r>
              <a:rPr lang="ja-JP" altLang="en-US" dirty="0"/>
              <a:t>標準</a:t>
            </a:r>
            <a:endParaRPr lang="en-US" altLang="ja-JP" dirty="0"/>
          </a:p>
          <a:p>
            <a:pPr lvl="1"/>
            <a:r>
              <a:rPr lang="en-US" altLang="ja-JP" dirty="0"/>
              <a:t>URDF</a:t>
            </a:r>
            <a:r>
              <a:rPr lang="ja-JP" altLang="en-US" dirty="0"/>
              <a:t>の記述を効率化</a:t>
            </a:r>
            <a:endParaRPr lang="en-US" altLang="ja-JP" dirty="0"/>
          </a:p>
        </p:txBody>
      </p:sp>
    </p:spTree>
    <p:extLst>
      <p:ext uri="{BB962C8B-B14F-4D97-AF65-F5344CB8AC3E}">
        <p14:creationId xmlns:p14="http://schemas.microsoft.com/office/powerpoint/2010/main" val="765763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EB9CE3-9C15-6794-EAC0-B6ED6E614973}"/>
              </a:ext>
            </a:extLst>
          </p:cNvPr>
          <p:cNvSpPr>
            <a:spLocks noGrp="1"/>
          </p:cNvSpPr>
          <p:nvPr>
            <p:ph type="title"/>
          </p:nvPr>
        </p:nvSpPr>
        <p:spPr/>
        <p:txBody>
          <a:bodyPr/>
          <a:lstStyle/>
          <a:p>
            <a:r>
              <a:rPr lang="ja-JP" altLang="en-US" dirty="0"/>
              <a:t>チュートリアルの目的</a:t>
            </a:r>
            <a:endParaRPr kumimoji="1" lang="ja-JP" altLang="en-US" dirty="0"/>
          </a:p>
        </p:txBody>
      </p:sp>
      <p:sp>
        <p:nvSpPr>
          <p:cNvPr id="3" name="コンテンツ プレースホルダー 2">
            <a:extLst>
              <a:ext uri="{FF2B5EF4-FFF2-40B4-BE49-F238E27FC236}">
                <a16:creationId xmlns:a16="http://schemas.microsoft.com/office/drawing/2014/main" id="{F4CED367-5B11-F52B-745C-1BCD5DCCDB66}"/>
              </a:ext>
            </a:extLst>
          </p:cNvPr>
          <p:cNvSpPr>
            <a:spLocks noGrp="1"/>
          </p:cNvSpPr>
          <p:nvPr>
            <p:ph idx="1"/>
          </p:nvPr>
        </p:nvSpPr>
        <p:spPr>
          <a:xfrm>
            <a:off x="628649" y="1825625"/>
            <a:ext cx="8097715" cy="4781794"/>
          </a:xfrm>
        </p:spPr>
        <p:txBody>
          <a:bodyPr>
            <a:normAutofit/>
          </a:bodyPr>
          <a:lstStyle/>
          <a:p>
            <a:r>
              <a:rPr lang="en-US" altLang="ja-JP" dirty="0" err="1"/>
              <a:t>Choreonoid</a:t>
            </a:r>
            <a:r>
              <a:rPr lang="ja-JP" altLang="en-US" dirty="0"/>
              <a:t>と</a:t>
            </a:r>
            <a:r>
              <a:rPr lang="en-US" altLang="ja-JP" dirty="0"/>
              <a:t>ROS 2</a:t>
            </a:r>
            <a:r>
              <a:rPr lang="ja-JP" altLang="en-US" dirty="0"/>
              <a:t>を用いてロボットのシミュレーションができるようになる</a:t>
            </a:r>
            <a:endParaRPr lang="en-US" altLang="ja-JP" dirty="0"/>
          </a:p>
          <a:p>
            <a:pPr lvl="1"/>
            <a:r>
              <a:rPr lang="ja-JP" altLang="en-US" dirty="0"/>
              <a:t>ロボットシミュレーションの基本が分かる</a:t>
            </a:r>
            <a:endParaRPr lang="en-US" altLang="ja-JP" dirty="0"/>
          </a:p>
          <a:p>
            <a:pPr lvl="1"/>
            <a:r>
              <a:rPr lang="en-US" altLang="ja-JP" dirty="0"/>
              <a:t>ROS 2</a:t>
            </a:r>
            <a:r>
              <a:rPr lang="ja-JP" altLang="en-US" dirty="0"/>
              <a:t>の基本が分かる</a:t>
            </a:r>
            <a:endParaRPr lang="en-US" altLang="ja-JP" dirty="0"/>
          </a:p>
          <a:p>
            <a:pPr marL="914400" lvl="2" indent="0">
              <a:buNone/>
            </a:pPr>
            <a:endParaRPr lang="en-US" altLang="ja-JP" dirty="0"/>
          </a:p>
          <a:p>
            <a:r>
              <a:rPr lang="ja-JP" altLang="en-US" dirty="0"/>
              <a:t>必要なスキル</a:t>
            </a:r>
            <a:endParaRPr lang="en-US" altLang="ja-JP" dirty="0"/>
          </a:p>
          <a:p>
            <a:pPr lvl="1"/>
            <a:r>
              <a:rPr lang="en-US" altLang="ja-JP" dirty="0"/>
              <a:t>Linux</a:t>
            </a:r>
            <a:r>
              <a:rPr lang="ja-JP" altLang="en-US" dirty="0"/>
              <a:t>コマンドラインの操作</a:t>
            </a:r>
            <a:endParaRPr lang="en-US" altLang="ja-JP" dirty="0"/>
          </a:p>
          <a:p>
            <a:pPr lvl="1"/>
            <a:r>
              <a:rPr lang="en-US" altLang="ja-JP" dirty="0"/>
              <a:t>C++</a:t>
            </a:r>
            <a:r>
              <a:rPr lang="ja-JP" altLang="en-US" dirty="0"/>
              <a:t>言語のプログラミング</a:t>
            </a:r>
            <a:endParaRPr lang="en-US" altLang="ja-JP" dirty="0"/>
          </a:p>
          <a:p>
            <a:pPr lvl="2"/>
            <a:r>
              <a:rPr lang="ja-JP" altLang="en-US" dirty="0"/>
              <a:t>十分なスキルが無くても実習自体は進められます。必要に応じて学習していただければより理解が深まります。</a:t>
            </a:r>
            <a:endParaRPr lang="en-US" altLang="ja-JP" dirty="0"/>
          </a:p>
          <a:p>
            <a:pPr marL="0" indent="0">
              <a:buNone/>
            </a:pPr>
            <a:endParaRPr lang="en-US" altLang="ja-JP" dirty="0"/>
          </a:p>
        </p:txBody>
      </p:sp>
    </p:spTree>
    <p:extLst>
      <p:ext uri="{BB962C8B-B14F-4D97-AF65-F5344CB8AC3E}">
        <p14:creationId xmlns:p14="http://schemas.microsoft.com/office/powerpoint/2010/main" val="18485331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0261FC-5857-A0E8-A096-47C2F61E781F}"/>
              </a:ext>
            </a:extLst>
          </p:cNvPr>
          <p:cNvSpPr>
            <a:spLocks noGrp="1"/>
          </p:cNvSpPr>
          <p:nvPr>
            <p:ph type="title"/>
          </p:nvPr>
        </p:nvSpPr>
        <p:spPr/>
        <p:txBody>
          <a:bodyPr/>
          <a:lstStyle/>
          <a:p>
            <a:r>
              <a:rPr kumimoji="1" lang="ja-JP" altLang="en-US" dirty="0"/>
              <a:t>モデリング座標の方針</a:t>
            </a:r>
          </a:p>
        </p:txBody>
      </p:sp>
      <p:sp>
        <p:nvSpPr>
          <p:cNvPr id="3" name="コンテンツ プレースホルダー 2">
            <a:extLst>
              <a:ext uri="{FF2B5EF4-FFF2-40B4-BE49-F238E27FC236}">
                <a16:creationId xmlns:a16="http://schemas.microsoft.com/office/drawing/2014/main" id="{205FC19E-0606-C5FF-618E-3D29A50E6B2B}"/>
              </a:ext>
            </a:extLst>
          </p:cNvPr>
          <p:cNvSpPr>
            <a:spLocks noGrp="1"/>
          </p:cNvSpPr>
          <p:nvPr>
            <p:ph idx="1"/>
          </p:nvPr>
        </p:nvSpPr>
        <p:spPr>
          <a:xfrm>
            <a:off x="628650" y="1732791"/>
            <a:ext cx="7886700" cy="1850541"/>
          </a:xfrm>
        </p:spPr>
        <p:txBody>
          <a:bodyPr/>
          <a:lstStyle/>
          <a:p>
            <a:r>
              <a:rPr lang="ja-JP" altLang="en-US" dirty="0"/>
              <a:t>座標系</a:t>
            </a:r>
            <a:endParaRPr lang="en-US" altLang="ja-JP" dirty="0"/>
          </a:p>
          <a:p>
            <a:pPr lvl="1"/>
            <a:r>
              <a:rPr kumimoji="1" lang="en-US" altLang="ja-JP" dirty="0"/>
              <a:t>X: </a:t>
            </a:r>
            <a:r>
              <a:rPr lang="ja-JP" altLang="en-US" dirty="0"/>
              <a:t>前後方向、</a:t>
            </a:r>
            <a:r>
              <a:rPr lang="en-US" altLang="ja-JP" dirty="0"/>
              <a:t>Y: </a:t>
            </a:r>
            <a:r>
              <a:rPr lang="ja-JP" altLang="en-US" dirty="0"/>
              <a:t>左右方向、</a:t>
            </a:r>
            <a:r>
              <a:rPr lang="en-US" altLang="ja-JP" dirty="0"/>
              <a:t>Z: </a:t>
            </a:r>
            <a:r>
              <a:rPr lang="ja-JP" altLang="en-US" dirty="0"/>
              <a:t>上下方向</a:t>
            </a:r>
            <a:endParaRPr lang="en-US" altLang="ja-JP" dirty="0"/>
          </a:p>
          <a:p>
            <a:r>
              <a:rPr kumimoji="1" lang="ja-JP" altLang="en-US" dirty="0"/>
              <a:t>原点</a:t>
            </a:r>
            <a:endParaRPr kumimoji="1" lang="en-US" altLang="ja-JP" dirty="0"/>
          </a:p>
          <a:p>
            <a:pPr lvl="1"/>
            <a:r>
              <a:rPr lang="en-US" altLang="ja-JP" dirty="0"/>
              <a:t>X: </a:t>
            </a:r>
            <a:r>
              <a:rPr lang="ja-JP" altLang="en-US" dirty="0"/>
              <a:t>車軸中央、</a:t>
            </a:r>
            <a:r>
              <a:rPr lang="en-US" altLang="ja-JP" dirty="0"/>
              <a:t>Y: </a:t>
            </a:r>
            <a:r>
              <a:rPr lang="ja-JP" altLang="en-US" dirty="0"/>
              <a:t>中央、</a:t>
            </a:r>
            <a:r>
              <a:rPr lang="en-US" altLang="ja-JP" dirty="0"/>
              <a:t>Z: </a:t>
            </a:r>
            <a:r>
              <a:rPr lang="ja-JP" altLang="en-US" dirty="0"/>
              <a:t>床面</a:t>
            </a:r>
            <a:endParaRPr kumimoji="1" lang="ja-JP" altLang="en-US" dirty="0"/>
          </a:p>
        </p:txBody>
      </p:sp>
      <p:pic>
        <p:nvPicPr>
          <p:cNvPr id="5" name="図 4" descr="ダイアグラム が含まれている画像&#10;&#10;自動的に生成された説明">
            <a:extLst>
              <a:ext uri="{FF2B5EF4-FFF2-40B4-BE49-F238E27FC236}">
                <a16:creationId xmlns:a16="http://schemas.microsoft.com/office/drawing/2014/main" id="{26935F90-D3D0-AB1E-6F7C-413574BB39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959" y="3847901"/>
            <a:ext cx="3764816" cy="2315661"/>
          </a:xfrm>
          <a:prstGeom prst="rect">
            <a:avLst/>
          </a:prstGeom>
        </p:spPr>
      </p:pic>
      <p:pic>
        <p:nvPicPr>
          <p:cNvPr id="7" name="図 6" descr="グラフ, 箱ひげ図&#10;&#10;自動的に生成された説明">
            <a:extLst>
              <a:ext uri="{FF2B5EF4-FFF2-40B4-BE49-F238E27FC236}">
                <a16:creationId xmlns:a16="http://schemas.microsoft.com/office/drawing/2014/main" id="{BB75D1C9-D5D6-24A7-BCEA-D87AF205A2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2798" y="3845422"/>
            <a:ext cx="3118272" cy="2318140"/>
          </a:xfrm>
          <a:prstGeom prst="rect">
            <a:avLst/>
          </a:prstGeom>
        </p:spPr>
      </p:pic>
      <p:sp>
        <p:nvSpPr>
          <p:cNvPr id="8" name="テキスト ボックス 7">
            <a:extLst>
              <a:ext uri="{FF2B5EF4-FFF2-40B4-BE49-F238E27FC236}">
                <a16:creationId xmlns:a16="http://schemas.microsoft.com/office/drawing/2014/main" id="{4041CB1F-E201-C8BD-27F6-9C24D347A0B0}"/>
              </a:ext>
            </a:extLst>
          </p:cNvPr>
          <p:cNvSpPr txBox="1"/>
          <p:nvPr/>
        </p:nvSpPr>
        <p:spPr>
          <a:xfrm>
            <a:off x="3119172" y="1723506"/>
            <a:ext cx="2031325" cy="369332"/>
          </a:xfrm>
          <a:prstGeom prst="rect">
            <a:avLst/>
          </a:prstGeom>
          <a:noFill/>
        </p:spPr>
        <p:txBody>
          <a:bodyPr wrap="none" rtlCol="0">
            <a:spAutoFit/>
          </a:bodyPr>
          <a:lstStyle/>
          <a:p>
            <a:r>
              <a:rPr kumimoji="1" lang="ja-JP" altLang="en-US" b="1" dirty="0">
                <a:solidFill>
                  <a:srgbClr val="FF0000"/>
                </a:solidFill>
              </a:rPr>
              <a:t>ロボットで一般的</a:t>
            </a:r>
          </a:p>
        </p:txBody>
      </p:sp>
      <p:sp>
        <p:nvSpPr>
          <p:cNvPr id="9" name="テキスト ボックス 8">
            <a:extLst>
              <a:ext uri="{FF2B5EF4-FFF2-40B4-BE49-F238E27FC236}">
                <a16:creationId xmlns:a16="http://schemas.microsoft.com/office/drawing/2014/main" id="{CDA4383F-B906-1BD7-F561-77B627D2B450}"/>
              </a:ext>
            </a:extLst>
          </p:cNvPr>
          <p:cNvSpPr txBox="1"/>
          <p:nvPr/>
        </p:nvSpPr>
        <p:spPr>
          <a:xfrm>
            <a:off x="3082039" y="2665754"/>
            <a:ext cx="5032147" cy="369332"/>
          </a:xfrm>
          <a:prstGeom prst="rect">
            <a:avLst/>
          </a:prstGeom>
          <a:noFill/>
        </p:spPr>
        <p:txBody>
          <a:bodyPr wrap="none" rtlCol="0">
            <a:spAutoFit/>
          </a:bodyPr>
          <a:lstStyle/>
          <a:p>
            <a:r>
              <a:rPr kumimoji="1" lang="ja-JP" altLang="en-US" b="1" dirty="0">
                <a:solidFill>
                  <a:srgbClr val="FF0000"/>
                </a:solidFill>
              </a:rPr>
              <a:t>どこでもよいが、分かりやく扱いやすいところ</a:t>
            </a:r>
          </a:p>
        </p:txBody>
      </p:sp>
      <p:sp>
        <p:nvSpPr>
          <p:cNvPr id="4" name="テキスト ボックス 3">
            <a:extLst>
              <a:ext uri="{FF2B5EF4-FFF2-40B4-BE49-F238E27FC236}">
                <a16:creationId xmlns:a16="http://schemas.microsoft.com/office/drawing/2014/main" id="{C3752DD1-C8E1-F728-5B38-DB5A0341D6DC}"/>
              </a:ext>
            </a:extLst>
          </p:cNvPr>
          <p:cNvSpPr txBox="1"/>
          <p:nvPr/>
        </p:nvSpPr>
        <p:spPr>
          <a:xfrm>
            <a:off x="2608592" y="6287406"/>
            <a:ext cx="4113627" cy="369332"/>
          </a:xfrm>
          <a:prstGeom prst="rect">
            <a:avLst/>
          </a:prstGeom>
          <a:noFill/>
        </p:spPr>
        <p:txBody>
          <a:bodyPr wrap="none" rtlCol="0">
            <a:spAutoFit/>
          </a:bodyPr>
          <a:lstStyle/>
          <a:p>
            <a:r>
              <a:rPr kumimoji="1" lang="ja-JP" altLang="en-US" dirty="0"/>
              <a:t>赤軸</a:t>
            </a:r>
            <a:r>
              <a:rPr kumimoji="1" lang="en-US" altLang="ja-JP" dirty="0"/>
              <a:t>: X , </a:t>
            </a:r>
            <a:r>
              <a:rPr kumimoji="1" lang="ja-JP" altLang="en-US" dirty="0"/>
              <a:t>緑軸</a:t>
            </a:r>
            <a:r>
              <a:rPr kumimoji="1" lang="en-US" altLang="ja-JP" dirty="0"/>
              <a:t>: Y , </a:t>
            </a:r>
            <a:r>
              <a:rPr kumimoji="1" lang="ja-JP" altLang="en-US" dirty="0"/>
              <a:t>青軸</a:t>
            </a:r>
            <a:r>
              <a:rPr kumimoji="1" lang="en-US" altLang="ja-JP" dirty="0"/>
              <a:t>: Z (RGB</a:t>
            </a:r>
            <a:r>
              <a:rPr kumimoji="1" lang="ja-JP" altLang="en-US" dirty="0"/>
              <a:t>の順）</a:t>
            </a:r>
          </a:p>
        </p:txBody>
      </p:sp>
      <p:sp>
        <p:nvSpPr>
          <p:cNvPr id="6" name="テキスト ボックス 5">
            <a:extLst>
              <a:ext uri="{FF2B5EF4-FFF2-40B4-BE49-F238E27FC236}">
                <a16:creationId xmlns:a16="http://schemas.microsoft.com/office/drawing/2014/main" id="{891D6453-51A7-2F5A-0C1A-2C5F4AB352E6}"/>
              </a:ext>
            </a:extLst>
          </p:cNvPr>
          <p:cNvSpPr txBox="1"/>
          <p:nvPr/>
        </p:nvSpPr>
        <p:spPr>
          <a:xfrm>
            <a:off x="1345298" y="5671486"/>
            <a:ext cx="1107996" cy="369332"/>
          </a:xfrm>
          <a:prstGeom prst="rect">
            <a:avLst/>
          </a:prstGeom>
          <a:noFill/>
        </p:spPr>
        <p:txBody>
          <a:bodyPr wrap="none" rtlCol="0">
            <a:spAutoFit/>
          </a:bodyPr>
          <a:lstStyle/>
          <a:p>
            <a:r>
              <a:rPr kumimoji="1" lang="ja-JP" altLang="en-US" b="1" dirty="0">
                <a:solidFill>
                  <a:srgbClr val="FF0000"/>
                </a:solidFill>
              </a:rPr>
              <a:t>車体原点</a:t>
            </a:r>
          </a:p>
        </p:txBody>
      </p:sp>
      <p:sp>
        <p:nvSpPr>
          <p:cNvPr id="10" name="テキスト ボックス 9">
            <a:extLst>
              <a:ext uri="{FF2B5EF4-FFF2-40B4-BE49-F238E27FC236}">
                <a16:creationId xmlns:a16="http://schemas.microsoft.com/office/drawing/2014/main" id="{BFC31F9B-DF8A-AD76-53CA-DCA54EA37F1D}"/>
              </a:ext>
            </a:extLst>
          </p:cNvPr>
          <p:cNvSpPr txBox="1"/>
          <p:nvPr/>
        </p:nvSpPr>
        <p:spPr>
          <a:xfrm>
            <a:off x="5967936" y="4750703"/>
            <a:ext cx="1107996" cy="369332"/>
          </a:xfrm>
          <a:prstGeom prst="rect">
            <a:avLst/>
          </a:prstGeom>
          <a:noFill/>
        </p:spPr>
        <p:txBody>
          <a:bodyPr wrap="none" rtlCol="0">
            <a:spAutoFit/>
          </a:bodyPr>
          <a:lstStyle/>
          <a:p>
            <a:r>
              <a:rPr kumimoji="1" lang="ja-JP" altLang="en-US" b="1" dirty="0">
                <a:solidFill>
                  <a:srgbClr val="FF0000"/>
                </a:solidFill>
              </a:rPr>
              <a:t>車体原点</a:t>
            </a:r>
          </a:p>
        </p:txBody>
      </p:sp>
    </p:spTree>
    <p:extLst>
      <p:ext uri="{BB962C8B-B14F-4D97-AF65-F5344CB8AC3E}">
        <p14:creationId xmlns:p14="http://schemas.microsoft.com/office/powerpoint/2010/main" val="19963494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AE2905-2FC6-7813-7BAE-4E53C621238B}"/>
              </a:ext>
            </a:extLst>
          </p:cNvPr>
          <p:cNvSpPr>
            <a:spLocks noGrp="1"/>
          </p:cNvSpPr>
          <p:nvPr>
            <p:ph type="title"/>
          </p:nvPr>
        </p:nvSpPr>
        <p:spPr/>
        <p:txBody>
          <a:bodyPr/>
          <a:lstStyle/>
          <a:p>
            <a:r>
              <a:rPr kumimoji="1" lang="ja-JP" altLang="en-US" dirty="0"/>
              <a:t>モデルファイルの作成</a:t>
            </a:r>
          </a:p>
        </p:txBody>
      </p:sp>
      <p:sp>
        <p:nvSpPr>
          <p:cNvPr id="3" name="コンテンツ プレースホルダー 2">
            <a:extLst>
              <a:ext uri="{FF2B5EF4-FFF2-40B4-BE49-F238E27FC236}">
                <a16:creationId xmlns:a16="http://schemas.microsoft.com/office/drawing/2014/main" id="{3E4D6928-7654-FC91-0468-A2535C4ECEFC}"/>
              </a:ext>
            </a:extLst>
          </p:cNvPr>
          <p:cNvSpPr>
            <a:spLocks noGrp="1"/>
          </p:cNvSpPr>
          <p:nvPr>
            <p:ph idx="1"/>
          </p:nvPr>
        </p:nvSpPr>
        <p:spPr>
          <a:xfrm>
            <a:off x="628650" y="1700298"/>
            <a:ext cx="7886700" cy="4490115"/>
          </a:xfrm>
        </p:spPr>
        <p:txBody>
          <a:bodyPr/>
          <a:lstStyle/>
          <a:p>
            <a:r>
              <a:rPr kumimoji="1" lang="en-US" altLang="ja-JP" dirty="0"/>
              <a:t>“</a:t>
            </a:r>
            <a:r>
              <a:rPr kumimoji="1" lang="en-US" altLang="ja-JP" dirty="0" err="1"/>
              <a:t>my_mobile_robot</a:t>
            </a:r>
            <a:r>
              <a:rPr kumimoji="1" lang="en-US" altLang="ja-JP" dirty="0"/>
              <a:t>” </a:t>
            </a:r>
            <a:r>
              <a:rPr kumimoji="1" lang="ja-JP" altLang="en-US" dirty="0"/>
              <a:t>のディレクトリに </a:t>
            </a:r>
            <a:r>
              <a:rPr kumimoji="1" lang="en-US" altLang="ja-JP" dirty="0"/>
              <a:t>“model” </a:t>
            </a:r>
            <a:r>
              <a:rPr kumimoji="1" lang="ja-JP" altLang="en-US" dirty="0"/>
              <a:t>ディレクトリを作成</a:t>
            </a:r>
            <a:endParaRPr kumimoji="1" lang="en-US" altLang="ja-JP" dirty="0"/>
          </a:p>
          <a:p>
            <a:endParaRPr lang="en-US" altLang="ja-JP" dirty="0"/>
          </a:p>
          <a:p>
            <a:endParaRPr kumimoji="1" lang="en-US" altLang="ja-JP" dirty="0"/>
          </a:p>
          <a:p>
            <a:endParaRPr lang="en-US" altLang="ja-JP" dirty="0"/>
          </a:p>
          <a:p>
            <a:endParaRPr kumimoji="1" lang="en-US" altLang="ja-JP" dirty="0"/>
          </a:p>
          <a:p>
            <a:r>
              <a:rPr kumimoji="1" lang="en-US" altLang="ja-JP" dirty="0" err="1"/>
              <a:t>gedit</a:t>
            </a:r>
            <a:r>
              <a:rPr kumimoji="1" lang="ja-JP" altLang="en-US" dirty="0"/>
              <a:t>等のテキストエディタを用いて </a:t>
            </a:r>
            <a:r>
              <a:rPr kumimoji="1" lang="en-US" altLang="ja-JP" dirty="0"/>
              <a:t>”</a:t>
            </a:r>
            <a:r>
              <a:rPr kumimoji="1" lang="en-US" altLang="ja-JP" dirty="0" err="1"/>
              <a:t>mobile_robot.body</a:t>
            </a:r>
            <a:r>
              <a:rPr kumimoji="1" lang="en-US" altLang="ja-JP" dirty="0"/>
              <a:t>” </a:t>
            </a:r>
            <a:r>
              <a:rPr kumimoji="1" lang="ja-JP" altLang="en-US" dirty="0"/>
              <a:t>ファイルを作成する</a:t>
            </a:r>
          </a:p>
        </p:txBody>
      </p:sp>
      <p:sp>
        <p:nvSpPr>
          <p:cNvPr id="4" name="テキスト ボックス 3">
            <a:extLst>
              <a:ext uri="{FF2B5EF4-FFF2-40B4-BE49-F238E27FC236}">
                <a16:creationId xmlns:a16="http://schemas.microsoft.com/office/drawing/2014/main" id="{63316595-D8E2-29E4-B787-EB0451576EE1}"/>
              </a:ext>
            </a:extLst>
          </p:cNvPr>
          <p:cNvSpPr txBox="1"/>
          <p:nvPr/>
        </p:nvSpPr>
        <p:spPr>
          <a:xfrm>
            <a:off x="907311" y="2767213"/>
            <a:ext cx="6867525" cy="707886"/>
          </a:xfrm>
          <a:prstGeom prst="rect">
            <a:avLst/>
          </a:prstGeom>
          <a:noFill/>
          <a:ln>
            <a:solidFill>
              <a:schemeClr val="tx1"/>
            </a:solidFill>
          </a:ln>
        </p:spPr>
        <p:txBody>
          <a:bodyPr wrap="square" rtlCol="0">
            <a:spAutoFit/>
          </a:bodyPr>
          <a:lstStyle/>
          <a:p>
            <a:r>
              <a:rPr lang="en-US" altLang="ja-JP" sz="2000" dirty="0">
                <a:latin typeface="ＭＳ ゴシック" panose="020B0609070205080204" pitchFamily="49" charset="-128"/>
                <a:ea typeface="ＭＳ ゴシック" panose="020B0609070205080204" pitchFamily="49" charset="-128"/>
              </a:rPr>
              <a:t>cd ~/ros2_ws/</a:t>
            </a:r>
            <a:r>
              <a:rPr lang="en-US" altLang="ja-JP" sz="2000" dirty="0" err="1">
                <a:latin typeface="ＭＳ ゴシック" panose="020B0609070205080204" pitchFamily="49" charset="-128"/>
                <a:ea typeface="ＭＳ ゴシック" panose="020B0609070205080204" pitchFamily="49" charset="-128"/>
              </a:rPr>
              <a:t>src</a:t>
            </a:r>
            <a:r>
              <a:rPr lang="en-US" altLang="ja-JP" sz="2000" dirty="0">
                <a:latin typeface="ＭＳ ゴシック" panose="020B0609070205080204" pitchFamily="49" charset="-128"/>
                <a:ea typeface="ＭＳ ゴシック" panose="020B0609070205080204" pitchFamily="49" charset="-128"/>
              </a:rPr>
              <a:t>/</a:t>
            </a:r>
            <a:r>
              <a:rPr lang="en-US" altLang="ja-JP" sz="2000" dirty="0" err="1">
                <a:latin typeface="ＭＳ ゴシック" panose="020B0609070205080204" pitchFamily="49" charset="-128"/>
                <a:ea typeface="ＭＳ ゴシック" panose="020B0609070205080204" pitchFamily="49" charset="-128"/>
              </a:rPr>
              <a:t>my_mobile_robot</a:t>
            </a:r>
            <a:endParaRPr lang="en-US" altLang="ja-JP" sz="2000" dirty="0">
              <a:latin typeface="ＭＳ ゴシック" panose="020B0609070205080204" pitchFamily="49" charset="-128"/>
              <a:ea typeface="ＭＳ ゴシック" panose="020B0609070205080204" pitchFamily="49" charset="-128"/>
            </a:endParaRPr>
          </a:p>
          <a:p>
            <a:r>
              <a:rPr lang="en-US" altLang="ja-JP" sz="2000" dirty="0" err="1">
                <a:latin typeface="ＭＳ ゴシック" panose="020B0609070205080204" pitchFamily="49" charset="-128"/>
                <a:ea typeface="ＭＳ ゴシック" panose="020B0609070205080204" pitchFamily="49" charset="-128"/>
              </a:rPr>
              <a:t>mkdir</a:t>
            </a:r>
            <a:r>
              <a:rPr lang="en-US" altLang="ja-JP" sz="2000" dirty="0">
                <a:latin typeface="ＭＳ ゴシック" panose="020B0609070205080204" pitchFamily="49" charset="-128"/>
                <a:ea typeface="ＭＳ ゴシック" panose="020B0609070205080204" pitchFamily="49" charset="-128"/>
              </a:rPr>
              <a:t> model</a:t>
            </a:r>
            <a:endParaRPr lang="ja-JP" altLang="en-US" sz="2000" dirty="0">
              <a:latin typeface="ＭＳ ゴシック" panose="020B0609070205080204" pitchFamily="49" charset="-128"/>
              <a:ea typeface="ＭＳ ゴシック" panose="020B0609070205080204" pitchFamily="49" charset="-128"/>
            </a:endParaRPr>
          </a:p>
        </p:txBody>
      </p:sp>
      <p:sp>
        <p:nvSpPr>
          <p:cNvPr id="5" name="テキスト ボックス 4">
            <a:extLst>
              <a:ext uri="{FF2B5EF4-FFF2-40B4-BE49-F238E27FC236}">
                <a16:creationId xmlns:a16="http://schemas.microsoft.com/office/drawing/2014/main" id="{39A1571E-3F1F-5A17-8271-9DC2C709945D}"/>
              </a:ext>
            </a:extLst>
          </p:cNvPr>
          <p:cNvSpPr txBox="1"/>
          <p:nvPr/>
        </p:nvSpPr>
        <p:spPr>
          <a:xfrm>
            <a:off x="907310" y="5775821"/>
            <a:ext cx="6867525" cy="400110"/>
          </a:xfrm>
          <a:prstGeom prst="rect">
            <a:avLst/>
          </a:prstGeom>
          <a:noFill/>
          <a:ln>
            <a:solidFill>
              <a:schemeClr val="tx1"/>
            </a:solidFill>
          </a:ln>
        </p:spPr>
        <p:txBody>
          <a:bodyPr wrap="square" rtlCol="0">
            <a:spAutoFit/>
          </a:bodyPr>
          <a:lstStyle/>
          <a:p>
            <a:r>
              <a:rPr lang="en-US" altLang="ja-JP" sz="2000" dirty="0" err="1">
                <a:latin typeface="ＭＳ ゴシック" panose="020B0609070205080204" pitchFamily="49" charset="-128"/>
                <a:ea typeface="ＭＳ ゴシック" panose="020B0609070205080204" pitchFamily="49" charset="-128"/>
              </a:rPr>
              <a:t>gedit</a:t>
            </a:r>
            <a:r>
              <a:rPr lang="en-US" altLang="ja-JP" sz="2000" dirty="0">
                <a:latin typeface="ＭＳ ゴシック" panose="020B0609070205080204" pitchFamily="49" charset="-128"/>
                <a:ea typeface="ＭＳ ゴシック" panose="020B0609070205080204" pitchFamily="49" charset="-128"/>
              </a:rPr>
              <a:t> model/</a:t>
            </a:r>
            <a:r>
              <a:rPr lang="en-US" altLang="ja-JP" sz="2000" dirty="0" err="1">
                <a:latin typeface="ＭＳ ゴシック" panose="020B0609070205080204" pitchFamily="49" charset="-128"/>
                <a:ea typeface="ＭＳ ゴシック" panose="020B0609070205080204" pitchFamily="49" charset="-128"/>
              </a:rPr>
              <a:t>mobile_robot.body</a:t>
            </a:r>
            <a:r>
              <a:rPr lang="ja-JP" altLang="en-US" sz="2000" dirty="0">
                <a:latin typeface="ＭＳ ゴシック" panose="020B0609070205080204" pitchFamily="49" charset="-128"/>
                <a:ea typeface="ＭＳ ゴシック" panose="020B0609070205080204" pitchFamily="49" charset="-128"/>
              </a:rPr>
              <a:t> </a:t>
            </a:r>
            <a:r>
              <a:rPr lang="en-US" altLang="ja-JP" sz="2000" dirty="0">
                <a:latin typeface="ＭＳ ゴシック" panose="020B0609070205080204" pitchFamily="49" charset="-128"/>
                <a:ea typeface="ＭＳ ゴシック" panose="020B0609070205080204" pitchFamily="49" charset="-128"/>
              </a:rPr>
              <a:t>&amp;</a:t>
            </a:r>
            <a:endParaRPr lang="ja-JP" altLang="en-US" sz="2000" dirty="0">
              <a:latin typeface="ＭＳ ゴシック" panose="020B0609070205080204" pitchFamily="49" charset="-128"/>
              <a:ea typeface="ＭＳ ゴシック" panose="020B0609070205080204" pitchFamily="49" charset="-128"/>
            </a:endParaRPr>
          </a:p>
        </p:txBody>
      </p:sp>
      <p:sp>
        <p:nvSpPr>
          <p:cNvPr id="6" name="テキスト ボックス 5">
            <a:extLst>
              <a:ext uri="{FF2B5EF4-FFF2-40B4-BE49-F238E27FC236}">
                <a16:creationId xmlns:a16="http://schemas.microsoft.com/office/drawing/2014/main" id="{02142187-1E35-2DC3-909B-F0641F3087CB}"/>
              </a:ext>
            </a:extLst>
          </p:cNvPr>
          <p:cNvSpPr txBox="1"/>
          <p:nvPr/>
        </p:nvSpPr>
        <p:spPr>
          <a:xfrm>
            <a:off x="824249" y="3643087"/>
            <a:ext cx="7179972" cy="646331"/>
          </a:xfrm>
          <a:prstGeom prst="rect">
            <a:avLst/>
          </a:prstGeom>
          <a:noFill/>
        </p:spPr>
        <p:txBody>
          <a:bodyPr wrap="square" rtlCol="0">
            <a:spAutoFit/>
          </a:bodyPr>
          <a:lstStyle/>
          <a:p>
            <a:r>
              <a:rPr kumimoji="1" lang="en-US" altLang="ja-JP" dirty="0"/>
              <a:t>※ ROS</a:t>
            </a:r>
            <a:r>
              <a:rPr kumimoji="1" lang="ja-JP" altLang="en-US" dirty="0"/>
              <a:t>の慣習としては</a:t>
            </a:r>
            <a:r>
              <a:rPr kumimoji="1" lang="en-US" altLang="ja-JP" dirty="0"/>
              <a:t>”</a:t>
            </a:r>
            <a:r>
              <a:rPr kumimoji="1" lang="en-US" altLang="ja-JP" dirty="0" err="1"/>
              <a:t>urdf</a:t>
            </a:r>
            <a:r>
              <a:rPr kumimoji="1" lang="en-US" altLang="ja-JP" dirty="0"/>
              <a:t>”</a:t>
            </a:r>
            <a:r>
              <a:rPr kumimoji="1" lang="ja-JP" altLang="en-US" dirty="0"/>
              <a:t>や</a:t>
            </a:r>
            <a:r>
              <a:rPr kumimoji="1" lang="en-US" altLang="ja-JP" dirty="0"/>
              <a:t>”robots”</a:t>
            </a:r>
            <a:r>
              <a:rPr kumimoji="1" lang="ja-JP" altLang="en-US" dirty="0"/>
              <a:t>といったディレクトリ名が</a:t>
            </a:r>
            <a:endParaRPr kumimoji="1" lang="en-US" altLang="ja-JP" dirty="0"/>
          </a:p>
          <a:p>
            <a:r>
              <a:rPr lang="ja-JP" altLang="en-US" dirty="0"/>
              <a:t>　</a:t>
            </a:r>
            <a:r>
              <a:rPr kumimoji="1" lang="ja-JP" altLang="en-US" dirty="0"/>
              <a:t>使われることが多い</a:t>
            </a:r>
          </a:p>
        </p:txBody>
      </p:sp>
    </p:spTree>
    <p:extLst>
      <p:ext uri="{BB962C8B-B14F-4D97-AF65-F5344CB8AC3E}">
        <p14:creationId xmlns:p14="http://schemas.microsoft.com/office/powerpoint/2010/main" val="16778527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DEA8B0-3B95-4EF1-5AE6-E6264FE069E1}"/>
              </a:ext>
            </a:extLst>
          </p:cNvPr>
          <p:cNvSpPr>
            <a:spLocks noGrp="1"/>
          </p:cNvSpPr>
          <p:nvPr>
            <p:ph type="title"/>
          </p:nvPr>
        </p:nvSpPr>
        <p:spPr>
          <a:xfrm>
            <a:off x="628650" y="-48786"/>
            <a:ext cx="7886700" cy="1325563"/>
          </a:xfrm>
        </p:spPr>
        <p:txBody>
          <a:bodyPr/>
          <a:lstStyle/>
          <a:p>
            <a:r>
              <a:rPr lang="ja-JP" altLang="en-US" dirty="0"/>
              <a:t>車体の記述 </a:t>
            </a:r>
            <a:r>
              <a:rPr lang="en-US" altLang="ja-JP" dirty="0"/>
              <a:t>(Body</a:t>
            </a:r>
            <a:r>
              <a:rPr lang="ja-JP" altLang="en-US" dirty="0"/>
              <a:t>形式</a:t>
            </a:r>
            <a:r>
              <a:rPr lang="en-US" altLang="ja-JP" dirty="0"/>
              <a:t>)</a:t>
            </a:r>
            <a:endParaRPr kumimoji="1" lang="ja-JP" altLang="en-US" dirty="0"/>
          </a:p>
        </p:txBody>
      </p:sp>
      <p:sp>
        <p:nvSpPr>
          <p:cNvPr id="4" name="テキスト ボックス 3">
            <a:extLst>
              <a:ext uri="{FF2B5EF4-FFF2-40B4-BE49-F238E27FC236}">
                <a16:creationId xmlns:a16="http://schemas.microsoft.com/office/drawing/2014/main" id="{4D7797A3-C381-E42E-4C73-AD505285DF54}"/>
              </a:ext>
            </a:extLst>
          </p:cNvPr>
          <p:cNvSpPr txBox="1"/>
          <p:nvPr/>
        </p:nvSpPr>
        <p:spPr>
          <a:xfrm>
            <a:off x="861646" y="1066878"/>
            <a:ext cx="6867525" cy="5632311"/>
          </a:xfrm>
          <a:prstGeom prst="rect">
            <a:avLst/>
          </a:prstGeom>
          <a:noFill/>
          <a:ln>
            <a:solidFill>
              <a:schemeClr val="tx1"/>
            </a:solidFill>
          </a:ln>
        </p:spPr>
        <p:txBody>
          <a:bodyPr wrap="square" rtlCol="0">
            <a:spAutoFit/>
          </a:bodyPr>
          <a:lstStyle/>
          <a:p>
            <a:r>
              <a:rPr lang="en-US" altLang="ja-JP" sz="1200" dirty="0">
                <a:latin typeface="ＭＳ ゴシック" panose="020B0609070205080204" pitchFamily="49" charset="-128"/>
                <a:ea typeface="ＭＳ ゴシック" panose="020B0609070205080204" pitchFamily="49" charset="-128"/>
              </a:rPr>
              <a:t>format: </a:t>
            </a:r>
            <a:r>
              <a:rPr lang="en-US" altLang="ja-JP" sz="1200" dirty="0" err="1">
                <a:latin typeface="ＭＳ ゴシック" panose="020B0609070205080204" pitchFamily="49" charset="-128"/>
                <a:ea typeface="ＭＳ ゴシック" panose="020B0609070205080204" pitchFamily="49" charset="-128"/>
              </a:rPr>
              <a:t>ChoreonoidBody</a:t>
            </a:r>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err="1">
                <a:latin typeface="ＭＳ ゴシック" panose="020B0609070205080204" pitchFamily="49" charset="-128"/>
                <a:ea typeface="ＭＳ ゴシック" panose="020B0609070205080204" pitchFamily="49" charset="-128"/>
              </a:rPr>
              <a:t>format_version</a:t>
            </a:r>
            <a:r>
              <a:rPr lang="en-US" altLang="ja-JP" sz="1200" dirty="0">
                <a:latin typeface="ＭＳ ゴシック" panose="020B0609070205080204" pitchFamily="49" charset="-128"/>
                <a:ea typeface="ＭＳ ゴシック" panose="020B0609070205080204" pitchFamily="49" charset="-128"/>
              </a:rPr>
              <a:t>: 2.0</a:t>
            </a:r>
          </a:p>
          <a:p>
            <a:r>
              <a:rPr lang="en-US" altLang="ja-JP" sz="1200" dirty="0" err="1">
                <a:latin typeface="ＭＳ ゴシック" panose="020B0609070205080204" pitchFamily="49" charset="-128"/>
                <a:ea typeface="ＭＳ ゴシック" panose="020B0609070205080204" pitchFamily="49" charset="-128"/>
              </a:rPr>
              <a:t>angle_unit</a:t>
            </a:r>
            <a:r>
              <a:rPr lang="en-US" altLang="ja-JP" sz="1200" dirty="0">
                <a:latin typeface="ＭＳ ゴシック" panose="020B0609070205080204" pitchFamily="49" charset="-128"/>
                <a:ea typeface="ＭＳ ゴシック" panose="020B0609070205080204" pitchFamily="49" charset="-128"/>
              </a:rPr>
              <a:t>: degree</a:t>
            </a:r>
          </a:p>
          <a:p>
            <a:r>
              <a:rPr lang="en-US" altLang="ja-JP" sz="1200" dirty="0">
                <a:latin typeface="ＭＳ ゴシック" panose="020B0609070205080204" pitchFamily="49" charset="-128"/>
                <a:ea typeface="ＭＳ ゴシック" panose="020B0609070205080204" pitchFamily="49" charset="-128"/>
              </a:rPr>
              <a:t>name: </a:t>
            </a:r>
            <a:r>
              <a:rPr lang="en-US" altLang="ja-JP" sz="1200" dirty="0" err="1">
                <a:latin typeface="ＭＳ ゴシック" panose="020B0609070205080204" pitchFamily="49" charset="-128"/>
                <a:ea typeface="ＭＳ ゴシック" panose="020B0609070205080204" pitchFamily="49" charset="-128"/>
              </a:rPr>
              <a:t>MobileRobot</a:t>
            </a:r>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err="1">
                <a:latin typeface="ＭＳ ゴシック" panose="020B0609070205080204" pitchFamily="49" charset="-128"/>
                <a:ea typeface="ＭＳ ゴシック" panose="020B0609070205080204" pitchFamily="49" charset="-128"/>
              </a:rPr>
              <a:t>root_link</a:t>
            </a:r>
            <a:r>
              <a:rPr lang="en-US" altLang="ja-JP" sz="1200" dirty="0">
                <a:latin typeface="ＭＳ ゴシック" panose="020B0609070205080204" pitchFamily="49" charset="-128"/>
                <a:ea typeface="ＭＳ ゴシック" panose="020B0609070205080204" pitchFamily="49" charset="-128"/>
              </a:rPr>
              <a:t>: Chassis</a:t>
            </a:r>
          </a:p>
          <a:p>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links:</a:t>
            </a:r>
          </a:p>
          <a:p>
            <a:r>
              <a:rPr lang="en-US" altLang="ja-JP" sz="1200" dirty="0">
                <a:latin typeface="ＭＳ ゴシック" panose="020B0609070205080204" pitchFamily="49" charset="-128"/>
                <a:ea typeface="ＭＳ ゴシック" panose="020B0609070205080204" pitchFamily="49" charset="-128"/>
              </a:rPr>
              <a:t>  -</a:t>
            </a:r>
          </a:p>
          <a:p>
            <a:r>
              <a:rPr lang="en-US" altLang="ja-JP" sz="1200" dirty="0">
                <a:latin typeface="ＭＳ ゴシック" panose="020B0609070205080204" pitchFamily="49" charset="-128"/>
                <a:ea typeface="ＭＳ ゴシック" panose="020B0609070205080204" pitchFamily="49" charset="-128"/>
              </a:rPr>
              <a:t>    name: Chassis</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joint_type</a:t>
            </a:r>
            <a:r>
              <a:rPr lang="en-US" altLang="ja-JP" sz="1200" dirty="0">
                <a:latin typeface="ＭＳ ゴシック" panose="020B0609070205080204" pitchFamily="49" charset="-128"/>
                <a:ea typeface="ＭＳ ゴシック" panose="020B0609070205080204" pitchFamily="49" charset="-128"/>
              </a:rPr>
              <a:t>: free</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center_of_mass</a:t>
            </a:r>
            <a:r>
              <a:rPr lang="en-US" altLang="ja-JP" sz="1200" dirty="0">
                <a:latin typeface="ＭＳ ゴシック" panose="020B0609070205080204" pitchFamily="49" charset="-128"/>
                <a:ea typeface="ＭＳ ゴシック" panose="020B0609070205080204" pitchFamily="49" charset="-128"/>
              </a:rPr>
              <a:t>: [ -0.08, 0, 0.08 ]</a:t>
            </a:r>
          </a:p>
          <a:p>
            <a:r>
              <a:rPr lang="en-US" altLang="ja-JP" sz="1200" dirty="0">
                <a:latin typeface="ＭＳ ゴシック" panose="020B0609070205080204" pitchFamily="49" charset="-128"/>
                <a:ea typeface="ＭＳ ゴシック" panose="020B0609070205080204" pitchFamily="49" charset="-128"/>
              </a:rPr>
              <a:t>    mass: 14.0</a:t>
            </a:r>
          </a:p>
          <a:p>
            <a:r>
              <a:rPr lang="en-US" altLang="ja-JP" sz="1200" dirty="0">
                <a:latin typeface="ＭＳ ゴシック" panose="020B0609070205080204" pitchFamily="49" charset="-128"/>
                <a:ea typeface="ＭＳ ゴシック" panose="020B0609070205080204" pitchFamily="49" charset="-128"/>
              </a:rPr>
              <a:t>    inertia: [ 0.1,   0,     0,</a:t>
            </a:r>
          </a:p>
          <a:p>
            <a:r>
              <a:rPr lang="en-US" altLang="ja-JP" sz="1200" dirty="0">
                <a:latin typeface="ＭＳ ゴシック" panose="020B0609070205080204" pitchFamily="49" charset="-128"/>
                <a:ea typeface="ＭＳ ゴシック" panose="020B0609070205080204" pitchFamily="49" charset="-128"/>
              </a:rPr>
              <a:t>               0,     0.17,  0,</a:t>
            </a:r>
          </a:p>
          <a:p>
            <a:r>
              <a:rPr lang="en-US" altLang="ja-JP" sz="1200" dirty="0">
                <a:latin typeface="ＭＳ ゴシック" panose="020B0609070205080204" pitchFamily="49" charset="-128"/>
                <a:ea typeface="ＭＳ ゴシック" panose="020B0609070205080204" pitchFamily="49" charset="-128"/>
              </a:rPr>
              <a:t>               0,     0,     0.22 ]</a:t>
            </a:r>
          </a:p>
          <a:p>
            <a:r>
              <a:rPr lang="en-US" altLang="ja-JP" sz="1200" dirty="0">
                <a:latin typeface="ＭＳ ゴシック" panose="020B0609070205080204" pitchFamily="49" charset="-128"/>
                <a:ea typeface="ＭＳ ゴシック" panose="020B0609070205080204" pitchFamily="49" charset="-128"/>
              </a:rPr>
              <a:t>    material: Slider</a:t>
            </a:r>
          </a:p>
          <a:p>
            <a:r>
              <a:rPr lang="en-US" altLang="ja-JP" sz="1200" dirty="0">
                <a:latin typeface="ＭＳ ゴシック" panose="020B0609070205080204" pitchFamily="49" charset="-128"/>
                <a:ea typeface="ＭＳ ゴシック" panose="020B0609070205080204" pitchFamily="49" charset="-128"/>
              </a:rPr>
              <a:t>    elements:</a:t>
            </a:r>
          </a:p>
          <a:p>
            <a:r>
              <a:rPr lang="en-US" altLang="ja-JP" sz="1200" dirty="0">
                <a:latin typeface="ＭＳ ゴシック" panose="020B0609070205080204" pitchFamily="49" charset="-128"/>
                <a:ea typeface="ＭＳ ゴシック" panose="020B0609070205080204" pitchFamily="49" charset="-128"/>
              </a:rPr>
              <a:t>      -</a:t>
            </a:r>
          </a:p>
          <a:p>
            <a:r>
              <a:rPr lang="en-US" altLang="ja-JP" sz="1200" dirty="0">
                <a:latin typeface="ＭＳ ゴシック" panose="020B0609070205080204" pitchFamily="49" charset="-128"/>
                <a:ea typeface="ＭＳ ゴシック" panose="020B0609070205080204" pitchFamily="49" charset="-128"/>
              </a:rPr>
              <a:t>        type: Shape</a:t>
            </a:r>
          </a:p>
          <a:p>
            <a:r>
              <a:rPr lang="en-US" altLang="ja-JP" sz="1200" dirty="0">
                <a:latin typeface="ＭＳ ゴシック" panose="020B0609070205080204" pitchFamily="49" charset="-128"/>
                <a:ea typeface="ＭＳ ゴシック" panose="020B0609070205080204" pitchFamily="49" charset="-128"/>
              </a:rPr>
              <a:t>        translation: [ -0.1, 0, 0.0975 ]</a:t>
            </a:r>
          </a:p>
          <a:p>
            <a:r>
              <a:rPr lang="en-US" altLang="ja-JP" sz="1200" dirty="0">
                <a:latin typeface="ＭＳ ゴシック" panose="020B0609070205080204" pitchFamily="49" charset="-128"/>
                <a:ea typeface="ＭＳ ゴシック" panose="020B0609070205080204" pitchFamily="49" charset="-128"/>
              </a:rPr>
              <a:t>        geometry:</a:t>
            </a:r>
          </a:p>
          <a:p>
            <a:r>
              <a:rPr lang="en-US" altLang="ja-JP" sz="1200" dirty="0">
                <a:latin typeface="ＭＳ ゴシック" panose="020B0609070205080204" pitchFamily="49" charset="-128"/>
                <a:ea typeface="ＭＳ ゴシック" panose="020B0609070205080204" pitchFamily="49" charset="-128"/>
              </a:rPr>
              <a:t>          type: Box</a:t>
            </a:r>
          </a:p>
          <a:p>
            <a:r>
              <a:rPr lang="en-US" altLang="ja-JP" sz="1200" dirty="0">
                <a:latin typeface="ＭＳ ゴシック" panose="020B0609070205080204" pitchFamily="49" charset="-128"/>
                <a:ea typeface="ＭＳ ゴシック" panose="020B0609070205080204" pitchFamily="49" charset="-128"/>
              </a:rPr>
              <a:t>          size: [ 0.36, 0.24, 0.135 ]</a:t>
            </a:r>
          </a:p>
          <a:p>
            <a:r>
              <a:rPr lang="en-US" altLang="ja-JP" sz="1200" dirty="0">
                <a:latin typeface="ＭＳ ゴシック" panose="020B0609070205080204" pitchFamily="49" charset="-128"/>
                <a:ea typeface="ＭＳ ゴシック" panose="020B0609070205080204" pitchFamily="49" charset="-128"/>
              </a:rPr>
              <a:t>      -</a:t>
            </a:r>
          </a:p>
          <a:p>
            <a:r>
              <a:rPr lang="en-US" altLang="ja-JP" sz="1200" dirty="0">
                <a:latin typeface="ＭＳ ゴシック" panose="020B0609070205080204" pitchFamily="49" charset="-128"/>
                <a:ea typeface="ＭＳ ゴシック" panose="020B0609070205080204" pitchFamily="49" charset="-128"/>
              </a:rPr>
              <a:t>        type: Shape</a:t>
            </a:r>
          </a:p>
          <a:p>
            <a:r>
              <a:rPr lang="en-US" altLang="ja-JP" sz="1200" dirty="0">
                <a:latin typeface="ＭＳ ゴシック" panose="020B0609070205080204" pitchFamily="49" charset="-128"/>
                <a:ea typeface="ＭＳ ゴシック" panose="020B0609070205080204" pitchFamily="49" charset="-128"/>
              </a:rPr>
              <a:t>        translation: [ -0.255, 0, 0.02 ]</a:t>
            </a:r>
          </a:p>
          <a:p>
            <a:r>
              <a:rPr lang="en-US" altLang="ja-JP" sz="1200" dirty="0">
                <a:latin typeface="ＭＳ ゴシック" panose="020B0609070205080204" pitchFamily="49" charset="-128"/>
                <a:ea typeface="ＭＳ ゴシック" panose="020B0609070205080204" pitchFamily="49" charset="-128"/>
              </a:rPr>
              <a:t>        geometry:</a:t>
            </a:r>
          </a:p>
          <a:p>
            <a:r>
              <a:rPr lang="en-US" altLang="ja-JP" sz="1200" dirty="0">
                <a:latin typeface="ＭＳ ゴシック" panose="020B0609070205080204" pitchFamily="49" charset="-128"/>
                <a:ea typeface="ＭＳ ゴシック" panose="020B0609070205080204" pitchFamily="49" charset="-128"/>
              </a:rPr>
              <a:t>          type: Cylinder</a:t>
            </a:r>
          </a:p>
          <a:p>
            <a:r>
              <a:rPr lang="en-US" altLang="ja-JP" sz="1200" dirty="0">
                <a:latin typeface="ＭＳ ゴシック" panose="020B0609070205080204" pitchFamily="49" charset="-128"/>
                <a:ea typeface="ＭＳ ゴシック" panose="020B0609070205080204" pitchFamily="49" charset="-128"/>
              </a:rPr>
              <a:t>          height: 0.01</a:t>
            </a:r>
          </a:p>
          <a:p>
            <a:r>
              <a:rPr lang="en-US" altLang="ja-JP" sz="1200" dirty="0">
                <a:latin typeface="ＭＳ ゴシック" panose="020B0609070205080204" pitchFamily="49" charset="-128"/>
                <a:ea typeface="ＭＳ ゴシック" panose="020B0609070205080204" pitchFamily="49" charset="-128"/>
              </a:rPr>
              <a:t>          radius: 0.02</a:t>
            </a:r>
          </a:p>
        </p:txBody>
      </p:sp>
      <p:sp>
        <p:nvSpPr>
          <p:cNvPr id="3" name="テキスト ボックス 2">
            <a:extLst>
              <a:ext uri="{FF2B5EF4-FFF2-40B4-BE49-F238E27FC236}">
                <a16:creationId xmlns:a16="http://schemas.microsoft.com/office/drawing/2014/main" id="{693B4F72-EED3-50E2-1510-D8B765191240}"/>
              </a:ext>
            </a:extLst>
          </p:cNvPr>
          <p:cNvSpPr txBox="1"/>
          <p:nvPr/>
        </p:nvSpPr>
        <p:spPr>
          <a:xfrm>
            <a:off x="3656776" y="1364082"/>
            <a:ext cx="3871573" cy="707886"/>
          </a:xfrm>
          <a:prstGeom prst="rect">
            <a:avLst/>
          </a:prstGeom>
          <a:noFill/>
        </p:spPr>
        <p:txBody>
          <a:bodyPr wrap="none" rtlCol="0">
            <a:spAutoFit/>
          </a:bodyPr>
          <a:lstStyle/>
          <a:p>
            <a:r>
              <a:rPr kumimoji="1" lang="en-US" altLang="ja-JP" sz="2000" b="1" dirty="0">
                <a:solidFill>
                  <a:srgbClr val="FF0000"/>
                </a:solidFill>
              </a:rPr>
              <a:t>※</a:t>
            </a:r>
            <a:r>
              <a:rPr lang="ja-JP" altLang="en-US" sz="2000" b="1" dirty="0">
                <a:solidFill>
                  <a:srgbClr val="FF0000"/>
                </a:solidFill>
              </a:rPr>
              <a:t> インデントに注意！</a:t>
            </a:r>
            <a:endParaRPr lang="en-US" altLang="ja-JP" sz="2000" b="1" dirty="0">
              <a:solidFill>
                <a:srgbClr val="FF0000"/>
              </a:solidFill>
            </a:endParaRPr>
          </a:p>
          <a:p>
            <a:r>
              <a:rPr kumimoji="1" lang="en-US" altLang="ja-JP" sz="2000" b="1" dirty="0">
                <a:solidFill>
                  <a:srgbClr val="FF0000"/>
                </a:solidFill>
              </a:rPr>
              <a:t>(</a:t>
            </a:r>
            <a:r>
              <a:rPr kumimoji="1" lang="ja-JP" altLang="en-US" sz="2000" b="1" dirty="0">
                <a:solidFill>
                  <a:srgbClr val="FF0000"/>
                </a:solidFill>
              </a:rPr>
              <a:t>ここではスペース</a:t>
            </a:r>
            <a:r>
              <a:rPr kumimoji="1" lang="en-US" altLang="ja-JP" sz="2000" b="1" dirty="0">
                <a:solidFill>
                  <a:srgbClr val="FF0000"/>
                </a:solidFill>
              </a:rPr>
              <a:t>2</a:t>
            </a:r>
            <a:r>
              <a:rPr kumimoji="1" lang="ja-JP" altLang="en-US" sz="2000" b="1" dirty="0">
                <a:solidFill>
                  <a:srgbClr val="FF0000"/>
                </a:solidFill>
              </a:rPr>
              <a:t>文字を使用</a:t>
            </a:r>
            <a:r>
              <a:rPr kumimoji="1" lang="en-US" altLang="ja-JP" sz="2000" b="1" dirty="0">
                <a:solidFill>
                  <a:srgbClr val="FF0000"/>
                </a:solidFill>
              </a:rPr>
              <a:t>)</a:t>
            </a:r>
            <a:endParaRPr kumimoji="1" lang="ja-JP" altLang="en-US" sz="2000" b="1" dirty="0">
              <a:solidFill>
                <a:srgbClr val="FF0000"/>
              </a:solidFill>
            </a:endParaRPr>
          </a:p>
        </p:txBody>
      </p:sp>
    </p:spTree>
    <p:extLst>
      <p:ext uri="{BB962C8B-B14F-4D97-AF65-F5344CB8AC3E}">
        <p14:creationId xmlns:p14="http://schemas.microsoft.com/office/powerpoint/2010/main" val="7033968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D79B9D-C1C6-9FDC-6479-F8514CF76516}"/>
              </a:ext>
            </a:extLst>
          </p:cNvPr>
          <p:cNvSpPr>
            <a:spLocks noGrp="1"/>
          </p:cNvSpPr>
          <p:nvPr>
            <p:ph type="title"/>
          </p:nvPr>
        </p:nvSpPr>
        <p:spPr/>
        <p:txBody>
          <a:bodyPr/>
          <a:lstStyle/>
          <a:p>
            <a:r>
              <a:rPr lang="ja-JP" altLang="en-US" dirty="0"/>
              <a:t>ヘッダ部</a:t>
            </a:r>
            <a:endParaRPr kumimoji="1" lang="ja-JP" altLang="en-US" dirty="0"/>
          </a:p>
        </p:txBody>
      </p:sp>
      <p:sp>
        <p:nvSpPr>
          <p:cNvPr id="4" name="テキスト ボックス 3">
            <a:extLst>
              <a:ext uri="{FF2B5EF4-FFF2-40B4-BE49-F238E27FC236}">
                <a16:creationId xmlns:a16="http://schemas.microsoft.com/office/drawing/2014/main" id="{C44C67A4-5C53-04F0-A476-D666A632382A}"/>
              </a:ext>
            </a:extLst>
          </p:cNvPr>
          <p:cNvSpPr txBox="1"/>
          <p:nvPr/>
        </p:nvSpPr>
        <p:spPr>
          <a:xfrm>
            <a:off x="810587" y="1837388"/>
            <a:ext cx="7456146" cy="1477328"/>
          </a:xfrm>
          <a:prstGeom prst="rect">
            <a:avLst/>
          </a:prstGeom>
          <a:noFill/>
          <a:ln>
            <a:solidFill>
              <a:schemeClr val="tx1"/>
            </a:solidFill>
          </a:ln>
        </p:spPr>
        <p:txBody>
          <a:bodyPr wrap="square" rtlCol="0">
            <a:spAutoFit/>
          </a:bodyPr>
          <a:lstStyle/>
          <a:p>
            <a:r>
              <a:rPr lang="en-US" altLang="ja-JP" dirty="0">
                <a:latin typeface="ＭＳ ゴシック" panose="020B0609070205080204" pitchFamily="49" charset="-128"/>
                <a:ea typeface="ＭＳ ゴシック" panose="020B0609070205080204" pitchFamily="49" charset="-128"/>
              </a:rPr>
              <a:t>format: </a:t>
            </a:r>
            <a:r>
              <a:rPr lang="en-US" altLang="ja-JP" dirty="0" err="1">
                <a:latin typeface="ＭＳ ゴシック" panose="020B0609070205080204" pitchFamily="49" charset="-128"/>
                <a:ea typeface="ＭＳ ゴシック" panose="020B0609070205080204" pitchFamily="49" charset="-128"/>
              </a:rPr>
              <a:t>ChoreonoidBody</a:t>
            </a:r>
            <a:r>
              <a:rPr lang="ja-JP" altLang="en-US" dirty="0">
                <a:latin typeface="ＭＳ ゴシック" panose="020B0609070205080204" pitchFamily="49" charset="-128"/>
                <a:ea typeface="ＭＳ ゴシック" panose="020B0609070205080204" pitchFamily="49" charset="-128"/>
              </a:rPr>
              <a:t>　</a:t>
            </a:r>
            <a:r>
              <a:rPr lang="en-US" altLang="ja-JP" b="1" dirty="0">
                <a:solidFill>
                  <a:srgbClr val="FF0000"/>
                </a:solidFill>
                <a:latin typeface="ＭＳ ゴシック" panose="020B0609070205080204" pitchFamily="49" charset="-128"/>
                <a:ea typeface="ＭＳ ゴシック" panose="020B0609070205080204" pitchFamily="49" charset="-128"/>
              </a:rPr>
              <a:t># </a:t>
            </a:r>
            <a:r>
              <a:rPr lang="ja-JP" altLang="en-US" b="1" dirty="0">
                <a:solidFill>
                  <a:srgbClr val="FF0000"/>
                </a:solidFill>
                <a:latin typeface="ＭＳ ゴシック" panose="020B0609070205080204" pitchFamily="49" charset="-128"/>
                <a:ea typeface="ＭＳ ゴシック" panose="020B0609070205080204" pitchFamily="49" charset="-128"/>
              </a:rPr>
              <a:t>最初に書く</a:t>
            </a:r>
            <a:endParaRPr lang="en-US" altLang="ja-JP" b="1" dirty="0">
              <a:solidFill>
                <a:srgbClr val="FF0000"/>
              </a:solidFill>
              <a:latin typeface="ＭＳ ゴシック" panose="020B0609070205080204" pitchFamily="49" charset="-128"/>
              <a:ea typeface="ＭＳ ゴシック" panose="020B0609070205080204" pitchFamily="49" charset="-128"/>
            </a:endParaRPr>
          </a:p>
          <a:p>
            <a:r>
              <a:rPr lang="en-US" altLang="ja-JP" dirty="0" err="1">
                <a:latin typeface="ＭＳ ゴシック" panose="020B0609070205080204" pitchFamily="49" charset="-128"/>
                <a:ea typeface="ＭＳ ゴシック" panose="020B0609070205080204" pitchFamily="49" charset="-128"/>
              </a:rPr>
              <a:t>format_version</a:t>
            </a:r>
            <a:r>
              <a:rPr lang="en-US" altLang="ja-JP" dirty="0">
                <a:latin typeface="ＭＳ ゴシック" panose="020B0609070205080204" pitchFamily="49" charset="-128"/>
                <a:ea typeface="ＭＳ ゴシック" panose="020B0609070205080204" pitchFamily="49" charset="-128"/>
              </a:rPr>
              <a:t>: 2.0     </a:t>
            </a:r>
            <a:r>
              <a:rPr lang="en-US" altLang="ja-JP" b="1" dirty="0">
                <a:solidFill>
                  <a:srgbClr val="FF0000"/>
                </a:solidFill>
                <a:latin typeface="ＭＳ ゴシック" panose="020B0609070205080204" pitchFamily="49" charset="-128"/>
                <a:ea typeface="ＭＳ ゴシック" panose="020B0609070205080204" pitchFamily="49" charset="-128"/>
              </a:rPr>
              <a:t># </a:t>
            </a:r>
            <a:r>
              <a:rPr lang="ja-JP" altLang="en-US" b="1" dirty="0">
                <a:solidFill>
                  <a:srgbClr val="FF0000"/>
                </a:solidFill>
                <a:latin typeface="ＭＳ ゴシック" panose="020B0609070205080204" pitchFamily="49" charset="-128"/>
                <a:ea typeface="ＭＳ ゴシック" panose="020B0609070205080204" pitchFamily="49" charset="-128"/>
              </a:rPr>
              <a:t>記述形式のバージョン</a:t>
            </a:r>
            <a:endParaRPr lang="en-US" altLang="ja-JP" b="1" dirty="0">
              <a:solidFill>
                <a:srgbClr val="FF0000"/>
              </a:solidFill>
              <a:latin typeface="ＭＳ ゴシック" panose="020B0609070205080204" pitchFamily="49" charset="-128"/>
              <a:ea typeface="ＭＳ ゴシック" panose="020B0609070205080204" pitchFamily="49" charset="-128"/>
            </a:endParaRPr>
          </a:p>
          <a:p>
            <a:r>
              <a:rPr lang="en-US" altLang="ja-JP" dirty="0" err="1">
                <a:latin typeface="ＭＳ ゴシック" panose="020B0609070205080204" pitchFamily="49" charset="-128"/>
                <a:ea typeface="ＭＳ ゴシック" panose="020B0609070205080204" pitchFamily="49" charset="-128"/>
              </a:rPr>
              <a:t>angle_unit</a:t>
            </a:r>
            <a:r>
              <a:rPr lang="en-US" altLang="ja-JP" dirty="0">
                <a:latin typeface="ＭＳ ゴシック" panose="020B0609070205080204" pitchFamily="49" charset="-128"/>
                <a:ea typeface="ＭＳ ゴシック" panose="020B0609070205080204" pitchFamily="49" charset="-128"/>
              </a:rPr>
              <a:t>: degree      </a:t>
            </a:r>
            <a:r>
              <a:rPr lang="en-US" altLang="ja-JP" b="1" dirty="0">
                <a:solidFill>
                  <a:srgbClr val="FF0000"/>
                </a:solidFill>
                <a:latin typeface="ＭＳ ゴシック" panose="020B0609070205080204" pitchFamily="49" charset="-128"/>
                <a:ea typeface="ＭＳ ゴシック" panose="020B0609070205080204" pitchFamily="49" charset="-128"/>
              </a:rPr>
              <a:t># </a:t>
            </a:r>
            <a:r>
              <a:rPr lang="ja-JP" altLang="en-US" b="1" dirty="0">
                <a:solidFill>
                  <a:srgbClr val="FF0000"/>
                </a:solidFill>
                <a:latin typeface="ＭＳ ゴシック" panose="020B0609070205080204" pitchFamily="49" charset="-128"/>
                <a:ea typeface="ＭＳ ゴシック" panose="020B0609070205080204" pitchFamily="49" charset="-128"/>
              </a:rPr>
              <a:t>角度の単位を度にする</a:t>
            </a:r>
            <a:r>
              <a:rPr lang="en-US" altLang="ja-JP" b="1" dirty="0">
                <a:solidFill>
                  <a:srgbClr val="FF0000"/>
                </a:solidFill>
                <a:latin typeface="ＭＳ ゴシック" panose="020B0609070205080204" pitchFamily="49" charset="-128"/>
                <a:ea typeface="ＭＳ ゴシック" panose="020B0609070205080204" pitchFamily="49" charset="-128"/>
              </a:rPr>
              <a:t>(radian</a:t>
            </a:r>
            <a:r>
              <a:rPr lang="ja-JP" altLang="en-US" b="1" dirty="0">
                <a:solidFill>
                  <a:srgbClr val="FF0000"/>
                </a:solidFill>
                <a:latin typeface="ＭＳ ゴシック" panose="020B0609070205080204" pitchFamily="49" charset="-128"/>
                <a:ea typeface="ＭＳ ゴシック" panose="020B0609070205080204" pitchFamily="49" charset="-128"/>
              </a:rPr>
              <a:t>も可</a:t>
            </a:r>
            <a:r>
              <a:rPr lang="en-US" altLang="ja-JP" b="1" dirty="0">
                <a:solidFill>
                  <a:srgbClr val="FF0000"/>
                </a:solidFill>
                <a:latin typeface="ＭＳ ゴシック" panose="020B0609070205080204" pitchFamily="49" charset="-128"/>
                <a:ea typeface="ＭＳ ゴシック" panose="020B0609070205080204" pitchFamily="49" charset="-128"/>
              </a:rPr>
              <a:t>)</a:t>
            </a:r>
          </a:p>
          <a:p>
            <a:r>
              <a:rPr lang="en-US" altLang="ja-JP" dirty="0">
                <a:latin typeface="ＭＳ ゴシック" panose="020B0609070205080204" pitchFamily="49" charset="-128"/>
                <a:ea typeface="ＭＳ ゴシック" panose="020B0609070205080204" pitchFamily="49" charset="-128"/>
              </a:rPr>
              <a:t>name: </a:t>
            </a:r>
            <a:r>
              <a:rPr lang="en-US" altLang="ja-JP" dirty="0" err="1">
                <a:latin typeface="ＭＳ ゴシック" panose="020B0609070205080204" pitchFamily="49" charset="-128"/>
                <a:ea typeface="ＭＳ ゴシック" panose="020B0609070205080204" pitchFamily="49" charset="-128"/>
              </a:rPr>
              <a:t>MobileRobot</a:t>
            </a:r>
            <a:r>
              <a:rPr lang="en-US" altLang="ja-JP" dirty="0">
                <a:latin typeface="ＭＳ ゴシック" panose="020B0609070205080204" pitchFamily="49" charset="-128"/>
                <a:ea typeface="ＭＳ ゴシック" panose="020B0609070205080204" pitchFamily="49" charset="-128"/>
              </a:rPr>
              <a:t>       </a:t>
            </a:r>
            <a:r>
              <a:rPr lang="en-US" altLang="ja-JP" b="1" dirty="0">
                <a:solidFill>
                  <a:srgbClr val="FF0000"/>
                </a:solidFill>
                <a:latin typeface="ＭＳ ゴシック" panose="020B0609070205080204" pitchFamily="49" charset="-128"/>
                <a:ea typeface="ＭＳ ゴシック" panose="020B0609070205080204" pitchFamily="49" charset="-128"/>
              </a:rPr>
              <a:t># </a:t>
            </a:r>
            <a:r>
              <a:rPr lang="ja-JP" altLang="en-US" b="1" dirty="0">
                <a:solidFill>
                  <a:srgbClr val="FF0000"/>
                </a:solidFill>
                <a:latin typeface="ＭＳ ゴシック" panose="020B0609070205080204" pitchFamily="49" charset="-128"/>
                <a:ea typeface="ＭＳ ゴシック" panose="020B0609070205080204" pitchFamily="49" charset="-128"/>
              </a:rPr>
              <a:t>モデルの名前</a:t>
            </a:r>
            <a:endParaRPr lang="en-US" altLang="ja-JP" b="1" dirty="0">
              <a:solidFill>
                <a:srgbClr val="FF0000"/>
              </a:solidFill>
              <a:latin typeface="ＭＳ ゴシック" panose="020B0609070205080204" pitchFamily="49" charset="-128"/>
              <a:ea typeface="ＭＳ ゴシック" panose="020B0609070205080204" pitchFamily="49" charset="-128"/>
            </a:endParaRPr>
          </a:p>
          <a:p>
            <a:r>
              <a:rPr lang="en-US" altLang="ja-JP" dirty="0" err="1">
                <a:latin typeface="ＭＳ ゴシック" panose="020B0609070205080204" pitchFamily="49" charset="-128"/>
                <a:ea typeface="ＭＳ ゴシック" panose="020B0609070205080204" pitchFamily="49" charset="-128"/>
              </a:rPr>
              <a:t>root_link</a:t>
            </a:r>
            <a:r>
              <a:rPr lang="en-US" altLang="ja-JP" dirty="0">
                <a:latin typeface="ＭＳ ゴシック" panose="020B0609070205080204" pitchFamily="49" charset="-128"/>
                <a:ea typeface="ＭＳ ゴシック" panose="020B0609070205080204" pitchFamily="49" charset="-128"/>
              </a:rPr>
              <a:t>: Chassis      </a:t>
            </a:r>
            <a:r>
              <a:rPr lang="en-US" altLang="ja-JP" b="1" dirty="0">
                <a:solidFill>
                  <a:srgbClr val="FF0000"/>
                </a:solidFill>
                <a:latin typeface="ＭＳ ゴシック" panose="020B0609070205080204" pitchFamily="49" charset="-128"/>
                <a:ea typeface="ＭＳ ゴシック" panose="020B0609070205080204" pitchFamily="49" charset="-128"/>
              </a:rPr>
              <a:t># </a:t>
            </a:r>
            <a:r>
              <a:rPr lang="ja-JP" altLang="en-US" b="1" dirty="0">
                <a:solidFill>
                  <a:srgbClr val="FF0000"/>
                </a:solidFill>
                <a:latin typeface="ＭＳ ゴシック" panose="020B0609070205080204" pitchFamily="49" charset="-128"/>
                <a:ea typeface="ＭＳ ゴシック" panose="020B0609070205080204" pitchFamily="49" charset="-128"/>
              </a:rPr>
              <a:t>ルートリンクの名前</a:t>
            </a:r>
            <a:endParaRPr lang="en-US" altLang="ja-JP" b="1" dirty="0">
              <a:solidFill>
                <a:srgbClr val="FF0000"/>
              </a:solidFill>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37528093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D79B9D-C1C6-9FDC-6479-F8514CF76516}"/>
              </a:ext>
            </a:extLst>
          </p:cNvPr>
          <p:cNvSpPr>
            <a:spLocks noGrp="1"/>
          </p:cNvSpPr>
          <p:nvPr>
            <p:ph type="title"/>
          </p:nvPr>
        </p:nvSpPr>
        <p:spPr>
          <a:xfrm>
            <a:off x="628650" y="7717"/>
            <a:ext cx="7886700" cy="1325563"/>
          </a:xfrm>
        </p:spPr>
        <p:txBody>
          <a:bodyPr/>
          <a:lstStyle/>
          <a:p>
            <a:r>
              <a:rPr lang="ja-JP" altLang="en-US" dirty="0"/>
              <a:t>リンクの記述</a:t>
            </a:r>
            <a:endParaRPr kumimoji="1" lang="ja-JP" altLang="en-US" dirty="0"/>
          </a:p>
        </p:txBody>
      </p:sp>
      <p:sp>
        <p:nvSpPr>
          <p:cNvPr id="4" name="テキスト ボックス 3">
            <a:extLst>
              <a:ext uri="{FF2B5EF4-FFF2-40B4-BE49-F238E27FC236}">
                <a16:creationId xmlns:a16="http://schemas.microsoft.com/office/drawing/2014/main" id="{C44C67A4-5C53-04F0-A476-D666A632382A}"/>
              </a:ext>
            </a:extLst>
          </p:cNvPr>
          <p:cNvSpPr txBox="1"/>
          <p:nvPr/>
        </p:nvSpPr>
        <p:spPr>
          <a:xfrm>
            <a:off x="843927" y="1178278"/>
            <a:ext cx="7622396" cy="5262979"/>
          </a:xfrm>
          <a:prstGeom prst="rect">
            <a:avLst/>
          </a:prstGeom>
          <a:noFill/>
          <a:ln>
            <a:solidFill>
              <a:schemeClr val="tx1"/>
            </a:solidFill>
          </a:ln>
        </p:spPr>
        <p:txBody>
          <a:bodyPr wrap="square" rtlCol="0">
            <a:spAutoFit/>
          </a:bodyPr>
          <a:lstStyle/>
          <a:p>
            <a:r>
              <a:rPr lang="en-US" altLang="ja-JP" sz="1400" dirty="0">
                <a:latin typeface="ＭＳ ゴシック" panose="020B0609070205080204" pitchFamily="49" charset="-128"/>
                <a:ea typeface="ＭＳ ゴシック" panose="020B0609070205080204" pitchFamily="49" charset="-128"/>
              </a:rPr>
              <a:t>links:</a:t>
            </a:r>
            <a:r>
              <a:rPr lang="ja-JP" altLang="en-US" sz="1400" dirty="0">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a:t>
            </a:r>
            <a:r>
              <a:rPr lang="ja-JP" altLang="en-US" sz="1400" b="1" dirty="0">
                <a:solidFill>
                  <a:srgbClr val="FF0000"/>
                </a:solidFill>
                <a:latin typeface="ＭＳ ゴシック" panose="020B0609070205080204" pitchFamily="49" charset="-128"/>
                <a:ea typeface="ＭＳ ゴシック" panose="020B0609070205080204" pitchFamily="49" charset="-128"/>
              </a:rPr>
              <a:t> リンクのリスト（これ以下に複数のリンクを記述可能）</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     </a:t>
            </a:r>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リスト要素の開始</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name: Chassis      </a:t>
            </a:r>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リンク名</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joint_type</a:t>
            </a:r>
            <a:r>
              <a:rPr lang="en-US" altLang="ja-JP" sz="1400" dirty="0">
                <a:latin typeface="ＭＳ ゴシック" panose="020B0609070205080204" pitchFamily="49" charset="-128"/>
                <a:ea typeface="ＭＳ ゴシック" panose="020B0609070205080204" pitchFamily="49" charset="-128"/>
              </a:rPr>
              <a:t>: free</a:t>
            </a:r>
            <a:r>
              <a:rPr lang="ja-JP" altLang="en-US" sz="1400" dirty="0">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a:t>
            </a:r>
            <a:r>
              <a:rPr lang="ja-JP" altLang="en-US" sz="1400" b="1" dirty="0">
                <a:solidFill>
                  <a:srgbClr val="FF0000"/>
                </a:solidFill>
                <a:latin typeface="ＭＳ ゴシック" panose="020B0609070205080204" pitchFamily="49" charset="-128"/>
                <a:ea typeface="ＭＳ ゴシック" panose="020B0609070205080204" pitchFamily="49" charset="-128"/>
              </a:rPr>
              <a:t> 関節タイプ：</a:t>
            </a:r>
            <a:r>
              <a:rPr lang="en-US" altLang="ja-JP" sz="1400" b="1" dirty="0">
                <a:solidFill>
                  <a:srgbClr val="FF0000"/>
                </a:solidFill>
                <a:latin typeface="ＭＳ ゴシック" panose="020B0609070205080204" pitchFamily="49" charset="-128"/>
                <a:ea typeface="ＭＳ ゴシック" panose="020B0609070205080204" pitchFamily="49" charset="-128"/>
              </a:rPr>
              <a:t>free, revolute (</a:t>
            </a:r>
            <a:r>
              <a:rPr lang="ja-JP" altLang="en-US" sz="1400" b="1" dirty="0">
                <a:solidFill>
                  <a:srgbClr val="FF0000"/>
                </a:solidFill>
                <a:latin typeface="ＭＳ ゴシック" panose="020B0609070205080204" pitchFamily="49" charset="-128"/>
                <a:ea typeface="ＭＳ ゴシック" panose="020B0609070205080204" pitchFamily="49" charset="-128"/>
              </a:rPr>
              <a:t>回転</a:t>
            </a:r>
            <a:r>
              <a:rPr lang="en-US" altLang="ja-JP" sz="1400" b="1" dirty="0">
                <a:solidFill>
                  <a:srgbClr val="FF0000"/>
                </a:solidFill>
                <a:latin typeface="ＭＳ ゴシック" panose="020B0609070205080204" pitchFamily="49" charset="-128"/>
                <a:ea typeface="ＭＳ ゴシック" panose="020B0609070205080204" pitchFamily="49" charset="-128"/>
              </a:rPr>
              <a:t>)</a:t>
            </a:r>
            <a:r>
              <a:rPr lang="ja-JP" altLang="en-US" sz="1400" b="1" dirty="0">
                <a:solidFill>
                  <a:srgbClr val="FF0000"/>
                </a:solidFill>
                <a:latin typeface="ＭＳ ゴシック" panose="020B0609070205080204" pitchFamily="49" charset="-128"/>
                <a:ea typeface="ＭＳ ゴシック" panose="020B0609070205080204" pitchFamily="49" charset="-128"/>
              </a:rPr>
              <a:t>、</a:t>
            </a:r>
            <a:r>
              <a:rPr lang="en-US" altLang="ja-JP" sz="1400" b="1" dirty="0">
                <a:solidFill>
                  <a:srgbClr val="FF0000"/>
                </a:solidFill>
                <a:latin typeface="ＭＳ ゴシック" panose="020B0609070205080204" pitchFamily="49" charset="-128"/>
                <a:ea typeface="ＭＳ ゴシック" panose="020B0609070205080204" pitchFamily="49" charset="-128"/>
              </a:rPr>
              <a:t>prismatic (</a:t>
            </a:r>
            <a:r>
              <a:rPr lang="ja-JP" altLang="en-US" sz="1400" b="1" dirty="0">
                <a:solidFill>
                  <a:srgbClr val="FF0000"/>
                </a:solidFill>
                <a:latin typeface="ＭＳ ゴシック" panose="020B0609070205080204" pitchFamily="49" charset="-128"/>
                <a:ea typeface="ＭＳ ゴシック" panose="020B0609070205080204" pitchFamily="49" charset="-128"/>
              </a:rPr>
              <a:t>直動）</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center_of_mass</a:t>
            </a:r>
            <a:r>
              <a:rPr lang="en-US" altLang="ja-JP" sz="1400" dirty="0">
                <a:latin typeface="ＭＳ ゴシック" panose="020B0609070205080204" pitchFamily="49" charset="-128"/>
                <a:ea typeface="ＭＳ ゴシック" panose="020B0609070205080204" pitchFamily="49" charset="-128"/>
              </a:rPr>
              <a:t>: [ -0.08, 0, 0.08 ]</a:t>
            </a:r>
            <a:r>
              <a:rPr lang="ja-JP" altLang="en-US" sz="1400" dirty="0">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a:t>
            </a:r>
            <a:r>
              <a:rPr lang="ja-JP" altLang="en-US" sz="1400" b="1" dirty="0">
                <a:solidFill>
                  <a:srgbClr val="FF0000"/>
                </a:solidFill>
                <a:latin typeface="ＭＳ ゴシック" panose="020B0609070205080204" pitchFamily="49" charset="-128"/>
                <a:ea typeface="ＭＳ ゴシック" panose="020B0609070205080204" pitchFamily="49" charset="-128"/>
              </a:rPr>
              <a:t> 重心（リンクローカル座標）</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mass: 14.0                          </a:t>
            </a:r>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質量</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inertia: [ 0.1,   0,     0,         </a:t>
            </a:r>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慣性行列</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0,     0.17,  0,</a:t>
            </a:r>
          </a:p>
          <a:p>
            <a:r>
              <a:rPr lang="en-US" altLang="ja-JP" sz="1400" dirty="0">
                <a:latin typeface="ＭＳ ゴシック" panose="020B0609070205080204" pitchFamily="49" charset="-128"/>
                <a:ea typeface="ＭＳ ゴシック" panose="020B0609070205080204" pitchFamily="49" charset="-128"/>
              </a:rPr>
              <a:t>               0,     0,     0.22 ]</a:t>
            </a:r>
          </a:p>
          <a:p>
            <a:r>
              <a:rPr lang="en-US" altLang="ja-JP" sz="1400" dirty="0">
                <a:latin typeface="ＭＳ ゴシック" panose="020B0609070205080204" pitchFamily="49" charset="-128"/>
                <a:ea typeface="ＭＳ ゴシック" panose="020B0609070205080204" pitchFamily="49" charset="-128"/>
              </a:rPr>
              <a:t>    material: Slider                    </a:t>
            </a:r>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接触マテリアル</a:t>
            </a:r>
            <a:r>
              <a:rPr lang="en-US" altLang="ja-JP" sz="1400" b="1" dirty="0">
                <a:solidFill>
                  <a:srgbClr val="FF0000"/>
                </a:solidFill>
                <a:latin typeface="ＭＳ ゴシック" panose="020B0609070205080204" pitchFamily="49" charset="-128"/>
                <a:ea typeface="ＭＳ ゴシック" panose="020B0609070205080204" pitchFamily="49" charset="-128"/>
              </a:rPr>
              <a:t>: Slider (</a:t>
            </a:r>
            <a:r>
              <a:rPr lang="ja-JP" altLang="en-US" sz="1400" b="1" dirty="0">
                <a:solidFill>
                  <a:srgbClr val="FF0000"/>
                </a:solidFill>
                <a:latin typeface="ＭＳ ゴシック" panose="020B0609070205080204" pitchFamily="49" charset="-128"/>
                <a:ea typeface="ＭＳ ゴシック" panose="020B0609070205080204" pitchFamily="49" charset="-128"/>
              </a:rPr>
              <a:t>床との摩擦係数</a:t>
            </a:r>
            <a:r>
              <a:rPr lang="en-US" altLang="ja-JP" sz="1400" b="1" dirty="0">
                <a:solidFill>
                  <a:srgbClr val="FF0000"/>
                </a:solidFill>
                <a:latin typeface="ＭＳ ゴシック" panose="020B0609070205080204" pitchFamily="49" charset="-128"/>
                <a:ea typeface="ＭＳ ゴシック" panose="020B0609070205080204" pitchFamily="49" charset="-128"/>
              </a:rPr>
              <a:t>0)</a:t>
            </a:r>
          </a:p>
          <a:p>
            <a:r>
              <a:rPr lang="en-US" altLang="ja-JP" sz="1400" dirty="0">
                <a:latin typeface="ＭＳ ゴシック" panose="020B0609070205080204" pitchFamily="49" charset="-128"/>
                <a:ea typeface="ＭＳ ゴシック" panose="020B0609070205080204" pitchFamily="49" charset="-128"/>
              </a:rPr>
              <a:t>    elements:</a:t>
            </a:r>
            <a:r>
              <a:rPr lang="ja-JP" altLang="en-US" sz="1400" dirty="0">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a:t>
            </a:r>
            <a:r>
              <a:rPr lang="ja-JP" altLang="en-US" sz="1400" b="1" dirty="0">
                <a:solidFill>
                  <a:srgbClr val="FF0000"/>
                </a:solidFill>
                <a:latin typeface="ＭＳ ゴシック" panose="020B0609070205080204" pitchFamily="49" charset="-128"/>
                <a:ea typeface="ＭＳ ゴシック" panose="020B0609070205080204" pitchFamily="49" charset="-128"/>
              </a:rPr>
              <a:t> リンクの要素のリスト</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type: Shape</a:t>
            </a:r>
            <a:r>
              <a:rPr lang="ja-JP" altLang="en-US" sz="1400" dirty="0">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a:t>
            </a:r>
            <a:r>
              <a:rPr lang="ja-JP" altLang="en-US" sz="1400" b="1" dirty="0">
                <a:solidFill>
                  <a:srgbClr val="FF0000"/>
                </a:solidFill>
                <a:latin typeface="ＭＳ ゴシック" panose="020B0609070205080204" pitchFamily="49" charset="-128"/>
                <a:ea typeface="ＭＳ ゴシック" panose="020B0609070205080204" pitchFamily="49" charset="-128"/>
              </a:rPr>
              <a:t> 形状</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translation: [ -0.1, 0, 0.0975 ]</a:t>
            </a:r>
            <a:r>
              <a:rPr lang="ja-JP" altLang="en-US" sz="1400" dirty="0">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a:t>
            </a:r>
            <a:r>
              <a:rPr lang="ja-JP" altLang="en-US" sz="1400" b="1" dirty="0">
                <a:solidFill>
                  <a:srgbClr val="FF0000"/>
                </a:solidFill>
                <a:latin typeface="ＭＳ ゴシック" panose="020B0609070205080204" pitchFamily="49" charset="-128"/>
                <a:ea typeface="ＭＳ ゴシック" panose="020B0609070205080204" pitchFamily="49" charset="-128"/>
              </a:rPr>
              <a:t> 並進位置（リンクローカル座標）</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geometry:                         </a:t>
            </a:r>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幾何形状情報</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type: Box                       </a:t>
            </a:r>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プリミティブタイプ：直方体</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size: [ 0.36, 0.24, 0.135 ]     </a:t>
            </a:r>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直方体のサイズ</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type: Shape                       </a:t>
            </a:r>
            <a:r>
              <a:rPr lang="en-US" altLang="ja-JP" sz="1400" b="1" dirty="0">
                <a:solidFill>
                  <a:srgbClr val="FF0000"/>
                </a:solidFill>
                <a:latin typeface="ＭＳ ゴシック" panose="020B0609070205080204" pitchFamily="49" charset="-128"/>
                <a:ea typeface="ＭＳ ゴシック" panose="020B0609070205080204" pitchFamily="49" charset="-128"/>
              </a:rPr>
              <a:t>#</a:t>
            </a:r>
            <a:r>
              <a:rPr lang="ja-JP" altLang="en-US" sz="1400" b="1" dirty="0">
                <a:solidFill>
                  <a:srgbClr val="FF0000"/>
                </a:solidFill>
                <a:latin typeface="ＭＳ ゴシック" panose="020B0609070205080204" pitchFamily="49" charset="-128"/>
                <a:ea typeface="ＭＳ ゴシック" panose="020B0609070205080204" pitchFamily="49" charset="-128"/>
              </a:rPr>
              <a:t> 形状</a:t>
            </a:r>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translation: [ -0.255, 0, 0.02 ]  </a:t>
            </a:r>
            <a:r>
              <a:rPr lang="en-US" altLang="ja-JP" sz="1400" b="1" dirty="0">
                <a:solidFill>
                  <a:srgbClr val="FF0000"/>
                </a:solidFill>
                <a:latin typeface="ＭＳ ゴシック" panose="020B0609070205080204" pitchFamily="49" charset="-128"/>
                <a:ea typeface="ＭＳ ゴシック" panose="020B0609070205080204" pitchFamily="49" charset="-128"/>
              </a:rPr>
              <a:t>#</a:t>
            </a:r>
            <a:r>
              <a:rPr lang="ja-JP" altLang="en-US" sz="1400" b="1" dirty="0">
                <a:solidFill>
                  <a:srgbClr val="FF0000"/>
                </a:solidFill>
                <a:latin typeface="ＭＳ ゴシック" panose="020B0609070205080204" pitchFamily="49" charset="-128"/>
                <a:ea typeface="ＭＳ ゴシック" panose="020B0609070205080204" pitchFamily="49" charset="-128"/>
              </a:rPr>
              <a:t> 並進位置（リンクローカル座標）</a:t>
            </a:r>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geometry:                         </a:t>
            </a:r>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幾何形状情報</a:t>
            </a:r>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type: Cylinder                  </a:t>
            </a:r>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プリミティブタイプ：円柱</a:t>
            </a:r>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height: 0.01                    </a:t>
            </a:r>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高さ（</a:t>
            </a:r>
            <a:r>
              <a:rPr lang="en-US" altLang="ja-JP" sz="1400" b="1" dirty="0">
                <a:solidFill>
                  <a:srgbClr val="FF0000"/>
                </a:solidFill>
                <a:latin typeface="ＭＳ ゴシック" panose="020B0609070205080204" pitchFamily="49" charset="-128"/>
                <a:ea typeface="ＭＳ ゴシック" panose="020B0609070205080204" pitchFamily="49" charset="-128"/>
              </a:rPr>
              <a:t>Y</a:t>
            </a:r>
            <a:r>
              <a:rPr lang="ja-JP" altLang="en-US" sz="1400" b="1" dirty="0">
                <a:solidFill>
                  <a:srgbClr val="FF0000"/>
                </a:solidFill>
                <a:latin typeface="ＭＳ ゴシック" panose="020B0609070205080204" pitchFamily="49" charset="-128"/>
                <a:ea typeface="ＭＳ ゴシック" panose="020B0609070205080204" pitchFamily="49" charset="-128"/>
              </a:rPr>
              <a:t>軸方向）</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radius: 0.02                    </a:t>
            </a:r>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半径 </a:t>
            </a:r>
            <a:r>
              <a:rPr lang="en-US" altLang="ja-JP" sz="1400" b="1" dirty="0">
                <a:solidFill>
                  <a:srgbClr val="FF0000"/>
                </a:solidFill>
                <a:latin typeface="ＭＳ ゴシック" panose="020B0609070205080204" pitchFamily="49" charset="-128"/>
                <a:ea typeface="ＭＳ ゴシック" panose="020B0609070205080204" pitchFamily="49" charset="-128"/>
              </a:rPr>
              <a:t>(Y</a:t>
            </a:r>
            <a:r>
              <a:rPr lang="ja-JP" altLang="en-US" sz="1400" b="1" dirty="0">
                <a:solidFill>
                  <a:srgbClr val="FF0000"/>
                </a:solidFill>
                <a:latin typeface="ＭＳ ゴシック" panose="020B0609070205080204" pitchFamily="49" charset="-128"/>
                <a:ea typeface="ＭＳ ゴシック" panose="020B0609070205080204" pitchFamily="49" charset="-128"/>
              </a:rPr>
              <a:t>軸まわり）</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32821789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EC6006-093D-775B-77F3-B1DD95E3D1AA}"/>
              </a:ext>
            </a:extLst>
          </p:cNvPr>
          <p:cNvSpPr>
            <a:spLocks noGrp="1"/>
          </p:cNvSpPr>
          <p:nvPr>
            <p:ph type="title"/>
          </p:nvPr>
        </p:nvSpPr>
        <p:spPr/>
        <p:txBody>
          <a:bodyPr/>
          <a:lstStyle/>
          <a:p>
            <a:r>
              <a:rPr kumimoji="1" lang="ja-JP" altLang="en-US" dirty="0"/>
              <a:t>慣性行列の計算</a:t>
            </a:r>
          </a:p>
        </p:txBody>
      </p:sp>
      <p:sp>
        <p:nvSpPr>
          <p:cNvPr id="3" name="コンテンツ プレースホルダー 2">
            <a:extLst>
              <a:ext uri="{FF2B5EF4-FFF2-40B4-BE49-F238E27FC236}">
                <a16:creationId xmlns:a16="http://schemas.microsoft.com/office/drawing/2014/main" id="{31801C24-7D8C-22E7-6A7F-AF50D6FF6EB2}"/>
              </a:ext>
            </a:extLst>
          </p:cNvPr>
          <p:cNvSpPr>
            <a:spLocks noGrp="1"/>
          </p:cNvSpPr>
          <p:nvPr>
            <p:ph idx="1"/>
          </p:nvPr>
        </p:nvSpPr>
        <p:spPr/>
        <p:txBody>
          <a:bodyPr/>
          <a:lstStyle/>
          <a:p>
            <a:r>
              <a:rPr kumimoji="1" lang="en-US" altLang="ja-JP" dirty="0"/>
              <a:t>CAD</a:t>
            </a:r>
            <a:r>
              <a:rPr lang="ja-JP" altLang="en-US" dirty="0"/>
              <a:t>ツール</a:t>
            </a:r>
            <a:r>
              <a:rPr kumimoji="1" lang="ja-JP" altLang="en-US" dirty="0"/>
              <a:t>を利用</a:t>
            </a:r>
            <a:endParaRPr kumimoji="1" lang="en-US" altLang="ja-JP" dirty="0"/>
          </a:p>
          <a:p>
            <a:r>
              <a:rPr lang="ja-JP" altLang="en-US" dirty="0"/>
              <a:t>プリミティブ形状に関する式から算出</a:t>
            </a:r>
            <a:endParaRPr lang="en-US" altLang="ja-JP" dirty="0"/>
          </a:p>
          <a:p>
            <a:pPr marL="0" indent="0">
              <a:buNone/>
            </a:pPr>
            <a:endParaRPr kumimoji="1" lang="en-US" altLang="ja-JP" dirty="0"/>
          </a:p>
          <a:p>
            <a:pPr marL="0" indent="0">
              <a:buNone/>
            </a:pPr>
            <a:r>
              <a:rPr kumimoji="1" lang="en-US" altLang="ja-JP" dirty="0"/>
              <a:t>※ </a:t>
            </a:r>
            <a:r>
              <a:rPr kumimoji="1" lang="ja-JP" altLang="en-US" dirty="0"/>
              <a:t>自動</a:t>
            </a:r>
            <a:r>
              <a:rPr lang="ja-JP" altLang="en-US" dirty="0"/>
              <a:t>計算</a:t>
            </a:r>
            <a:r>
              <a:rPr kumimoji="1" lang="ja-JP" altLang="en-US" dirty="0"/>
              <a:t>機能は</a:t>
            </a:r>
            <a:r>
              <a:rPr lang="ja-JP" altLang="en-US" dirty="0"/>
              <a:t>未実装</a:t>
            </a:r>
            <a:endParaRPr kumimoji="1" lang="ja-JP" altLang="en-US" dirty="0"/>
          </a:p>
        </p:txBody>
      </p:sp>
    </p:spTree>
    <p:extLst>
      <p:ext uri="{BB962C8B-B14F-4D97-AF65-F5344CB8AC3E}">
        <p14:creationId xmlns:p14="http://schemas.microsoft.com/office/powerpoint/2010/main" val="30991955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429A00-61CF-F8F9-208B-EED3642CE3B3}"/>
              </a:ext>
            </a:extLst>
          </p:cNvPr>
          <p:cNvSpPr>
            <a:spLocks noGrp="1"/>
          </p:cNvSpPr>
          <p:nvPr>
            <p:ph type="title"/>
          </p:nvPr>
        </p:nvSpPr>
        <p:spPr/>
        <p:txBody>
          <a:bodyPr/>
          <a:lstStyle/>
          <a:p>
            <a:r>
              <a:rPr lang="ja-JP" altLang="en-US" dirty="0"/>
              <a:t>直方体</a:t>
            </a:r>
            <a:r>
              <a:rPr lang="en-US" altLang="ja-JP" dirty="0"/>
              <a:t>(Box)</a:t>
            </a:r>
            <a:r>
              <a:rPr kumimoji="1" lang="ja-JP" altLang="en-US" dirty="0"/>
              <a:t>の慣性行列</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36024243-FFA5-FA36-9046-C1097B6EB333}"/>
                  </a:ext>
                </a:extLst>
              </p:cNvPr>
              <p:cNvSpPr txBox="1"/>
              <p:nvPr/>
            </p:nvSpPr>
            <p:spPr>
              <a:xfrm>
                <a:off x="733378" y="3623835"/>
                <a:ext cx="7781972" cy="21804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𝐼</m:t>
                      </m:r>
                      <m:r>
                        <a:rPr kumimoji="1" lang="en-US" altLang="ja-JP" sz="2400" b="0" i="1" smtClean="0">
                          <a:latin typeface="Cambria Math" panose="02040503050406030204" pitchFamily="18" charset="0"/>
                        </a:rPr>
                        <m:t>=</m:t>
                      </m:r>
                      <m:d>
                        <m:dPr>
                          <m:ctrlPr>
                            <a:rPr kumimoji="1" lang="en-US" altLang="ja-JP" sz="2400" b="0" i="1" smtClean="0">
                              <a:latin typeface="Cambria Math" panose="02040503050406030204" pitchFamily="18" charset="0"/>
                            </a:rPr>
                          </m:ctrlPr>
                        </m:dPr>
                        <m:e>
                          <m:m>
                            <m:mPr>
                              <m:mcs>
                                <m:mc>
                                  <m:mcPr>
                                    <m:count m:val="3"/>
                                    <m:mcJc m:val="center"/>
                                  </m:mcPr>
                                </m:mc>
                              </m:mcs>
                              <m:ctrlPr>
                                <a:rPr kumimoji="1" lang="en-US" altLang="ja-JP" sz="2400" b="0" i="1" smtClean="0">
                                  <a:latin typeface="Cambria Math" panose="02040503050406030204" pitchFamily="18" charset="0"/>
                                </a:rPr>
                              </m:ctrlPr>
                            </m:mPr>
                            <m:mr>
                              <m:e>
                                <m:sSup>
                                  <m:sSupPr>
                                    <m:ctrlPr>
                                      <a:rPr kumimoji="1" lang="en-US" altLang="ja-JP" sz="2400" b="0" i="1" smtClean="0">
                                        <a:latin typeface="Cambria Math" panose="02040503050406030204" pitchFamily="18" charset="0"/>
                                      </a:rPr>
                                    </m:ctrlPr>
                                  </m:sSupPr>
                                  <m:e>
                                    <m:f>
                                      <m:fPr>
                                        <m:ctrlPr>
                                          <a:rPr lang="en-US" altLang="ja-JP" sz="2400" i="1">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i="1">
                                            <a:latin typeface="Cambria Math" panose="02040503050406030204" pitchFamily="18" charset="0"/>
                                          </a:rPr>
                                          <m:t>12</m:t>
                                        </m:r>
                                      </m:den>
                                    </m:f>
                                    <m:r>
                                      <a:rPr lang="en-US" altLang="ja-JP" sz="2400" b="0" i="1" smtClean="0">
                                        <a:latin typeface="Cambria Math" panose="02040503050406030204" pitchFamily="18" charset="0"/>
                                      </a:rPr>
                                      <m:t>𝑚</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𝑤</m:t>
                                    </m:r>
                                  </m:e>
                                  <m:sup>
                                    <m:r>
                                      <a:rPr kumimoji="1" lang="en-US" altLang="ja-JP" sz="2400" b="0" i="1" smtClean="0">
                                        <a:latin typeface="Cambria Math" panose="02040503050406030204" pitchFamily="18" charset="0"/>
                                      </a:rPr>
                                      <m:t>2</m:t>
                                    </m:r>
                                  </m:sup>
                                </m:sSup>
                                <m:r>
                                  <m:rPr>
                                    <m:brk m:alnAt="7"/>
                                  </m:rPr>
                                  <a:rPr kumimoji="1" lang="en-US" altLang="ja-JP" sz="2400" b="0" i="1" smtClean="0">
                                    <a:latin typeface="Cambria Math" panose="02040503050406030204" pitchFamily="18" charset="0"/>
                                  </a:rPr>
                                  <m:t>+</m:t>
                                </m:r>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h</m:t>
                                    </m:r>
                                  </m:e>
                                  <m:sup>
                                    <m:r>
                                      <a:rPr kumimoji="1" lang="en-US" altLang="ja-JP" sz="2400" b="0" i="1" smtClean="0">
                                        <a:latin typeface="Cambria Math" panose="02040503050406030204" pitchFamily="18" charset="0"/>
                                      </a:rPr>
                                      <m:t>2</m:t>
                                    </m:r>
                                  </m:sup>
                                </m:sSup>
                                <m:r>
                                  <m:rPr>
                                    <m:brk m:alnAt="7"/>
                                  </m:rPr>
                                  <a:rPr kumimoji="1" lang="en-US" altLang="ja-JP" sz="2400" b="0" i="1" smtClean="0">
                                    <a:latin typeface="Cambria Math" panose="02040503050406030204" pitchFamily="18" charset="0"/>
                                  </a:rPr>
                                  <m:t>)</m:t>
                                </m:r>
                              </m:e>
                              <m:e>
                                <m:r>
                                  <a:rPr kumimoji="1" lang="en-US" altLang="ja-JP" sz="2400" b="0" i="1" smtClean="0">
                                    <a:latin typeface="Cambria Math" panose="02040503050406030204" pitchFamily="18" charset="0"/>
                                  </a:rPr>
                                  <m:t>0</m:t>
                                </m:r>
                              </m:e>
                              <m:e>
                                <m:r>
                                  <a:rPr kumimoji="1" lang="en-US" altLang="ja-JP" sz="2400" b="0" i="1" smtClean="0">
                                    <a:latin typeface="Cambria Math" panose="02040503050406030204" pitchFamily="18" charset="0"/>
                                  </a:rPr>
                                  <m:t>0</m:t>
                                </m:r>
                              </m:e>
                            </m:mr>
                            <m:mr>
                              <m:e>
                                <m:r>
                                  <a:rPr kumimoji="1" lang="en-US" altLang="ja-JP" sz="2400" b="0" i="1" smtClean="0">
                                    <a:latin typeface="Cambria Math" panose="02040503050406030204" pitchFamily="18" charset="0"/>
                                  </a:rPr>
                                  <m:t>0</m:t>
                                </m:r>
                              </m:e>
                              <m:e>
                                <m:f>
                                  <m:fPr>
                                    <m:ctrlPr>
                                      <a:rPr lang="en-US" altLang="ja-JP" sz="2400" i="1">
                                        <a:latin typeface="Cambria Math" panose="02040503050406030204" pitchFamily="18" charset="0"/>
                                      </a:rPr>
                                    </m:ctrlPr>
                                  </m:fPr>
                                  <m:num>
                                    <m:r>
                                      <a:rPr lang="en-US" altLang="ja-JP" sz="2400" i="1">
                                        <a:latin typeface="Cambria Math" panose="02040503050406030204" pitchFamily="18" charset="0"/>
                                      </a:rPr>
                                      <m:t>1</m:t>
                                    </m:r>
                                  </m:num>
                                  <m:den>
                                    <m:r>
                                      <a:rPr lang="en-US" altLang="ja-JP" sz="2400" i="1">
                                        <a:latin typeface="Cambria Math" panose="02040503050406030204" pitchFamily="18" charset="0"/>
                                      </a:rPr>
                                      <m:t>12</m:t>
                                    </m:r>
                                  </m:den>
                                </m:f>
                                <m:r>
                                  <a:rPr lang="en-US" altLang="ja-JP" sz="2400" i="1">
                                    <a:latin typeface="Cambria Math" panose="02040503050406030204" pitchFamily="18" charset="0"/>
                                  </a:rPr>
                                  <m:t>𝑚</m:t>
                                </m:r>
                                <m:r>
                                  <a:rPr lang="en-US" altLang="ja-JP" sz="2400" b="0" i="1" smtClean="0">
                                    <a:latin typeface="Cambria Math" panose="02040503050406030204" pitchFamily="18" charset="0"/>
                                  </a:rPr>
                                  <m:t>(</m:t>
                                </m:r>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𝑑</m:t>
                                    </m:r>
                                  </m:e>
                                  <m:sup>
                                    <m:r>
                                      <a:rPr kumimoji="1" lang="en-US" altLang="ja-JP" sz="2400" b="0" i="1" smtClean="0">
                                        <a:latin typeface="Cambria Math" panose="02040503050406030204" pitchFamily="18" charset="0"/>
                                      </a:rPr>
                                      <m:t>2</m:t>
                                    </m:r>
                                  </m:sup>
                                </m:sSup>
                                <m:r>
                                  <a:rPr kumimoji="1" lang="en-US" altLang="ja-JP" sz="2400" b="0" i="1" smtClean="0">
                                    <a:latin typeface="Cambria Math" panose="02040503050406030204" pitchFamily="18" charset="0"/>
                                  </a:rPr>
                                  <m:t>+</m:t>
                                </m:r>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h</m:t>
                                    </m:r>
                                  </m:e>
                                  <m:sup>
                                    <m:r>
                                      <a:rPr kumimoji="1" lang="en-US" altLang="ja-JP" sz="2400" b="0" i="1" smtClean="0">
                                        <a:latin typeface="Cambria Math" panose="02040503050406030204" pitchFamily="18" charset="0"/>
                                      </a:rPr>
                                      <m:t>2</m:t>
                                    </m:r>
                                  </m:sup>
                                </m:sSup>
                                <m:r>
                                  <a:rPr kumimoji="1" lang="en-US" altLang="ja-JP" sz="2400" b="0" i="1" smtClean="0">
                                    <a:latin typeface="Cambria Math" panose="02040503050406030204" pitchFamily="18" charset="0"/>
                                  </a:rPr>
                                  <m:t>)</m:t>
                                </m:r>
                              </m:e>
                              <m:e>
                                <m:r>
                                  <a:rPr kumimoji="1" lang="en-US" altLang="ja-JP" sz="2400" b="0" i="1" smtClean="0">
                                    <a:latin typeface="Cambria Math" panose="02040503050406030204" pitchFamily="18" charset="0"/>
                                  </a:rPr>
                                  <m:t>0</m:t>
                                </m:r>
                              </m:e>
                            </m:mr>
                            <m:mr>
                              <m:e>
                                <m:r>
                                  <a:rPr kumimoji="1" lang="en-US" altLang="ja-JP" sz="2400" b="0" i="1" smtClean="0">
                                    <a:latin typeface="Cambria Math" panose="02040503050406030204" pitchFamily="18" charset="0"/>
                                  </a:rPr>
                                  <m:t>0</m:t>
                                </m:r>
                              </m:e>
                              <m:e>
                                <m:r>
                                  <a:rPr kumimoji="1" lang="en-US" altLang="ja-JP" sz="2400" b="0" i="1" smtClean="0">
                                    <a:latin typeface="Cambria Math" panose="02040503050406030204" pitchFamily="18" charset="0"/>
                                  </a:rPr>
                                  <m:t>0</m:t>
                                </m:r>
                              </m:e>
                              <m:e>
                                <m:sSup>
                                  <m:sSupPr>
                                    <m:ctrlPr>
                                      <a:rPr kumimoji="1" lang="en-US" altLang="ja-JP" sz="2400" b="0" i="1" smtClean="0">
                                        <a:latin typeface="Cambria Math" panose="02040503050406030204" pitchFamily="18" charset="0"/>
                                      </a:rPr>
                                    </m:ctrlPr>
                                  </m:sSupPr>
                                  <m:e>
                                    <m:f>
                                      <m:fPr>
                                        <m:ctrlPr>
                                          <a:rPr lang="en-US" altLang="ja-JP" sz="2400" i="1">
                                            <a:latin typeface="Cambria Math" panose="02040503050406030204" pitchFamily="18" charset="0"/>
                                          </a:rPr>
                                        </m:ctrlPr>
                                      </m:fPr>
                                      <m:num>
                                        <m:r>
                                          <a:rPr lang="en-US" altLang="ja-JP" sz="2400" i="1">
                                            <a:latin typeface="Cambria Math" panose="02040503050406030204" pitchFamily="18" charset="0"/>
                                          </a:rPr>
                                          <m:t>1</m:t>
                                        </m:r>
                                      </m:num>
                                      <m:den>
                                        <m:r>
                                          <a:rPr lang="en-US" altLang="ja-JP" sz="2400" i="1">
                                            <a:latin typeface="Cambria Math" panose="02040503050406030204" pitchFamily="18" charset="0"/>
                                          </a:rPr>
                                          <m:t>12</m:t>
                                        </m:r>
                                      </m:den>
                                    </m:f>
                                    <m:r>
                                      <a:rPr lang="en-US" altLang="ja-JP" sz="2400" i="1">
                                        <a:latin typeface="Cambria Math" panose="02040503050406030204" pitchFamily="18" charset="0"/>
                                      </a:rPr>
                                      <m:t>𝑚</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𝑤</m:t>
                                    </m:r>
                                  </m:e>
                                  <m:sup>
                                    <m:r>
                                      <a:rPr kumimoji="1" lang="en-US" altLang="ja-JP" sz="2400" b="0" i="1" smtClean="0">
                                        <a:latin typeface="Cambria Math" panose="02040503050406030204" pitchFamily="18" charset="0"/>
                                      </a:rPr>
                                      <m:t>2</m:t>
                                    </m:r>
                                  </m:sup>
                                </m:sSup>
                                <m:r>
                                  <a:rPr kumimoji="1" lang="en-US" altLang="ja-JP" sz="2400" b="0" i="1" smtClean="0">
                                    <a:latin typeface="Cambria Math" panose="02040503050406030204" pitchFamily="18" charset="0"/>
                                  </a:rPr>
                                  <m:t>+</m:t>
                                </m:r>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𝑑</m:t>
                                    </m:r>
                                  </m:e>
                                  <m:sup>
                                    <m:r>
                                      <a:rPr kumimoji="1" lang="en-US" altLang="ja-JP" sz="2400" b="0" i="1" smtClean="0">
                                        <a:latin typeface="Cambria Math" panose="02040503050406030204" pitchFamily="18" charset="0"/>
                                      </a:rPr>
                                      <m:t>2</m:t>
                                    </m:r>
                                  </m:sup>
                                </m:sSup>
                                <m:r>
                                  <a:rPr kumimoji="1" lang="en-US" altLang="ja-JP" sz="2400" b="0" i="1" smtClean="0">
                                    <a:latin typeface="Cambria Math" panose="02040503050406030204" pitchFamily="18" charset="0"/>
                                  </a:rPr>
                                  <m:t>)</m:t>
                                </m:r>
                              </m:e>
                            </m:mr>
                          </m:m>
                        </m:e>
                      </m:d>
                    </m:oMath>
                  </m:oMathPara>
                </a14:m>
                <a:endParaRPr kumimoji="1" lang="ja-JP" altLang="en-US" sz="2400" dirty="0"/>
              </a:p>
            </p:txBody>
          </p:sp>
        </mc:Choice>
        <mc:Fallback xmlns="">
          <p:sp>
            <p:nvSpPr>
              <p:cNvPr id="7" name="テキスト ボックス 6">
                <a:extLst>
                  <a:ext uri="{FF2B5EF4-FFF2-40B4-BE49-F238E27FC236}">
                    <a16:creationId xmlns:a16="http://schemas.microsoft.com/office/drawing/2014/main" id="{36024243-FFA5-FA36-9046-C1097B6EB333}"/>
                  </a:ext>
                </a:extLst>
              </p:cNvPr>
              <p:cNvSpPr txBox="1">
                <a:spLocks noRot="1" noChangeAspect="1" noMove="1" noResize="1" noEditPoints="1" noAdjustHandles="1" noChangeArrowheads="1" noChangeShapeType="1" noTextEdit="1"/>
              </p:cNvSpPr>
              <p:nvPr/>
            </p:nvSpPr>
            <p:spPr>
              <a:xfrm>
                <a:off x="733378" y="3623835"/>
                <a:ext cx="7781972" cy="2180469"/>
              </a:xfrm>
              <a:prstGeom prst="rect">
                <a:avLst/>
              </a:prstGeom>
              <a:blipFill>
                <a:blip r:embed="rId3"/>
                <a:stretch>
                  <a:fillRect/>
                </a:stretch>
              </a:blipFill>
            </p:spPr>
            <p:txBody>
              <a:bodyPr/>
              <a:lstStyle/>
              <a:p>
                <a:r>
                  <a:rPr lang="ja-JP" altLang="en-US">
                    <a:noFill/>
                  </a:rPr>
                  <a:t> </a:t>
                </a:r>
              </a:p>
            </p:txBody>
          </p:sp>
        </mc:Fallback>
      </mc:AlternateContent>
      <p:grpSp>
        <p:nvGrpSpPr>
          <p:cNvPr id="58" name="グループ化 57">
            <a:extLst>
              <a:ext uri="{FF2B5EF4-FFF2-40B4-BE49-F238E27FC236}">
                <a16:creationId xmlns:a16="http://schemas.microsoft.com/office/drawing/2014/main" id="{F6D171D2-2A20-F826-ED44-E25BD12B22F1}"/>
              </a:ext>
            </a:extLst>
          </p:cNvPr>
          <p:cNvGrpSpPr/>
          <p:nvPr/>
        </p:nvGrpSpPr>
        <p:grpSpPr>
          <a:xfrm>
            <a:off x="3365633" y="1831497"/>
            <a:ext cx="2386254" cy="1287071"/>
            <a:chOff x="3717169" y="2096072"/>
            <a:chExt cx="1620776" cy="874196"/>
          </a:xfrm>
        </p:grpSpPr>
        <p:grpSp>
          <p:nvGrpSpPr>
            <p:cNvPr id="21" name="グループ化 20">
              <a:extLst>
                <a:ext uri="{FF2B5EF4-FFF2-40B4-BE49-F238E27FC236}">
                  <a16:creationId xmlns:a16="http://schemas.microsoft.com/office/drawing/2014/main" id="{9D5D2D2F-4AA3-91CE-984D-AA53AEDB8ECA}"/>
                </a:ext>
              </a:extLst>
            </p:cNvPr>
            <p:cNvGrpSpPr/>
            <p:nvPr/>
          </p:nvGrpSpPr>
          <p:grpSpPr>
            <a:xfrm>
              <a:off x="3717169" y="2096072"/>
              <a:ext cx="1342204" cy="653193"/>
              <a:chOff x="1906934" y="1733332"/>
              <a:chExt cx="1342204" cy="653193"/>
            </a:xfrm>
          </p:grpSpPr>
          <p:sp>
            <p:nvSpPr>
              <p:cNvPr id="10" name="正方形/長方形 9">
                <a:extLst>
                  <a:ext uri="{FF2B5EF4-FFF2-40B4-BE49-F238E27FC236}">
                    <a16:creationId xmlns:a16="http://schemas.microsoft.com/office/drawing/2014/main" id="{AFC2A248-2AF3-C035-6C1E-878860254E01}"/>
                  </a:ext>
                </a:extLst>
              </p:cNvPr>
              <p:cNvSpPr/>
              <p:nvPr/>
            </p:nvSpPr>
            <p:spPr>
              <a:xfrm>
                <a:off x="1906934" y="1903935"/>
                <a:ext cx="1155765" cy="48259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12" name="直線コネクタ 11">
                <a:extLst>
                  <a:ext uri="{FF2B5EF4-FFF2-40B4-BE49-F238E27FC236}">
                    <a16:creationId xmlns:a16="http://schemas.microsoft.com/office/drawing/2014/main" id="{2C66A081-983E-8269-DFF8-A1CC9CACDB99}"/>
                  </a:ext>
                </a:extLst>
              </p:cNvPr>
              <p:cNvCxnSpPr/>
              <p:nvPr/>
            </p:nvCxnSpPr>
            <p:spPr>
              <a:xfrm flipV="1">
                <a:off x="1906934" y="1737105"/>
                <a:ext cx="186439" cy="1668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2E5C07E0-E868-5DB5-99CE-ACCEA6F0EB9D}"/>
                  </a:ext>
                </a:extLst>
              </p:cNvPr>
              <p:cNvCxnSpPr/>
              <p:nvPr/>
            </p:nvCxnSpPr>
            <p:spPr>
              <a:xfrm flipV="1">
                <a:off x="3062699" y="1733332"/>
                <a:ext cx="186439" cy="1668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2D84AD8-1ED5-BE59-69BC-D175C95B31FF}"/>
                  </a:ext>
                </a:extLst>
              </p:cNvPr>
              <p:cNvCxnSpPr/>
              <p:nvPr/>
            </p:nvCxnSpPr>
            <p:spPr>
              <a:xfrm flipV="1">
                <a:off x="3062698" y="2213018"/>
                <a:ext cx="186439" cy="1668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92ADD412-5D8D-C75A-9892-9047CAE7851E}"/>
                  </a:ext>
                </a:extLst>
              </p:cNvPr>
              <p:cNvCxnSpPr>
                <a:cxnSpLocks/>
              </p:cNvCxnSpPr>
              <p:nvPr/>
            </p:nvCxnSpPr>
            <p:spPr>
              <a:xfrm flipH="1">
                <a:off x="2093373" y="1733332"/>
                <a:ext cx="115576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27B95ABF-BE0E-2D39-10AE-34A2FD8DF486}"/>
                  </a:ext>
                </a:extLst>
              </p:cNvPr>
              <p:cNvCxnSpPr>
                <a:cxnSpLocks/>
              </p:cNvCxnSpPr>
              <p:nvPr/>
            </p:nvCxnSpPr>
            <p:spPr>
              <a:xfrm>
                <a:off x="3249137" y="1733332"/>
                <a:ext cx="0" cy="47968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8C5ABB6A-9789-1466-B25A-B09F7D910B29}"/>
                    </a:ext>
                  </a:extLst>
                </p:cNvPr>
                <p:cNvSpPr txBox="1"/>
                <p:nvPr/>
              </p:nvSpPr>
              <p:spPr>
                <a:xfrm>
                  <a:off x="4202012" y="2719413"/>
                  <a:ext cx="220631" cy="2508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𝑤</m:t>
                        </m:r>
                      </m:oMath>
                    </m:oMathPara>
                  </a14:m>
                  <a:endParaRPr kumimoji="1" lang="ja-JP" altLang="en-US" sz="2400" dirty="0"/>
                </a:p>
              </p:txBody>
            </p:sp>
          </mc:Choice>
          <mc:Fallback xmlns="">
            <p:sp>
              <p:nvSpPr>
                <p:cNvPr id="23" name="テキスト ボックス 22">
                  <a:extLst>
                    <a:ext uri="{FF2B5EF4-FFF2-40B4-BE49-F238E27FC236}">
                      <a16:creationId xmlns:a16="http://schemas.microsoft.com/office/drawing/2014/main" id="{8C5ABB6A-9789-1466-B25A-B09F7D910B29}"/>
                    </a:ext>
                  </a:extLst>
                </p:cNvPr>
                <p:cNvSpPr txBox="1">
                  <a:spLocks noRot="1" noChangeAspect="1" noMove="1" noResize="1" noEditPoints="1" noAdjustHandles="1" noChangeArrowheads="1" noChangeShapeType="1" noTextEdit="1"/>
                </p:cNvSpPr>
                <p:nvPr/>
              </p:nvSpPr>
              <p:spPr>
                <a:xfrm>
                  <a:off x="4202012" y="2719413"/>
                  <a:ext cx="220631" cy="250855"/>
                </a:xfrm>
                <a:prstGeom prst="rect">
                  <a:avLst/>
                </a:prstGeom>
                <a:blipFill>
                  <a:blip r:embed="rId4"/>
                  <a:stretch>
                    <a:fillRect l="-9434" r="-75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0A0328CE-9789-E498-CC95-49D1917A9BC8}"/>
                    </a:ext>
                  </a:extLst>
                </p:cNvPr>
                <p:cNvSpPr txBox="1"/>
                <p:nvPr/>
              </p:nvSpPr>
              <p:spPr>
                <a:xfrm>
                  <a:off x="4967954" y="2631225"/>
                  <a:ext cx="187358" cy="2508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𝑑</m:t>
                        </m:r>
                      </m:oMath>
                    </m:oMathPara>
                  </a14:m>
                  <a:endParaRPr kumimoji="1" lang="ja-JP" altLang="en-US" sz="2400" dirty="0"/>
                </a:p>
              </p:txBody>
            </p:sp>
          </mc:Choice>
          <mc:Fallback xmlns="">
            <p:sp>
              <p:nvSpPr>
                <p:cNvPr id="24" name="テキスト ボックス 23">
                  <a:extLst>
                    <a:ext uri="{FF2B5EF4-FFF2-40B4-BE49-F238E27FC236}">
                      <a16:creationId xmlns:a16="http://schemas.microsoft.com/office/drawing/2014/main" id="{0A0328CE-9789-E498-CC95-49D1917A9BC8}"/>
                    </a:ext>
                  </a:extLst>
                </p:cNvPr>
                <p:cNvSpPr txBox="1">
                  <a:spLocks noRot="1" noChangeAspect="1" noMove="1" noResize="1" noEditPoints="1" noAdjustHandles="1" noChangeArrowheads="1" noChangeShapeType="1" noTextEdit="1"/>
                </p:cNvSpPr>
                <p:nvPr/>
              </p:nvSpPr>
              <p:spPr>
                <a:xfrm>
                  <a:off x="4967954" y="2631225"/>
                  <a:ext cx="187358" cy="250855"/>
                </a:xfrm>
                <a:prstGeom prst="rect">
                  <a:avLst/>
                </a:prstGeom>
                <a:blipFill>
                  <a:blip r:embed="rId5"/>
                  <a:stretch>
                    <a:fillRect l="-24444" r="-20000"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8F566245-30C3-A02E-DD0C-A332D61C67CF}"/>
                    </a:ext>
                  </a:extLst>
                </p:cNvPr>
                <p:cNvSpPr txBox="1"/>
                <p:nvPr/>
              </p:nvSpPr>
              <p:spPr>
                <a:xfrm>
                  <a:off x="5157991" y="2183643"/>
                  <a:ext cx="179954" cy="2508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h</m:t>
                        </m:r>
                      </m:oMath>
                    </m:oMathPara>
                  </a14:m>
                  <a:endParaRPr kumimoji="1" lang="ja-JP" altLang="en-US" sz="2400" dirty="0"/>
                </a:p>
              </p:txBody>
            </p:sp>
          </mc:Choice>
          <mc:Fallback xmlns="">
            <p:sp>
              <p:nvSpPr>
                <p:cNvPr id="25" name="テキスト ボックス 24">
                  <a:extLst>
                    <a:ext uri="{FF2B5EF4-FFF2-40B4-BE49-F238E27FC236}">
                      <a16:creationId xmlns:a16="http://schemas.microsoft.com/office/drawing/2014/main" id="{8F566245-30C3-A02E-DD0C-A332D61C67CF}"/>
                    </a:ext>
                  </a:extLst>
                </p:cNvPr>
                <p:cNvSpPr txBox="1">
                  <a:spLocks noRot="1" noChangeAspect="1" noMove="1" noResize="1" noEditPoints="1" noAdjustHandles="1" noChangeArrowheads="1" noChangeShapeType="1" noTextEdit="1"/>
                </p:cNvSpPr>
                <p:nvPr/>
              </p:nvSpPr>
              <p:spPr>
                <a:xfrm>
                  <a:off x="5157991" y="2183643"/>
                  <a:ext cx="179954" cy="250855"/>
                </a:xfrm>
                <a:prstGeom prst="rect">
                  <a:avLst/>
                </a:prstGeom>
                <a:blipFill>
                  <a:blip r:embed="rId6"/>
                  <a:stretch>
                    <a:fillRect l="-25000" r="-20455" b="-6667"/>
                  </a:stretch>
                </a:blipFill>
              </p:spPr>
              <p:txBody>
                <a:bodyPr/>
                <a:lstStyle/>
                <a:p>
                  <a:r>
                    <a:rPr lang="ja-JP" altLang="en-US">
                      <a:noFill/>
                    </a:rPr>
                    <a:t> </a:t>
                  </a:r>
                </a:p>
              </p:txBody>
            </p:sp>
          </mc:Fallback>
        </mc:AlternateContent>
      </p:grpSp>
      <p:grpSp>
        <p:nvGrpSpPr>
          <p:cNvPr id="26" name="グループ化 25">
            <a:extLst>
              <a:ext uri="{FF2B5EF4-FFF2-40B4-BE49-F238E27FC236}">
                <a16:creationId xmlns:a16="http://schemas.microsoft.com/office/drawing/2014/main" id="{0A256BFE-8A17-AE89-8712-377BF5CA014D}"/>
              </a:ext>
            </a:extLst>
          </p:cNvPr>
          <p:cNvGrpSpPr/>
          <p:nvPr/>
        </p:nvGrpSpPr>
        <p:grpSpPr>
          <a:xfrm>
            <a:off x="816272" y="1523901"/>
            <a:ext cx="1633450" cy="1622220"/>
            <a:chOff x="816272" y="1523901"/>
            <a:chExt cx="1633450" cy="1622220"/>
          </a:xfrm>
        </p:grpSpPr>
        <p:cxnSp>
          <p:nvCxnSpPr>
            <p:cNvPr id="4" name="直線矢印コネクタ 3">
              <a:extLst>
                <a:ext uri="{FF2B5EF4-FFF2-40B4-BE49-F238E27FC236}">
                  <a16:creationId xmlns:a16="http://schemas.microsoft.com/office/drawing/2014/main" id="{688434BA-0915-6ACC-AB9B-0BA81755D743}"/>
                </a:ext>
              </a:extLst>
            </p:cNvPr>
            <p:cNvCxnSpPr/>
            <p:nvPr/>
          </p:nvCxnSpPr>
          <p:spPr>
            <a:xfrm flipH="1">
              <a:off x="1204175" y="2537734"/>
              <a:ext cx="399245" cy="40508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矢印コネクタ 4">
              <a:extLst>
                <a:ext uri="{FF2B5EF4-FFF2-40B4-BE49-F238E27FC236}">
                  <a16:creationId xmlns:a16="http://schemas.microsoft.com/office/drawing/2014/main" id="{3E00B86D-6FC4-680B-180E-BC263EC2A1F2}"/>
                </a:ext>
              </a:extLst>
            </p:cNvPr>
            <p:cNvCxnSpPr>
              <a:cxnSpLocks/>
            </p:cNvCxnSpPr>
            <p:nvPr/>
          </p:nvCxnSpPr>
          <p:spPr>
            <a:xfrm>
              <a:off x="1603420" y="2537734"/>
              <a:ext cx="598867" cy="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D00C5081-703D-FC6E-A49F-EE999459801D}"/>
                </a:ext>
              </a:extLst>
            </p:cNvPr>
            <p:cNvCxnSpPr>
              <a:cxnSpLocks/>
            </p:cNvCxnSpPr>
            <p:nvPr/>
          </p:nvCxnSpPr>
          <p:spPr>
            <a:xfrm flipV="1">
              <a:off x="1603420" y="1831497"/>
              <a:ext cx="0" cy="706237"/>
            </a:xfrm>
            <a:prstGeom prst="straightConnector1">
              <a:avLst/>
            </a:prstGeom>
            <a:ln w="127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6D7A614A-F15D-5074-4BAA-4A85C14978D2}"/>
                    </a:ext>
                  </a:extLst>
                </p:cNvPr>
                <p:cNvSpPr txBox="1"/>
                <p:nvPr/>
              </p:nvSpPr>
              <p:spPr>
                <a:xfrm>
                  <a:off x="2184778" y="2434732"/>
                  <a:ext cx="26494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𝑦</m:t>
                        </m:r>
                      </m:oMath>
                    </m:oMathPara>
                  </a14:m>
                  <a:endParaRPr kumimoji="1" lang="ja-JP" altLang="en-US" sz="2400" dirty="0"/>
                </a:p>
              </p:txBody>
            </p:sp>
          </mc:Choice>
          <mc:Fallback xmlns="">
            <p:sp>
              <p:nvSpPr>
                <p:cNvPr id="19" name="テキスト ボックス 18">
                  <a:extLst>
                    <a:ext uri="{FF2B5EF4-FFF2-40B4-BE49-F238E27FC236}">
                      <a16:creationId xmlns:a16="http://schemas.microsoft.com/office/drawing/2014/main" id="{6D7A614A-F15D-5074-4BAA-4A85C14978D2}"/>
                    </a:ext>
                  </a:extLst>
                </p:cNvPr>
                <p:cNvSpPr txBox="1">
                  <a:spLocks noRot="1" noChangeAspect="1" noMove="1" noResize="1" noEditPoints="1" noAdjustHandles="1" noChangeArrowheads="1" noChangeShapeType="1" noTextEdit="1"/>
                </p:cNvSpPr>
                <p:nvPr/>
              </p:nvSpPr>
              <p:spPr>
                <a:xfrm>
                  <a:off x="2184778" y="2434732"/>
                  <a:ext cx="264944" cy="369332"/>
                </a:xfrm>
                <a:prstGeom prst="rect">
                  <a:avLst/>
                </a:prstGeom>
                <a:blipFill>
                  <a:blip r:embed="rId7"/>
                  <a:stretch>
                    <a:fillRect l="-25000" r="-20455" b="-229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AD61CE90-B0DE-3E11-4ECE-C58BCC13F296}"/>
                    </a:ext>
                  </a:extLst>
                </p:cNvPr>
                <p:cNvSpPr txBox="1"/>
                <p:nvPr/>
              </p:nvSpPr>
              <p:spPr>
                <a:xfrm>
                  <a:off x="816272" y="2776789"/>
                  <a:ext cx="2609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𝑥</m:t>
                        </m:r>
                      </m:oMath>
                    </m:oMathPara>
                  </a14:m>
                  <a:endParaRPr kumimoji="1" lang="ja-JP" altLang="en-US" sz="2400" dirty="0"/>
                </a:p>
              </p:txBody>
            </p:sp>
          </mc:Choice>
          <mc:Fallback xmlns="">
            <p:sp>
              <p:nvSpPr>
                <p:cNvPr id="20" name="テキスト ボックス 19">
                  <a:extLst>
                    <a:ext uri="{FF2B5EF4-FFF2-40B4-BE49-F238E27FC236}">
                      <a16:creationId xmlns:a16="http://schemas.microsoft.com/office/drawing/2014/main" id="{AD61CE90-B0DE-3E11-4ECE-C58BCC13F296}"/>
                    </a:ext>
                  </a:extLst>
                </p:cNvPr>
                <p:cNvSpPr txBox="1">
                  <a:spLocks noRot="1" noChangeAspect="1" noMove="1" noResize="1" noEditPoints="1" noAdjustHandles="1" noChangeArrowheads="1" noChangeShapeType="1" noTextEdit="1"/>
                </p:cNvSpPr>
                <p:nvPr/>
              </p:nvSpPr>
              <p:spPr>
                <a:xfrm>
                  <a:off x="816272" y="2776789"/>
                  <a:ext cx="260969" cy="369332"/>
                </a:xfrm>
                <a:prstGeom prst="rect">
                  <a:avLst/>
                </a:prstGeom>
                <a:blipFill>
                  <a:blip r:embed="rId8"/>
                  <a:stretch>
                    <a:fillRect l="-13953" r="-697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FE350FB5-D604-E758-C121-248C3BD7A655}"/>
                    </a:ext>
                  </a:extLst>
                </p:cNvPr>
                <p:cNvSpPr txBox="1"/>
                <p:nvPr/>
              </p:nvSpPr>
              <p:spPr>
                <a:xfrm>
                  <a:off x="1678596" y="1523901"/>
                  <a:ext cx="2425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𝑧</m:t>
                        </m:r>
                      </m:oMath>
                    </m:oMathPara>
                  </a14:m>
                  <a:endParaRPr kumimoji="1" lang="ja-JP" altLang="en-US" sz="2400" dirty="0"/>
                </a:p>
              </p:txBody>
            </p:sp>
          </mc:Choice>
          <mc:Fallback xmlns="">
            <p:sp>
              <p:nvSpPr>
                <p:cNvPr id="22" name="テキスト ボックス 21">
                  <a:extLst>
                    <a:ext uri="{FF2B5EF4-FFF2-40B4-BE49-F238E27FC236}">
                      <a16:creationId xmlns:a16="http://schemas.microsoft.com/office/drawing/2014/main" id="{FE350FB5-D604-E758-C121-248C3BD7A655}"/>
                    </a:ext>
                  </a:extLst>
                </p:cNvPr>
                <p:cNvSpPr txBox="1">
                  <a:spLocks noRot="1" noChangeAspect="1" noMove="1" noResize="1" noEditPoints="1" noAdjustHandles="1" noChangeArrowheads="1" noChangeShapeType="1" noTextEdit="1"/>
                </p:cNvSpPr>
                <p:nvPr/>
              </p:nvSpPr>
              <p:spPr>
                <a:xfrm>
                  <a:off x="1678596" y="1523901"/>
                  <a:ext cx="242502" cy="369332"/>
                </a:xfrm>
                <a:prstGeom prst="rect">
                  <a:avLst/>
                </a:prstGeom>
                <a:blipFill>
                  <a:blip r:embed="rId9"/>
                  <a:stretch>
                    <a:fillRect l="-12500" r="-10000"/>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26819246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429A00-61CF-F8F9-208B-EED3642CE3B3}"/>
              </a:ext>
            </a:extLst>
          </p:cNvPr>
          <p:cNvSpPr>
            <a:spLocks noGrp="1"/>
          </p:cNvSpPr>
          <p:nvPr>
            <p:ph type="title"/>
          </p:nvPr>
        </p:nvSpPr>
        <p:spPr/>
        <p:txBody>
          <a:bodyPr/>
          <a:lstStyle/>
          <a:p>
            <a:r>
              <a:rPr lang="ja-JP" altLang="en-US" dirty="0"/>
              <a:t>円柱</a:t>
            </a:r>
            <a:r>
              <a:rPr lang="en-US" altLang="ja-JP" dirty="0"/>
              <a:t>(Cylinder)</a:t>
            </a:r>
            <a:r>
              <a:rPr kumimoji="1" lang="ja-JP" altLang="en-US" dirty="0"/>
              <a:t>の慣性行列</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36024243-FFA5-FA36-9046-C1097B6EB333}"/>
                  </a:ext>
                </a:extLst>
              </p:cNvPr>
              <p:cNvSpPr txBox="1"/>
              <p:nvPr/>
            </p:nvSpPr>
            <p:spPr>
              <a:xfrm>
                <a:off x="527817" y="3786866"/>
                <a:ext cx="7781972" cy="21804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𝐼</m:t>
                      </m:r>
                      <m:r>
                        <a:rPr kumimoji="1" lang="en-US" altLang="ja-JP" sz="2400" b="0" i="1" smtClean="0">
                          <a:latin typeface="Cambria Math" panose="02040503050406030204" pitchFamily="18" charset="0"/>
                        </a:rPr>
                        <m:t>=</m:t>
                      </m:r>
                      <m:d>
                        <m:dPr>
                          <m:ctrlPr>
                            <a:rPr kumimoji="1" lang="en-US" altLang="ja-JP" sz="2400" b="0" i="1" smtClean="0">
                              <a:latin typeface="Cambria Math" panose="02040503050406030204" pitchFamily="18" charset="0"/>
                            </a:rPr>
                          </m:ctrlPr>
                        </m:dPr>
                        <m:e>
                          <m:m>
                            <m:mPr>
                              <m:mcs>
                                <m:mc>
                                  <m:mcPr>
                                    <m:count m:val="3"/>
                                    <m:mcJc m:val="center"/>
                                  </m:mcPr>
                                </m:mc>
                              </m:mcs>
                              <m:ctrlPr>
                                <a:rPr kumimoji="1" lang="en-US" altLang="ja-JP" sz="2400" b="0" i="1" smtClean="0">
                                  <a:latin typeface="Cambria Math" panose="02040503050406030204" pitchFamily="18" charset="0"/>
                                </a:rPr>
                              </m:ctrlPr>
                            </m:mPr>
                            <m:mr>
                              <m:e>
                                <m:sSup>
                                  <m:sSupPr>
                                    <m:ctrlPr>
                                      <a:rPr kumimoji="1" lang="en-US" altLang="ja-JP" sz="2400" b="0" i="1" smtClean="0">
                                        <a:latin typeface="Cambria Math" panose="02040503050406030204" pitchFamily="18" charset="0"/>
                                      </a:rPr>
                                    </m:ctrlPr>
                                  </m:sSupPr>
                                  <m:e>
                                    <m:f>
                                      <m:fPr>
                                        <m:ctrlPr>
                                          <a:rPr lang="en-US" altLang="ja-JP" sz="2400" i="1">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i="1">
                                            <a:latin typeface="Cambria Math" panose="02040503050406030204" pitchFamily="18" charset="0"/>
                                          </a:rPr>
                                          <m:t>12</m:t>
                                        </m:r>
                                      </m:den>
                                    </m:f>
                                    <m:r>
                                      <a:rPr lang="en-US" altLang="ja-JP" sz="2400" b="0" i="1" smtClean="0">
                                        <a:latin typeface="Cambria Math" panose="02040503050406030204" pitchFamily="18" charset="0"/>
                                      </a:rPr>
                                      <m:t>𝑚</m:t>
                                    </m:r>
                                    <m:r>
                                      <a:rPr lang="en-US" altLang="ja-JP" sz="2400" b="0" i="1" smtClean="0">
                                        <a:latin typeface="Cambria Math" panose="02040503050406030204" pitchFamily="18" charset="0"/>
                                      </a:rPr>
                                      <m:t>(3</m:t>
                                    </m:r>
                                    <m:r>
                                      <a:rPr lang="en-US" altLang="ja-JP" sz="2400" b="0" i="1" smtClean="0">
                                        <a:latin typeface="Cambria Math" panose="02040503050406030204" pitchFamily="18" charset="0"/>
                                      </a:rPr>
                                      <m:t>𝑟</m:t>
                                    </m:r>
                                  </m:e>
                                  <m:sup>
                                    <m:r>
                                      <a:rPr kumimoji="1" lang="en-US" altLang="ja-JP" sz="2400" b="0" i="1" smtClean="0">
                                        <a:latin typeface="Cambria Math" panose="02040503050406030204" pitchFamily="18" charset="0"/>
                                      </a:rPr>
                                      <m:t>2</m:t>
                                    </m:r>
                                  </m:sup>
                                </m:sSup>
                                <m:r>
                                  <m:rPr>
                                    <m:brk m:alnAt="7"/>
                                  </m:rPr>
                                  <a:rPr kumimoji="1" lang="en-US" altLang="ja-JP" sz="2400" b="0" i="1" smtClean="0">
                                    <a:latin typeface="Cambria Math" panose="02040503050406030204" pitchFamily="18" charset="0"/>
                                  </a:rPr>
                                  <m:t>+</m:t>
                                </m:r>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h</m:t>
                                    </m:r>
                                  </m:e>
                                  <m:sup>
                                    <m:r>
                                      <a:rPr kumimoji="1" lang="en-US" altLang="ja-JP" sz="2400" b="0" i="1" smtClean="0">
                                        <a:latin typeface="Cambria Math" panose="02040503050406030204" pitchFamily="18" charset="0"/>
                                      </a:rPr>
                                      <m:t>2</m:t>
                                    </m:r>
                                  </m:sup>
                                </m:sSup>
                                <m:r>
                                  <m:rPr>
                                    <m:brk m:alnAt="7"/>
                                  </m:rPr>
                                  <a:rPr kumimoji="1" lang="en-US" altLang="ja-JP" sz="2400" b="0" i="1" smtClean="0">
                                    <a:latin typeface="Cambria Math" panose="02040503050406030204" pitchFamily="18" charset="0"/>
                                  </a:rPr>
                                  <m:t>)</m:t>
                                </m:r>
                              </m:e>
                              <m:e>
                                <m:r>
                                  <a:rPr kumimoji="1" lang="en-US" altLang="ja-JP" sz="2400" b="0" i="1" smtClean="0">
                                    <a:latin typeface="Cambria Math" panose="02040503050406030204" pitchFamily="18" charset="0"/>
                                  </a:rPr>
                                  <m:t>0</m:t>
                                </m:r>
                              </m:e>
                              <m:e>
                                <m:r>
                                  <a:rPr kumimoji="1" lang="en-US" altLang="ja-JP" sz="2400" b="0" i="1" smtClean="0">
                                    <a:latin typeface="Cambria Math" panose="02040503050406030204" pitchFamily="18" charset="0"/>
                                  </a:rPr>
                                  <m:t>0</m:t>
                                </m:r>
                              </m:e>
                            </m:mr>
                            <m:mr>
                              <m:e>
                                <m:r>
                                  <a:rPr kumimoji="1" lang="en-US" altLang="ja-JP" sz="2400" b="0" i="1" smtClean="0">
                                    <a:latin typeface="Cambria Math" panose="02040503050406030204" pitchFamily="18" charset="0"/>
                                  </a:rPr>
                                  <m:t>0</m:t>
                                </m:r>
                              </m:e>
                              <m:e>
                                <m:f>
                                  <m:fPr>
                                    <m:ctrlPr>
                                      <a:rPr lang="en-US" altLang="ja-JP" sz="2400" i="1">
                                        <a:latin typeface="Cambria Math" panose="02040503050406030204" pitchFamily="18" charset="0"/>
                                      </a:rPr>
                                    </m:ctrlPr>
                                  </m:fPr>
                                  <m:num>
                                    <m:r>
                                      <a:rPr lang="en-US" altLang="ja-JP" sz="2400" i="1">
                                        <a:latin typeface="Cambria Math" panose="02040503050406030204" pitchFamily="18" charset="0"/>
                                      </a:rPr>
                                      <m:t>1</m:t>
                                    </m:r>
                                  </m:num>
                                  <m:den>
                                    <m:r>
                                      <a:rPr lang="en-US" altLang="ja-JP" sz="2400" i="1">
                                        <a:latin typeface="Cambria Math" panose="02040503050406030204" pitchFamily="18" charset="0"/>
                                      </a:rPr>
                                      <m:t>12</m:t>
                                    </m:r>
                                  </m:den>
                                </m:f>
                                <m:r>
                                  <a:rPr lang="en-US" altLang="ja-JP" sz="2400" i="1">
                                    <a:latin typeface="Cambria Math" panose="02040503050406030204" pitchFamily="18" charset="0"/>
                                  </a:rPr>
                                  <m:t>𝑚</m:t>
                                </m:r>
                                <m:r>
                                  <a:rPr lang="en-US" altLang="ja-JP" sz="2400" b="0" i="1" smtClean="0">
                                    <a:latin typeface="Cambria Math" panose="02040503050406030204" pitchFamily="18" charset="0"/>
                                  </a:rPr>
                                  <m:t>(</m:t>
                                </m:r>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3</m:t>
                                    </m:r>
                                    <m:r>
                                      <a:rPr kumimoji="1" lang="en-US" altLang="ja-JP" sz="2400" b="0" i="1" smtClean="0">
                                        <a:latin typeface="Cambria Math" panose="02040503050406030204" pitchFamily="18" charset="0"/>
                                      </a:rPr>
                                      <m:t>𝑟</m:t>
                                    </m:r>
                                  </m:e>
                                  <m:sup>
                                    <m:r>
                                      <a:rPr kumimoji="1" lang="en-US" altLang="ja-JP" sz="2400" b="0" i="1" smtClean="0">
                                        <a:latin typeface="Cambria Math" panose="02040503050406030204" pitchFamily="18" charset="0"/>
                                      </a:rPr>
                                      <m:t>2</m:t>
                                    </m:r>
                                  </m:sup>
                                </m:sSup>
                                <m:r>
                                  <a:rPr kumimoji="1" lang="en-US" altLang="ja-JP" sz="2400" b="0" i="1" smtClean="0">
                                    <a:latin typeface="Cambria Math" panose="02040503050406030204" pitchFamily="18" charset="0"/>
                                  </a:rPr>
                                  <m:t>+</m:t>
                                </m:r>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h</m:t>
                                    </m:r>
                                  </m:e>
                                  <m:sup>
                                    <m:r>
                                      <a:rPr kumimoji="1" lang="en-US" altLang="ja-JP" sz="2400" b="0" i="1" smtClean="0">
                                        <a:latin typeface="Cambria Math" panose="02040503050406030204" pitchFamily="18" charset="0"/>
                                      </a:rPr>
                                      <m:t>2</m:t>
                                    </m:r>
                                  </m:sup>
                                </m:sSup>
                                <m:r>
                                  <a:rPr kumimoji="1" lang="en-US" altLang="ja-JP" sz="2400" b="0" i="1" smtClean="0">
                                    <a:latin typeface="Cambria Math" panose="02040503050406030204" pitchFamily="18" charset="0"/>
                                  </a:rPr>
                                  <m:t>)</m:t>
                                </m:r>
                              </m:e>
                              <m:e>
                                <m:r>
                                  <a:rPr kumimoji="1" lang="en-US" altLang="ja-JP" sz="2400" b="0" i="1" smtClean="0">
                                    <a:latin typeface="Cambria Math" panose="02040503050406030204" pitchFamily="18" charset="0"/>
                                  </a:rPr>
                                  <m:t>0</m:t>
                                </m:r>
                              </m:e>
                            </m:mr>
                            <m:mr>
                              <m:e>
                                <m:r>
                                  <a:rPr kumimoji="1" lang="en-US" altLang="ja-JP" sz="2400" b="0" i="1" smtClean="0">
                                    <a:latin typeface="Cambria Math" panose="02040503050406030204" pitchFamily="18" charset="0"/>
                                  </a:rPr>
                                  <m:t>0</m:t>
                                </m:r>
                              </m:e>
                              <m:e>
                                <m:r>
                                  <a:rPr kumimoji="1" lang="en-US" altLang="ja-JP" sz="2400" b="0" i="1" smtClean="0">
                                    <a:latin typeface="Cambria Math" panose="02040503050406030204" pitchFamily="18" charset="0"/>
                                  </a:rPr>
                                  <m:t>0</m:t>
                                </m:r>
                              </m:e>
                              <m:e>
                                <m:f>
                                  <m:fPr>
                                    <m:ctrlPr>
                                      <a:rPr lang="en-US" altLang="ja-JP" sz="2400" i="1">
                                        <a:latin typeface="Cambria Math" panose="02040503050406030204" pitchFamily="18" charset="0"/>
                                      </a:rPr>
                                    </m:ctrlPr>
                                  </m:fPr>
                                  <m:num>
                                    <m:r>
                                      <a:rPr lang="en-US" altLang="ja-JP" sz="2400" i="1">
                                        <a:latin typeface="Cambria Math" panose="02040503050406030204" pitchFamily="18" charset="0"/>
                                      </a:rPr>
                                      <m:t>1</m:t>
                                    </m:r>
                                  </m:num>
                                  <m:den>
                                    <m:r>
                                      <a:rPr lang="en-US" altLang="ja-JP" sz="2400" i="1">
                                        <a:latin typeface="Cambria Math" panose="02040503050406030204" pitchFamily="18" charset="0"/>
                                      </a:rPr>
                                      <m:t>2</m:t>
                                    </m:r>
                                  </m:den>
                                </m:f>
                                <m:r>
                                  <a:rPr lang="en-US" altLang="ja-JP" sz="2400" b="0" i="1" smtClean="0">
                                    <a:latin typeface="Cambria Math" panose="02040503050406030204" pitchFamily="18" charset="0"/>
                                  </a:rPr>
                                  <m:t>𝑚</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𝑟</m:t>
                                    </m:r>
                                  </m:e>
                                  <m:sup>
                                    <m:r>
                                      <a:rPr lang="en-US" altLang="ja-JP" sz="2400" b="0" i="1" smtClean="0">
                                        <a:latin typeface="Cambria Math" panose="02040503050406030204" pitchFamily="18" charset="0"/>
                                      </a:rPr>
                                      <m:t>2</m:t>
                                    </m:r>
                                  </m:sup>
                                </m:sSup>
                              </m:e>
                            </m:mr>
                          </m:m>
                        </m:e>
                      </m:d>
                    </m:oMath>
                  </m:oMathPara>
                </a14:m>
                <a:endParaRPr kumimoji="1" lang="ja-JP" altLang="en-US" sz="2400" dirty="0"/>
              </a:p>
            </p:txBody>
          </p:sp>
        </mc:Choice>
        <mc:Fallback xmlns="">
          <p:sp>
            <p:nvSpPr>
              <p:cNvPr id="7" name="テキスト ボックス 6">
                <a:extLst>
                  <a:ext uri="{FF2B5EF4-FFF2-40B4-BE49-F238E27FC236}">
                    <a16:creationId xmlns:a16="http://schemas.microsoft.com/office/drawing/2014/main" id="{36024243-FFA5-FA36-9046-C1097B6EB333}"/>
                  </a:ext>
                </a:extLst>
              </p:cNvPr>
              <p:cNvSpPr txBox="1">
                <a:spLocks noRot="1" noChangeAspect="1" noMove="1" noResize="1" noEditPoints="1" noAdjustHandles="1" noChangeArrowheads="1" noChangeShapeType="1" noTextEdit="1"/>
              </p:cNvSpPr>
              <p:nvPr/>
            </p:nvSpPr>
            <p:spPr>
              <a:xfrm>
                <a:off x="527817" y="3786866"/>
                <a:ext cx="7781972" cy="2180469"/>
              </a:xfrm>
              <a:prstGeom prst="rect">
                <a:avLst/>
              </a:prstGeom>
              <a:blipFill>
                <a:blip r:embed="rId3"/>
                <a:stretch>
                  <a:fillRect/>
                </a:stretch>
              </a:blipFill>
            </p:spPr>
            <p:txBody>
              <a:bodyPr/>
              <a:lstStyle/>
              <a:p>
                <a:r>
                  <a:rPr lang="ja-JP" altLang="en-US">
                    <a:noFill/>
                  </a:rPr>
                  <a:t> </a:t>
                </a:r>
              </a:p>
            </p:txBody>
          </p:sp>
        </mc:Fallback>
      </mc:AlternateContent>
      <p:grpSp>
        <p:nvGrpSpPr>
          <p:cNvPr id="20" name="グループ化 19">
            <a:extLst>
              <a:ext uri="{FF2B5EF4-FFF2-40B4-BE49-F238E27FC236}">
                <a16:creationId xmlns:a16="http://schemas.microsoft.com/office/drawing/2014/main" id="{9DF0EACD-452A-31F7-F0CC-F510A29B17BF}"/>
              </a:ext>
            </a:extLst>
          </p:cNvPr>
          <p:cNvGrpSpPr/>
          <p:nvPr/>
        </p:nvGrpSpPr>
        <p:grpSpPr>
          <a:xfrm>
            <a:off x="3623306" y="1791737"/>
            <a:ext cx="1489963" cy="1499882"/>
            <a:chOff x="3332685" y="1657060"/>
            <a:chExt cx="1489963" cy="1499882"/>
          </a:xfrm>
        </p:grpSpPr>
        <p:sp>
          <p:nvSpPr>
            <p:cNvPr id="3" name="楕円 2">
              <a:extLst>
                <a:ext uri="{FF2B5EF4-FFF2-40B4-BE49-F238E27FC236}">
                  <a16:creationId xmlns:a16="http://schemas.microsoft.com/office/drawing/2014/main" id="{6D92353A-DF53-9086-9FCD-2D9F91AD9257}"/>
                </a:ext>
              </a:extLst>
            </p:cNvPr>
            <p:cNvSpPr/>
            <p:nvPr/>
          </p:nvSpPr>
          <p:spPr>
            <a:xfrm>
              <a:off x="3332686" y="1657060"/>
              <a:ext cx="1489962" cy="348122"/>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F0ED267A-4891-D776-0385-10026AEBC7A1}"/>
                </a:ext>
              </a:extLst>
            </p:cNvPr>
            <p:cNvSpPr/>
            <p:nvPr/>
          </p:nvSpPr>
          <p:spPr>
            <a:xfrm>
              <a:off x="3332685" y="2808820"/>
              <a:ext cx="1489962" cy="348122"/>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DC5A102B-62F6-44B2-F271-5BB31BC37E86}"/>
                </a:ext>
              </a:extLst>
            </p:cNvPr>
            <p:cNvSpPr/>
            <p:nvPr/>
          </p:nvSpPr>
          <p:spPr>
            <a:xfrm>
              <a:off x="3332685" y="2715349"/>
              <a:ext cx="1483825" cy="2672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コネクタ 8">
              <a:extLst>
                <a:ext uri="{FF2B5EF4-FFF2-40B4-BE49-F238E27FC236}">
                  <a16:creationId xmlns:a16="http://schemas.microsoft.com/office/drawing/2014/main" id="{7DB85AE7-821D-3E5A-ED2F-1D50C45F2CC3}"/>
                </a:ext>
              </a:extLst>
            </p:cNvPr>
            <p:cNvCxnSpPr>
              <a:cxnSpLocks/>
              <a:stCxn id="3" idx="6"/>
            </p:cNvCxnSpPr>
            <p:nvPr/>
          </p:nvCxnSpPr>
          <p:spPr>
            <a:xfrm flipH="1">
              <a:off x="4822647" y="1831121"/>
              <a:ext cx="1" cy="115150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C2B4A0E5-A956-D64B-472A-CDD7BF4459EE}"/>
                </a:ext>
              </a:extLst>
            </p:cNvPr>
            <p:cNvCxnSpPr>
              <a:cxnSpLocks/>
              <a:stCxn id="3" idx="2"/>
            </p:cNvCxnSpPr>
            <p:nvPr/>
          </p:nvCxnSpPr>
          <p:spPr>
            <a:xfrm>
              <a:off x="3332686" y="1831121"/>
              <a:ext cx="0" cy="115150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2" name="直線コネクタ 21">
            <a:extLst>
              <a:ext uri="{FF2B5EF4-FFF2-40B4-BE49-F238E27FC236}">
                <a16:creationId xmlns:a16="http://schemas.microsoft.com/office/drawing/2014/main" id="{00A79770-3745-3E3A-9D03-1877F7BC84EB}"/>
              </a:ext>
            </a:extLst>
          </p:cNvPr>
          <p:cNvCxnSpPr>
            <a:cxnSpLocks/>
            <a:stCxn id="26" idx="6"/>
            <a:endCxn id="3" idx="6"/>
          </p:cNvCxnSpPr>
          <p:nvPr/>
        </p:nvCxnSpPr>
        <p:spPr>
          <a:xfrm>
            <a:off x="4425128" y="1960017"/>
            <a:ext cx="688141" cy="5781"/>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6" name="楕円 25">
            <a:extLst>
              <a:ext uri="{FF2B5EF4-FFF2-40B4-BE49-F238E27FC236}">
                <a16:creationId xmlns:a16="http://schemas.microsoft.com/office/drawing/2014/main" id="{C5D55DDA-2351-A9D3-316F-FF081868F0AA}"/>
              </a:ext>
            </a:extLst>
          </p:cNvPr>
          <p:cNvSpPr/>
          <p:nvPr/>
        </p:nvSpPr>
        <p:spPr>
          <a:xfrm>
            <a:off x="4305308" y="1900107"/>
            <a:ext cx="119820" cy="11982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B66EE99D-CA30-6FCA-A638-8A170EE5ADF6}"/>
                  </a:ext>
                </a:extLst>
              </p:cNvPr>
              <p:cNvSpPr txBox="1"/>
              <p:nvPr/>
            </p:nvSpPr>
            <p:spPr>
              <a:xfrm>
                <a:off x="4794599" y="1464393"/>
                <a:ext cx="240771" cy="3693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𝑟</m:t>
                      </m:r>
                    </m:oMath>
                  </m:oMathPara>
                </a14:m>
                <a:endParaRPr kumimoji="1" lang="ja-JP" altLang="en-US" sz="2400" dirty="0"/>
              </a:p>
            </p:txBody>
          </p:sp>
        </mc:Choice>
        <mc:Fallback xmlns="">
          <p:sp>
            <p:nvSpPr>
              <p:cNvPr id="27" name="テキスト ボックス 26">
                <a:extLst>
                  <a:ext uri="{FF2B5EF4-FFF2-40B4-BE49-F238E27FC236}">
                    <a16:creationId xmlns:a16="http://schemas.microsoft.com/office/drawing/2014/main" id="{B66EE99D-CA30-6FCA-A638-8A170EE5ADF6}"/>
                  </a:ext>
                </a:extLst>
              </p:cNvPr>
              <p:cNvSpPr txBox="1">
                <a:spLocks noRot="1" noChangeAspect="1" noMove="1" noResize="1" noEditPoints="1" noAdjustHandles="1" noChangeArrowheads="1" noChangeShapeType="1" noTextEdit="1"/>
              </p:cNvSpPr>
              <p:nvPr/>
            </p:nvSpPr>
            <p:spPr>
              <a:xfrm>
                <a:off x="4794599" y="1464393"/>
                <a:ext cx="240771" cy="369333"/>
              </a:xfrm>
              <a:prstGeom prst="rect">
                <a:avLst/>
              </a:prstGeom>
              <a:blipFill>
                <a:blip r:embed="rId4"/>
                <a:stretch>
                  <a:fillRect l="-15385" r="-102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43EDB459-32E9-9456-56E3-800BA4303E3D}"/>
                  </a:ext>
                </a:extLst>
              </p:cNvPr>
              <p:cNvSpPr txBox="1"/>
              <p:nvPr/>
            </p:nvSpPr>
            <p:spPr>
              <a:xfrm>
                <a:off x="5155756" y="2356882"/>
                <a:ext cx="26494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h</m:t>
                      </m:r>
                    </m:oMath>
                  </m:oMathPara>
                </a14:m>
                <a:endParaRPr kumimoji="1" lang="ja-JP" altLang="en-US" sz="2400" dirty="0"/>
              </a:p>
            </p:txBody>
          </p:sp>
        </mc:Choice>
        <mc:Fallback xmlns="">
          <p:sp>
            <p:nvSpPr>
              <p:cNvPr id="30" name="テキスト ボックス 29">
                <a:extLst>
                  <a:ext uri="{FF2B5EF4-FFF2-40B4-BE49-F238E27FC236}">
                    <a16:creationId xmlns:a16="http://schemas.microsoft.com/office/drawing/2014/main" id="{43EDB459-32E9-9456-56E3-800BA4303E3D}"/>
                  </a:ext>
                </a:extLst>
              </p:cNvPr>
              <p:cNvSpPr txBox="1">
                <a:spLocks noRot="1" noChangeAspect="1" noMove="1" noResize="1" noEditPoints="1" noAdjustHandles="1" noChangeArrowheads="1" noChangeShapeType="1" noTextEdit="1"/>
              </p:cNvSpPr>
              <p:nvPr/>
            </p:nvSpPr>
            <p:spPr>
              <a:xfrm>
                <a:off x="5155756" y="2356882"/>
                <a:ext cx="264944" cy="369332"/>
              </a:xfrm>
              <a:prstGeom prst="rect">
                <a:avLst/>
              </a:prstGeom>
              <a:blipFill>
                <a:blip r:embed="rId5"/>
                <a:stretch>
                  <a:fillRect l="-25581" r="-23256" b="-6667"/>
                </a:stretch>
              </a:blipFill>
            </p:spPr>
            <p:txBody>
              <a:bodyPr/>
              <a:lstStyle/>
              <a:p>
                <a:r>
                  <a:rPr lang="ja-JP" altLang="en-US">
                    <a:noFill/>
                  </a:rPr>
                  <a:t> </a:t>
                </a:r>
              </a:p>
            </p:txBody>
          </p:sp>
        </mc:Fallback>
      </mc:AlternateContent>
      <p:grpSp>
        <p:nvGrpSpPr>
          <p:cNvPr id="4" name="グループ化 3">
            <a:extLst>
              <a:ext uri="{FF2B5EF4-FFF2-40B4-BE49-F238E27FC236}">
                <a16:creationId xmlns:a16="http://schemas.microsoft.com/office/drawing/2014/main" id="{804850AB-8D3E-3FE0-EC48-B1BDD20E2054}"/>
              </a:ext>
            </a:extLst>
          </p:cNvPr>
          <p:cNvGrpSpPr/>
          <p:nvPr/>
        </p:nvGrpSpPr>
        <p:grpSpPr>
          <a:xfrm>
            <a:off x="816272" y="1523901"/>
            <a:ext cx="1633450" cy="1622220"/>
            <a:chOff x="816272" y="1523901"/>
            <a:chExt cx="1633450" cy="1622220"/>
          </a:xfrm>
        </p:grpSpPr>
        <p:cxnSp>
          <p:nvCxnSpPr>
            <p:cNvPr id="6" name="直線矢印コネクタ 5">
              <a:extLst>
                <a:ext uri="{FF2B5EF4-FFF2-40B4-BE49-F238E27FC236}">
                  <a16:creationId xmlns:a16="http://schemas.microsoft.com/office/drawing/2014/main" id="{B676D9F1-4FD0-179F-BAE8-72376405F998}"/>
                </a:ext>
              </a:extLst>
            </p:cNvPr>
            <p:cNvCxnSpPr/>
            <p:nvPr/>
          </p:nvCxnSpPr>
          <p:spPr>
            <a:xfrm flipH="1">
              <a:off x="1204175" y="2537734"/>
              <a:ext cx="399245" cy="40508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9B283000-5448-4B50-751A-E7F50D46E7F0}"/>
                </a:ext>
              </a:extLst>
            </p:cNvPr>
            <p:cNvCxnSpPr>
              <a:cxnSpLocks/>
            </p:cNvCxnSpPr>
            <p:nvPr/>
          </p:nvCxnSpPr>
          <p:spPr>
            <a:xfrm>
              <a:off x="1603420" y="2537734"/>
              <a:ext cx="598867" cy="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2028A76E-9ABD-4B02-E111-02CEB5FCE6BC}"/>
                </a:ext>
              </a:extLst>
            </p:cNvPr>
            <p:cNvCxnSpPr>
              <a:cxnSpLocks/>
            </p:cNvCxnSpPr>
            <p:nvPr/>
          </p:nvCxnSpPr>
          <p:spPr>
            <a:xfrm flipV="1">
              <a:off x="1603420" y="1831497"/>
              <a:ext cx="0" cy="706237"/>
            </a:xfrm>
            <a:prstGeom prst="straightConnector1">
              <a:avLst/>
            </a:prstGeom>
            <a:ln w="127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A130E5D1-794A-AAE5-9641-91A8F5D4E600}"/>
                    </a:ext>
                  </a:extLst>
                </p:cNvPr>
                <p:cNvSpPr txBox="1"/>
                <p:nvPr/>
              </p:nvSpPr>
              <p:spPr>
                <a:xfrm>
                  <a:off x="2184778" y="2434732"/>
                  <a:ext cx="26494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𝑦</m:t>
                        </m:r>
                      </m:oMath>
                    </m:oMathPara>
                  </a14:m>
                  <a:endParaRPr kumimoji="1" lang="ja-JP" altLang="en-US" sz="2400" dirty="0"/>
                </a:p>
              </p:txBody>
            </p:sp>
          </mc:Choice>
          <mc:Fallback xmlns="">
            <p:sp>
              <p:nvSpPr>
                <p:cNvPr id="11" name="テキスト ボックス 10">
                  <a:extLst>
                    <a:ext uri="{FF2B5EF4-FFF2-40B4-BE49-F238E27FC236}">
                      <a16:creationId xmlns:a16="http://schemas.microsoft.com/office/drawing/2014/main" id="{A130E5D1-794A-AAE5-9641-91A8F5D4E600}"/>
                    </a:ext>
                  </a:extLst>
                </p:cNvPr>
                <p:cNvSpPr txBox="1">
                  <a:spLocks noRot="1" noChangeAspect="1" noMove="1" noResize="1" noEditPoints="1" noAdjustHandles="1" noChangeArrowheads="1" noChangeShapeType="1" noTextEdit="1"/>
                </p:cNvSpPr>
                <p:nvPr/>
              </p:nvSpPr>
              <p:spPr>
                <a:xfrm>
                  <a:off x="2184778" y="2434732"/>
                  <a:ext cx="264944" cy="369332"/>
                </a:xfrm>
                <a:prstGeom prst="rect">
                  <a:avLst/>
                </a:prstGeom>
                <a:blipFill>
                  <a:blip r:embed="rId6"/>
                  <a:stretch>
                    <a:fillRect l="-25000" r="-20455" b="-229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AD01C04E-8309-1CBB-B8F5-17F76AE97C7E}"/>
                    </a:ext>
                  </a:extLst>
                </p:cNvPr>
                <p:cNvSpPr txBox="1"/>
                <p:nvPr/>
              </p:nvSpPr>
              <p:spPr>
                <a:xfrm>
                  <a:off x="816272" y="2776789"/>
                  <a:ext cx="2609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𝑥</m:t>
                        </m:r>
                      </m:oMath>
                    </m:oMathPara>
                  </a14:m>
                  <a:endParaRPr kumimoji="1" lang="ja-JP" altLang="en-US" sz="2400" dirty="0"/>
                </a:p>
              </p:txBody>
            </p:sp>
          </mc:Choice>
          <mc:Fallback xmlns="">
            <p:sp>
              <p:nvSpPr>
                <p:cNvPr id="12" name="テキスト ボックス 11">
                  <a:extLst>
                    <a:ext uri="{FF2B5EF4-FFF2-40B4-BE49-F238E27FC236}">
                      <a16:creationId xmlns:a16="http://schemas.microsoft.com/office/drawing/2014/main" id="{AD01C04E-8309-1CBB-B8F5-17F76AE97C7E}"/>
                    </a:ext>
                  </a:extLst>
                </p:cNvPr>
                <p:cNvSpPr txBox="1">
                  <a:spLocks noRot="1" noChangeAspect="1" noMove="1" noResize="1" noEditPoints="1" noAdjustHandles="1" noChangeArrowheads="1" noChangeShapeType="1" noTextEdit="1"/>
                </p:cNvSpPr>
                <p:nvPr/>
              </p:nvSpPr>
              <p:spPr>
                <a:xfrm>
                  <a:off x="816272" y="2776789"/>
                  <a:ext cx="260969" cy="369332"/>
                </a:xfrm>
                <a:prstGeom prst="rect">
                  <a:avLst/>
                </a:prstGeom>
                <a:blipFill>
                  <a:blip r:embed="rId4"/>
                  <a:stretch>
                    <a:fillRect l="-13953" r="-697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D2BFE0A3-EA28-D4E6-263D-C2877130E569}"/>
                    </a:ext>
                  </a:extLst>
                </p:cNvPr>
                <p:cNvSpPr txBox="1"/>
                <p:nvPr/>
              </p:nvSpPr>
              <p:spPr>
                <a:xfrm>
                  <a:off x="1678596" y="1523901"/>
                  <a:ext cx="2425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𝑧</m:t>
                        </m:r>
                      </m:oMath>
                    </m:oMathPara>
                  </a14:m>
                  <a:endParaRPr kumimoji="1" lang="ja-JP" altLang="en-US" sz="2400" dirty="0"/>
                </a:p>
              </p:txBody>
            </p:sp>
          </mc:Choice>
          <mc:Fallback xmlns="">
            <p:sp>
              <p:nvSpPr>
                <p:cNvPr id="13" name="テキスト ボックス 12">
                  <a:extLst>
                    <a:ext uri="{FF2B5EF4-FFF2-40B4-BE49-F238E27FC236}">
                      <a16:creationId xmlns:a16="http://schemas.microsoft.com/office/drawing/2014/main" id="{D2BFE0A3-EA28-D4E6-263D-C2877130E569}"/>
                    </a:ext>
                  </a:extLst>
                </p:cNvPr>
                <p:cNvSpPr txBox="1">
                  <a:spLocks noRot="1" noChangeAspect="1" noMove="1" noResize="1" noEditPoints="1" noAdjustHandles="1" noChangeArrowheads="1" noChangeShapeType="1" noTextEdit="1"/>
                </p:cNvSpPr>
                <p:nvPr/>
              </p:nvSpPr>
              <p:spPr>
                <a:xfrm>
                  <a:off x="1678596" y="1523901"/>
                  <a:ext cx="242502" cy="369332"/>
                </a:xfrm>
                <a:prstGeom prst="rect">
                  <a:avLst/>
                </a:prstGeom>
                <a:blipFill>
                  <a:blip r:embed="rId5"/>
                  <a:stretch>
                    <a:fillRect l="-12500" r="-10000"/>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33285711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429A00-61CF-F8F9-208B-EED3642CE3B3}"/>
              </a:ext>
            </a:extLst>
          </p:cNvPr>
          <p:cNvSpPr>
            <a:spLocks noGrp="1"/>
          </p:cNvSpPr>
          <p:nvPr>
            <p:ph type="title"/>
          </p:nvPr>
        </p:nvSpPr>
        <p:spPr/>
        <p:txBody>
          <a:bodyPr/>
          <a:lstStyle/>
          <a:p>
            <a:r>
              <a:rPr lang="ja-JP" altLang="en-US" dirty="0"/>
              <a:t>球</a:t>
            </a:r>
            <a:r>
              <a:rPr lang="en-US" altLang="ja-JP" dirty="0"/>
              <a:t>(Sphere)</a:t>
            </a:r>
            <a:r>
              <a:rPr kumimoji="1" lang="ja-JP" altLang="en-US" dirty="0"/>
              <a:t>の慣性行列</a:t>
            </a:r>
          </a:p>
        </p:txBody>
      </p: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96302768-74E6-7C49-8FCF-299B5786BB0E}"/>
                  </a:ext>
                </a:extLst>
              </p:cNvPr>
              <p:cNvSpPr txBox="1"/>
              <p:nvPr/>
            </p:nvSpPr>
            <p:spPr>
              <a:xfrm>
                <a:off x="1974723" y="3798897"/>
                <a:ext cx="4672083" cy="232935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𝐼</m:t>
                      </m:r>
                      <m:r>
                        <a:rPr kumimoji="1" lang="en-US" altLang="ja-JP" sz="2400" b="0" i="1" smtClean="0">
                          <a:latin typeface="Cambria Math" panose="02040503050406030204" pitchFamily="18" charset="0"/>
                        </a:rPr>
                        <m:t>=</m:t>
                      </m:r>
                      <m:d>
                        <m:dPr>
                          <m:ctrlPr>
                            <a:rPr kumimoji="1" lang="en-US" altLang="ja-JP" sz="2400" b="0" i="1" smtClean="0">
                              <a:latin typeface="Cambria Math" panose="02040503050406030204" pitchFamily="18" charset="0"/>
                            </a:rPr>
                          </m:ctrlPr>
                        </m:dPr>
                        <m:e>
                          <m:m>
                            <m:mPr>
                              <m:mcs>
                                <m:mc>
                                  <m:mcPr>
                                    <m:count m:val="3"/>
                                    <m:mcJc m:val="center"/>
                                  </m:mcPr>
                                </m:mc>
                              </m:mcs>
                              <m:ctrlPr>
                                <a:rPr kumimoji="1" lang="en-US" altLang="ja-JP" sz="2400" b="0" i="1" smtClean="0">
                                  <a:latin typeface="Cambria Math" panose="02040503050406030204" pitchFamily="18" charset="0"/>
                                </a:rPr>
                              </m:ctrlPr>
                            </m:mPr>
                            <m:mr>
                              <m:e>
                                <m:f>
                                  <m:fPr>
                                    <m:ctrlPr>
                                      <a:rPr lang="en-US" altLang="ja-JP" sz="2400" i="1">
                                        <a:latin typeface="Cambria Math" panose="02040503050406030204" pitchFamily="18" charset="0"/>
                                      </a:rPr>
                                    </m:ctrlPr>
                                  </m:fPr>
                                  <m:num>
                                    <m:r>
                                      <a:rPr lang="en-US" altLang="ja-JP" sz="2400" i="1">
                                        <a:latin typeface="Cambria Math" panose="02040503050406030204" pitchFamily="18" charset="0"/>
                                      </a:rPr>
                                      <m:t>2</m:t>
                                    </m:r>
                                    <m:r>
                                      <a:rPr lang="en-US" altLang="ja-JP" sz="2400" b="0" i="1" smtClean="0">
                                        <a:latin typeface="Cambria Math" panose="02040503050406030204" pitchFamily="18" charset="0"/>
                                      </a:rPr>
                                      <m:t>𝑚</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𝑟</m:t>
                                        </m:r>
                                      </m:e>
                                      <m:sup>
                                        <m:r>
                                          <a:rPr lang="en-US" altLang="ja-JP" sz="2400" i="1">
                                            <a:latin typeface="Cambria Math" panose="02040503050406030204" pitchFamily="18" charset="0"/>
                                          </a:rPr>
                                          <m:t>2</m:t>
                                        </m:r>
                                      </m:sup>
                                    </m:sSup>
                                  </m:num>
                                  <m:den>
                                    <m:r>
                                      <a:rPr lang="en-US" altLang="ja-JP" sz="2400" i="1">
                                        <a:latin typeface="Cambria Math" panose="02040503050406030204" pitchFamily="18" charset="0"/>
                                      </a:rPr>
                                      <m:t>5</m:t>
                                    </m:r>
                                  </m:den>
                                </m:f>
                              </m:e>
                              <m:e>
                                <m:r>
                                  <a:rPr kumimoji="1" lang="en-US" altLang="ja-JP" sz="2400" b="0" i="1" smtClean="0">
                                    <a:latin typeface="Cambria Math" panose="02040503050406030204" pitchFamily="18" charset="0"/>
                                  </a:rPr>
                                  <m:t>0</m:t>
                                </m:r>
                              </m:e>
                              <m:e>
                                <m:r>
                                  <a:rPr kumimoji="1" lang="en-US" altLang="ja-JP" sz="2400" b="0" i="1" smtClean="0">
                                    <a:latin typeface="Cambria Math" panose="02040503050406030204" pitchFamily="18" charset="0"/>
                                  </a:rPr>
                                  <m:t>0</m:t>
                                </m:r>
                              </m:e>
                            </m:mr>
                            <m:mr>
                              <m:e>
                                <m:r>
                                  <a:rPr kumimoji="1" lang="en-US" altLang="ja-JP" sz="2400" b="0" i="1" smtClean="0">
                                    <a:latin typeface="Cambria Math" panose="02040503050406030204" pitchFamily="18" charset="0"/>
                                  </a:rPr>
                                  <m:t>0</m:t>
                                </m:r>
                              </m:e>
                              <m:e>
                                <m:f>
                                  <m:fPr>
                                    <m:ctrlPr>
                                      <a:rPr lang="en-US" altLang="ja-JP" sz="2400" i="1">
                                        <a:latin typeface="Cambria Math" panose="02040503050406030204" pitchFamily="18" charset="0"/>
                                      </a:rPr>
                                    </m:ctrlPr>
                                  </m:fPr>
                                  <m:num>
                                    <m:r>
                                      <a:rPr lang="en-US" altLang="ja-JP" sz="2400" i="1">
                                        <a:latin typeface="Cambria Math" panose="02040503050406030204" pitchFamily="18" charset="0"/>
                                      </a:rPr>
                                      <m:t>2</m:t>
                                    </m:r>
                                    <m:r>
                                      <a:rPr lang="en-US" altLang="ja-JP" sz="2400" b="0" i="1" smtClean="0">
                                        <a:latin typeface="Cambria Math" panose="02040503050406030204" pitchFamily="18" charset="0"/>
                                      </a:rPr>
                                      <m:t>𝑚</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𝑟</m:t>
                                        </m:r>
                                      </m:e>
                                      <m:sup>
                                        <m:r>
                                          <a:rPr lang="en-US" altLang="ja-JP" sz="2400" i="1">
                                            <a:latin typeface="Cambria Math" panose="02040503050406030204" pitchFamily="18" charset="0"/>
                                          </a:rPr>
                                          <m:t>2</m:t>
                                        </m:r>
                                      </m:sup>
                                    </m:sSup>
                                  </m:num>
                                  <m:den>
                                    <m:r>
                                      <a:rPr lang="en-US" altLang="ja-JP" sz="2400" i="1">
                                        <a:latin typeface="Cambria Math" panose="02040503050406030204" pitchFamily="18" charset="0"/>
                                      </a:rPr>
                                      <m:t>5</m:t>
                                    </m:r>
                                  </m:den>
                                </m:f>
                              </m:e>
                              <m:e>
                                <m:r>
                                  <a:rPr kumimoji="1" lang="en-US" altLang="ja-JP" sz="2400" b="0" i="1" smtClean="0">
                                    <a:latin typeface="Cambria Math" panose="02040503050406030204" pitchFamily="18" charset="0"/>
                                  </a:rPr>
                                  <m:t>0</m:t>
                                </m:r>
                              </m:e>
                            </m:mr>
                            <m:mr>
                              <m:e>
                                <m:r>
                                  <a:rPr kumimoji="1" lang="en-US" altLang="ja-JP" sz="2400" b="0" i="1" smtClean="0">
                                    <a:latin typeface="Cambria Math" panose="02040503050406030204" pitchFamily="18" charset="0"/>
                                  </a:rPr>
                                  <m:t>0</m:t>
                                </m:r>
                              </m:e>
                              <m:e>
                                <m:r>
                                  <a:rPr kumimoji="1" lang="en-US" altLang="ja-JP" sz="2400" b="0" i="1" smtClean="0">
                                    <a:latin typeface="Cambria Math" panose="02040503050406030204" pitchFamily="18" charset="0"/>
                                  </a:rPr>
                                  <m:t>0</m:t>
                                </m:r>
                              </m:e>
                              <m:e>
                                <m:f>
                                  <m:fPr>
                                    <m:ctrlPr>
                                      <a:rPr lang="en-US" altLang="ja-JP" sz="2400" i="1">
                                        <a:latin typeface="Cambria Math" panose="02040503050406030204" pitchFamily="18" charset="0"/>
                                      </a:rPr>
                                    </m:ctrlPr>
                                  </m:fPr>
                                  <m:num>
                                    <m:r>
                                      <a:rPr lang="en-US" altLang="ja-JP" sz="2400" i="1">
                                        <a:latin typeface="Cambria Math" panose="02040503050406030204" pitchFamily="18" charset="0"/>
                                      </a:rPr>
                                      <m:t>2</m:t>
                                    </m:r>
                                    <m:r>
                                      <a:rPr lang="en-US" altLang="ja-JP" sz="2400" b="0" i="1" smtClean="0">
                                        <a:latin typeface="Cambria Math" panose="02040503050406030204" pitchFamily="18" charset="0"/>
                                      </a:rPr>
                                      <m:t>𝑚</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𝑟</m:t>
                                        </m:r>
                                      </m:e>
                                      <m:sup>
                                        <m:r>
                                          <a:rPr lang="en-US" altLang="ja-JP" sz="2400" i="1">
                                            <a:latin typeface="Cambria Math" panose="02040503050406030204" pitchFamily="18" charset="0"/>
                                          </a:rPr>
                                          <m:t>2</m:t>
                                        </m:r>
                                      </m:sup>
                                    </m:sSup>
                                  </m:num>
                                  <m:den>
                                    <m:r>
                                      <a:rPr lang="en-US" altLang="ja-JP" sz="2400" i="1">
                                        <a:latin typeface="Cambria Math" panose="02040503050406030204" pitchFamily="18" charset="0"/>
                                      </a:rPr>
                                      <m:t>5</m:t>
                                    </m:r>
                                  </m:den>
                                </m:f>
                              </m:e>
                            </m:mr>
                          </m:m>
                        </m:e>
                      </m:d>
                    </m:oMath>
                  </m:oMathPara>
                </a14:m>
                <a:endParaRPr kumimoji="1" lang="ja-JP" altLang="en-US" sz="2400" dirty="0"/>
              </a:p>
            </p:txBody>
          </p:sp>
        </mc:Choice>
        <mc:Fallback xmlns="">
          <p:sp>
            <p:nvSpPr>
              <p:cNvPr id="26" name="テキスト ボックス 25">
                <a:extLst>
                  <a:ext uri="{FF2B5EF4-FFF2-40B4-BE49-F238E27FC236}">
                    <a16:creationId xmlns:a16="http://schemas.microsoft.com/office/drawing/2014/main" id="{96302768-74E6-7C49-8FCF-299B5786BB0E}"/>
                  </a:ext>
                </a:extLst>
              </p:cNvPr>
              <p:cNvSpPr txBox="1">
                <a:spLocks noRot="1" noChangeAspect="1" noMove="1" noResize="1" noEditPoints="1" noAdjustHandles="1" noChangeArrowheads="1" noChangeShapeType="1" noTextEdit="1"/>
              </p:cNvSpPr>
              <p:nvPr/>
            </p:nvSpPr>
            <p:spPr>
              <a:xfrm>
                <a:off x="1974723" y="3798897"/>
                <a:ext cx="4672083" cy="2329356"/>
              </a:xfrm>
              <a:prstGeom prst="rect">
                <a:avLst/>
              </a:prstGeom>
              <a:blipFill>
                <a:blip r:embed="rId3"/>
                <a:stretch>
                  <a:fillRect/>
                </a:stretch>
              </a:blipFill>
            </p:spPr>
            <p:txBody>
              <a:bodyPr/>
              <a:lstStyle/>
              <a:p>
                <a:r>
                  <a:rPr lang="ja-JP" altLang="en-US">
                    <a:noFill/>
                  </a:rPr>
                  <a:t> </a:t>
                </a:r>
              </a:p>
            </p:txBody>
          </p:sp>
        </mc:Fallback>
      </mc:AlternateContent>
      <p:grpSp>
        <p:nvGrpSpPr>
          <p:cNvPr id="3" name="グループ化 2">
            <a:extLst>
              <a:ext uri="{FF2B5EF4-FFF2-40B4-BE49-F238E27FC236}">
                <a16:creationId xmlns:a16="http://schemas.microsoft.com/office/drawing/2014/main" id="{575C2D49-E311-E404-AA6A-219EEC30BCFC}"/>
              </a:ext>
            </a:extLst>
          </p:cNvPr>
          <p:cNvGrpSpPr/>
          <p:nvPr/>
        </p:nvGrpSpPr>
        <p:grpSpPr>
          <a:xfrm>
            <a:off x="3657602" y="1733636"/>
            <a:ext cx="1545659" cy="1545659"/>
            <a:chOff x="6363669" y="2346392"/>
            <a:chExt cx="770509" cy="770509"/>
          </a:xfrm>
        </p:grpSpPr>
        <p:sp>
          <p:nvSpPr>
            <p:cNvPr id="38" name="楕円 37">
              <a:extLst>
                <a:ext uri="{FF2B5EF4-FFF2-40B4-BE49-F238E27FC236}">
                  <a16:creationId xmlns:a16="http://schemas.microsoft.com/office/drawing/2014/main" id="{B0FDA827-B03D-8BE8-8516-750EC41402F7}"/>
                </a:ext>
              </a:extLst>
            </p:cNvPr>
            <p:cNvSpPr/>
            <p:nvPr/>
          </p:nvSpPr>
          <p:spPr>
            <a:xfrm>
              <a:off x="6363669" y="2346392"/>
              <a:ext cx="770509" cy="77050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0" name="直線コネクタ 39">
              <a:extLst>
                <a:ext uri="{FF2B5EF4-FFF2-40B4-BE49-F238E27FC236}">
                  <a16:creationId xmlns:a16="http://schemas.microsoft.com/office/drawing/2014/main" id="{6647AF1F-C791-8589-4251-6A352FC8A02E}"/>
                </a:ext>
              </a:extLst>
            </p:cNvPr>
            <p:cNvCxnSpPr>
              <a:cxnSpLocks/>
              <a:endCxn id="38" idx="7"/>
            </p:cNvCxnSpPr>
            <p:nvPr/>
          </p:nvCxnSpPr>
          <p:spPr>
            <a:xfrm flipV="1">
              <a:off x="6762848" y="2459230"/>
              <a:ext cx="258492" cy="268386"/>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2" name="楕円 41">
              <a:extLst>
                <a:ext uri="{FF2B5EF4-FFF2-40B4-BE49-F238E27FC236}">
                  <a16:creationId xmlns:a16="http://schemas.microsoft.com/office/drawing/2014/main" id="{03B94B43-6113-641B-A307-119E562F915C}"/>
                </a:ext>
              </a:extLst>
            </p:cNvPr>
            <p:cNvSpPr/>
            <p:nvPr/>
          </p:nvSpPr>
          <p:spPr>
            <a:xfrm>
              <a:off x="6724938" y="2690485"/>
              <a:ext cx="59730" cy="5973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E6A2C7EF-1395-D82C-526F-369D394B82BE}"/>
                    </a:ext>
                  </a:extLst>
                </p:cNvPr>
                <p:cNvSpPr txBox="1"/>
                <p:nvPr/>
              </p:nvSpPr>
              <p:spPr>
                <a:xfrm>
                  <a:off x="6879457" y="2551985"/>
                  <a:ext cx="120024" cy="1841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𝑟</m:t>
                        </m:r>
                      </m:oMath>
                    </m:oMathPara>
                  </a14:m>
                  <a:endParaRPr kumimoji="1" lang="ja-JP" altLang="en-US" sz="2400" dirty="0"/>
                </a:p>
              </p:txBody>
            </p:sp>
          </mc:Choice>
          <mc:Fallback xmlns="">
            <p:sp>
              <p:nvSpPr>
                <p:cNvPr id="44" name="テキスト ボックス 43">
                  <a:extLst>
                    <a:ext uri="{FF2B5EF4-FFF2-40B4-BE49-F238E27FC236}">
                      <a16:creationId xmlns:a16="http://schemas.microsoft.com/office/drawing/2014/main" id="{E6A2C7EF-1395-D82C-526F-369D394B82BE}"/>
                    </a:ext>
                  </a:extLst>
                </p:cNvPr>
                <p:cNvSpPr txBox="1">
                  <a:spLocks noRot="1" noChangeAspect="1" noMove="1" noResize="1" noEditPoints="1" noAdjustHandles="1" noChangeArrowheads="1" noChangeShapeType="1" noTextEdit="1"/>
                </p:cNvSpPr>
                <p:nvPr/>
              </p:nvSpPr>
              <p:spPr>
                <a:xfrm>
                  <a:off x="6879457" y="2551985"/>
                  <a:ext cx="120024" cy="184112"/>
                </a:xfrm>
                <a:prstGeom prst="rect">
                  <a:avLst/>
                </a:prstGeom>
                <a:blipFill>
                  <a:blip r:embed="rId4"/>
                  <a:stretch>
                    <a:fillRect l="-15385" r="-10256"/>
                  </a:stretch>
                </a:blipFill>
              </p:spPr>
              <p:txBody>
                <a:bodyPr/>
                <a:lstStyle/>
                <a:p>
                  <a:r>
                    <a:rPr lang="ja-JP" altLang="en-US">
                      <a:noFill/>
                    </a:rPr>
                    <a:t> </a:t>
                  </a:r>
                </a:p>
              </p:txBody>
            </p:sp>
          </mc:Fallback>
        </mc:AlternateContent>
      </p:grpSp>
      <p:grpSp>
        <p:nvGrpSpPr>
          <p:cNvPr id="4" name="グループ化 3">
            <a:extLst>
              <a:ext uri="{FF2B5EF4-FFF2-40B4-BE49-F238E27FC236}">
                <a16:creationId xmlns:a16="http://schemas.microsoft.com/office/drawing/2014/main" id="{014B2FE7-1460-5BFF-1917-48A6CB4BA39E}"/>
              </a:ext>
            </a:extLst>
          </p:cNvPr>
          <p:cNvGrpSpPr/>
          <p:nvPr/>
        </p:nvGrpSpPr>
        <p:grpSpPr>
          <a:xfrm>
            <a:off x="816272" y="1523901"/>
            <a:ext cx="1633450" cy="1622220"/>
            <a:chOff x="816272" y="1523901"/>
            <a:chExt cx="1633450" cy="1622220"/>
          </a:xfrm>
        </p:grpSpPr>
        <p:cxnSp>
          <p:nvCxnSpPr>
            <p:cNvPr id="5" name="直線矢印コネクタ 4">
              <a:extLst>
                <a:ext uri="{FF2B5EF4-FFF2-40B4-BE49-F238E27FC236}">
                  <a16:creationId xmlns:a16="http://schemas.microsoft.com/office/drawing/2014/main" id="{7ECD174A-515A-16AC-990A-48685A118C4F}"/>
                </a:ext>
              </a:extLst>
            </p:cNvPr>
            <p:cNvCxnSpPr/>
            <p:nvPr/>
          </p:nvCxnSpPr>
          <p:spPr>
            <a:xfrm flipH="1">
              <a:off x="1204175" y="2537734"/>
              <a:ext cx="399245" cy="40508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矢印コネクタ 5">
              <a:extLst>
                <a:ext uri="{FF2B5EF4-FFF2-40B4-BE49-F238E27FC236}">
                  <a16:creationId xmlns:a16="http://schemas.microsoft.com/office/drawing/2014/main" id="{0569C818-540B-3FED-2BF2-F09D339E5617}"/>
                </a:ext>
              </a:extLst>
            </p:cNvPr>
            <p:cNvCxnSpPr>
              <a:cxnSpLocks/>
            </p:cNvCxnSpPr>
            <p:nvPr/>
          </p:nvCxnSpPr>
          <p:spPr>
            <a:xfrm>
              <a:off x="1603420" y="2537734"/>
              <a:ext cx="598867" cy="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a:extLst>
                <a:ext uri="{FF2B5EF4-FFF2-40B4-BE49-F238E27FC236}">
                  <a16:creationId xmlns:a16="http://schemas.microsoft.com/office/drawing/2014/main" id="{12D02DE9-2B6E-DFA0-675C-A3BFB15B63ED}"/>
                </a:ext>
              </a:extLst>
            </p:cNvPr>
            <p:cNvCxnSpPr>
              <a:cxnSpLocks/>
            </p:cNvCxnSpPr>
            <p:nvPr/>
          </p:nvCxnSpPr>
          <p:spPr>
            <a:xfrm flipV="1">
              <a:off x="1603420" y="1831497"/>
              <a:ext cx="0" cy="706237"/>
            </a:xfrm>
            <a:prstGeom prst="straightConnector1">
              <a:avLst/>
            </a:prstGeom>
            <a:ln w="127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9CCC6ADC-38BB-4EC4-9EC5-1E9F91CA8E2D}"/>
                    </a:ext>
                  </a:extLst>
                </p:cNvPr>
                <p:cNvSpPr txBox="1"/>
                <p:nvPr/>
              </p:nvSpPr>
              <p:spPr>
                <a:xfrm>
                  <a:off x="2184778" y="2434732"/>
                  <a:ext cx="26494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𝑦</m:t>
                        </m:r>
                      </m:oMath>
                    </m:oMathPara>
                  </a14:m>
                  <a:endParaRPr kumimoji="1" lang="ja-JP" altLang="en-US" sz="2400" dirty="0"/>
                </a:p>
              </p:txBody>
            </p:sp>
          </mc:Choice>
          <mc:Fallback xmlns="">
            <p:sp>
              <p:nvSpPr>
                <p:cNvPr id="8" name="テキスト ボックス 7">
                  <a:extLst>
                    <a:ext uri="{FF2B5EF4-FFF2-40B4-BE49-F238E27FC236}">
                      <a16:creationId xmlns:a16="http://schemas.microsoft.com/office/drawing/2014/main" id="{9CCC6ADC-38BB-4EC4-9EC5-1E9F91CA8E2D}"/>
                    </a:ext>
                  </a:extLst>
                </p:cNvPr>
                <p:cNvSpPr txBox="1">
                  <a:spLocks noRot="1" noChangeAspect="1" noMove="1" noResize="1" noEditPoints="1" noAdjustHandles="1" noChangeArrowheads="1" noChangeShapeType="1" noTextEdit="1"/>
                </p:cNvSpPr>
                <p:nvPr/>
              </p:nvSpPr>
              <p:spPr>
                <a:xfrm>
                  <a:off x="2184778" y="2434732"/>
                  <a:ext cx="264944" cy="369332"/>
                </a:xfrm>
                <a:prstGeom prst="rect">
                  <a:avLst/>
                </a:prstGeom>
                <a:blipFill>
                  <a:blip r:embed="rId5"/>
                  <a:stretch>
                    <a:fillRect l="-25000" r="-20455" b="-229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E0D44E76-F5B1-C7F6-9723-7491AF479F27}"/>
                    </a:ext>
                  </a:extLst>
                </p:cNvPr>
                <p:cNvSpPr txBox="1"/>
                <p:nvPr/>
              </p:nvSpPr>
              <p:spPr>
                <a:xfrm>
                  <a:off x="816272" y="2776789"/>
                  <a:ext cx="2609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𝑥</m:t>
                        </m:r>
                      </m:oMath>
                    </m:oMathPara>
                  </a14:m>
                  <a:endParaRPr kumimoji="1" lang="ja-JP" altLang="en-US" sz="2400" dirty="0"/>
                </a:p>
              </p:txBody>
            </p:sp>
          </mc:Choice>
          <mc:Fallback xmlns="">
            <p:sp>
              <p:nvSpPr>
                <p:cNvPr id="9" name="テキスト ボックス 8">
                  <a:extLst>
                    <a:ext uri="{FF2B5EF4-FFF2-40B4-BE49-F238E27FC236}">
                      <a16:creationId xmlns:a16="http://schemas.microsoft.com/office/drawing/2014/main" id="{E0D44E76-F5B1-C7F6-9723-7491AF479F27}"/>
                    </a:ext>
                  </a:extLst>
                </p:cNvPr>
                <p:cNvSpPr txBox="1">
                  <a:spLocks noRot="1" noChangeAspect="1" noMove="1" noResize="1" noEditPoints="1" noAdjustHandles="1" noChangeArrowheads="1" noChangeShapeType="1" noTextEdit="1"/>
                </p:cNvSpPr>
                <p:nvPr/>
              </p:nvSpPr>
              <p:spPr>
                <a:xfrm>
                  <a:off x="816272" y="2776789"/>
                  <a:ext cx="260969" cy="369332"/>
                </a:xfrm>
                <a:prstGeom prst="rect">
                  <a:avLst/>
                </a:prstGeom>
                <a:blipFill>
                  <a:blip r:embed="rId6"/>
                  <a:stretch>
                    <a:fillRect l="-13953" r="-697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D4F543B3-0AD7-9B73-83A4-93F32ED582F4}"/>
                    </a:ext>
                  </a:extLst>
                </p:cNvPr>
                <p:cNvSpPr txBox="1"/>
                <p:nvPr/>
              </p:nvSpPr>
              <p:spPr>
                <a:xfrm>
                  <a:off x="1678596" y="1523901"/>
                  <a:ext cx="2425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𝑧</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id="{D4F543B3-0AD7-9B73-83A4-93F32ED582F4}"/>
                    </a:ext>
                  </a:extLst>
                </p:cNvPr>
                <p:cNvSpPr txBox="1">
                  <a:spLocks noRot="1" noChangeAspect="1" noMove="1" noResize="1" noEditPoints="1" noAdjustHandles="1" noChangeArrowheads="1" noChangeShapeType="1" noTextEdit="1"/>
                </p:cNvSpPr>
                <p:nvPr/>
              </p:nvSpPr>
              <p:spPr>
                <a:xfrm>
                  <a:off x="1678596" y="1523901"/>
                  <a:ext cx="242502" cy="369332"/>
                </a:xfrm>
                <a:prstGeom prst="rect">
                  <a:avLst/>
                </a:prstGeom>
                <a:blipFill>
                  <a:blip r:embed="rId7"/>
                  <a:stretch>
                    <a:fillRect l="-12500" r="-10000"/>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32761219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E1D886-D9BA-332B-259A-1139ECFD89D3}"/>
              </a:ext>
            </a:extLst>
          </p:cNvPr>
          <p:cNvSpPr>
            <a:spLocks noGrp="1"/>
          </p:cNvSpPr>
          <p:nvPr>
            <p:ph type="title"/>
          </p:nvPr>
        </p:nvSpPr>
        <p:spPr>
          <a:xfrm>
            <a:off x="628650" y="3080"/>
            <a:ext cx="7886700" cy="1325563"/>
          </a:xfrm>
        </p:spPr>
        <p:txBody>
          <a:bodyPr/>
          <a:lstStyle/>
          <a:p>
            <a:r>
              <a:rPr kumimoji="1" lang="ja-JP" altLang="en-US" dirty="0"/>
              <a:t>モデルの読み込み</a:t>
            </a:r>
          </a:p>
        </p:txBody>
      </p:sp>
      <p:sp>
        <p:nvSpPr>
          <p:cNvPr id="3" name="コンテンツ プレースホルダー 2">
            <a:extLst>
              <a:ext uri="{FF2B5EF4-FFF2-40B4-BE49-F238E27FC236}">
                <a16:creationId xmlns:a16="http://schemas.microsoft.com/office/drawing/2014/main" id="{D21432AF-ACE5-4D69-3103-3A7BEA665E3A}"/>
              </a:ext>
            </a:extLst>
          </p:cNvPr>
          <p:cNvSpPr>
            <a:spLocks noGrp="1"/>
          </p:cNvSpPr>
          <p:nvPr>
            <p:ph idx="1"/>
          </p:nvPr>
        </p:nvSpPr>
        <p:spPr>
          <a:xfrm>
            <a:off x="628650" y="1290369"/>
            <a:ext cx="7886700" cy="2144434"/>
          </a:xfrm>
        </p:spPr>
        <p:txBody>
          <a:bodyPr>
            <a:normAutofit/>
          </a:bodyPr>
          <a:lstStyle/>
          <a:p>
            <a:r>
              <a:rPr kumimoji="1" lang="en-US" altLang="ja-JP" dirty="0" err="1"/>
              <a:t>Choreonoid</a:t>
            </a:r>
            <a:r>
              <a:rPr kumimoji="1" lang="ja-JP" altLang="en-US" dirty="0"/>
              <a:t>を起動</a:t>
            </a:r>
            <a:endParaRPr kumimoji="1" lang="en-US" altLang="ja-JP" dirty="0"/>
          </a:p>
          <a:p>
            <a:pPr marL="0" indent="0">
              <a:buNone/>
            </a:pPr>
            <a:endParaRPr kumimoji="1" lang="en-US" altLang="ja-JP" dirty="0"/>
          </a:p>
          <a:p>
            <a:r>
              <a:rPr kumimoji="1" lang="ja-JP" altLang="en-US" dirty="0"/>
              <a:t>「ファイル」－「読み込み」－「ボディ」</a:t>
            </a:r>
            <a:endParaRPr kumimoji="1" lang="en-US" altLang="ja-JP" dirty="0"/>
          </a:p>
          <a:p>
            <a:endParaRPr lang="en-US" altLang="ja-JP" dirty="0"/>
          </a:p>
        </p:txBody>
      </p:sp>
      <p:sp>
        <p:nvSpPr>
          <p:cNvPr id="4" name="テキスト ボックス 3">
            <a:extLst>
              <a:ext uri="{FF2B5EF4-FFF2-40B4-BE49-F238E27FC236}">
                <a16:creationId xmlns:a16="http://schemas.microsoft.com/office/drawing/2014/main" id="{2ACB440D-A9A5-DCE7-5A10-8905F9E3A05B}"/>
              </a:ext>
            </a:extLst>
          </p:cNvPr>
          <p:cNvSpPr txBox="1"/>
          <p:nvPr/>
        </p:nvSpPr>
        <p:spPr>
          <a:xfrm>
            <a:off x="1552497" y="1781558"/>
            <a:ext cx="4750830" cy="400110"/>
          </a:xfrm>
          <a:prstGeom prst="rect">
            <a:avLst/>
          </a:prstGeom>
          <a:noFill/>
          <a:ln>
            <a:solidFill>
              <a:schemeClr val="tx1"/>
            </a:solidFill>
          </a:ln>
        </p:spPr>
        <p:txBody>
          <a:bodyPr wrap="square" rtlCol="0">
            <a:spAutoFit/>
          </a:bodyPr>
          <a:lstStyle/>
          <a:p>
            <a:r>
              <a:rPr lang="en-US" altLang="ja-JP" sz="2000" dirty="0">
                <a:latin typeface="ＭＳ ゴシック" panose="020B0609070205080204" pitchFamily="49" charset="-128"/>
                <a:ea typeface="ＭＳ ゴシック" panose="020B0609070205080204" pitchFamily="49" charset="-128"/>
              </a:rPr>
              <a:t>ros2 run </a:t>
            </a:r>
            <a:r>
              <a:rPr lang="en-US" altLang="ja-JP" sz="2000" dirty="0" err="1">
                <a:latin typeface="ＭＳ ゴシック" panose="020B0609070205080204" pitchFamily="49" charset="-128"/>
                <a:ea typeface="ＭＳ ゴシック" panose="020B0609070205080204" pitchFamily="49" charset="-128"/>
              </a:rPr>
              <a:t>choreonoid_ros</a:t>
            </a:r>
            <a:r>
              <a:rPr lang="en-US" altLang="ja-JP" sz="2000" dirty="0">
                <a:latin typeface="ＭＳ ゴシック" panose="020B0609070205080204" pitchFamily="49" charset="-128"/>
                <a:ea typeface="ＭＳ ゴシック" panose="020B0609070205080204" pitchFamily="49" charset="-128"/>
              </a:rPr>
              <a:t> </a:t>
            </a:r>
            <a:r>
              <a:rPr lang="en-US" altLang="ja-JP" sz="2000" dirty="0" err="1">
                <a:latin typeface="ＭＳ ゴシック" panose="020B0609070205080204" pitchFamily="49" charset="-128"/>
                <a:ea typeface="ＭＳ ゴシック" panose="020B0609070205080204" pitchFamily="49" charset="-128"/>
              </a:rPr>
              <a:t>choreonoid</a:t>
            </a:r>
            <a:endParaRPr lang="en-US" altLang="ja-JP" sz="2000" dirty="0">
              <a:latin typeface="ＭＳ ゴシック" panose="020B0609070205080204" pitchFamily="49" charset="-128"/>
              <a:ea typeface="ＭＳ ゴシック" panose="020B0609070205080204" pitchFamily="49" charset="-128"/>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CE0D0ECD-CCBB-B7A6-46D1-2C98B8B904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2348" y="2967056"/>
            <a:ext cx="4896913" cy="3627036"/>
          </a:xfrm>
          <a:prstGeom prst="rect">
            <a:avLst/>
          </a:prstGeom>
        </p:spPr>
      </p:pic>
      <p:cxnSp>
        <p:nvCxnSpPr>
          <p:cNvPr id="9" name="直線矢印コネクタ 8">
            <a:extLst>
              <a:ext uri="{FF2B5EF4-FFF2-40B4-BE49-F238E27FC236}">
                <a16:creationId xmlns:a16="http://schemas.microsoft.com/office/drawing/2014/main" id="{A87D45BF-490B-B0A6-B717-008C1D911B7C}"/>
              </a:ext>
            </a:extLst>
          </p:cNvPr>
          <p:cNvCxnSpPr>
            <a:cxnSpLocks/>
          </p:cNvCxnSpPr>
          <p:nvPr/>
        </p:nvCxnSpPr>
        <p:spPr>
          <a:xfrm>
            <a:off x="1489957" y="3726255"/>
            <a:ext cx="394545" cy="0"/>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 name="テキスト ボックス 9">
            <a:extLst>
              <a:ext uri="{FF2B5EF4-FFF2-40B4-BE49-F238E27FC236}">
                <a16:creationId xmlns:a16="http://schemas.microsoft.com/office/drawing/2014/main" id="{39CE8163-59DC-92EA-B143-5B1F03675777}"/>
              </a:ext>
            </a:extLst>
          </p:cNvPr>
          <p:cNvSpPr txBox="1"/>
          <p:nvPr/>
        </p:nvSpPr>
        <p:spPr>
          <a:xfrm>
            <a:off x="197146" y="3447558"/>
            <a:ext cx="1392487" cy="646331"/>
          </a:xfrm>
          <a:prstGeom prst="rect">
            <a:avLst/>
          </a:prstGeom>
          <a:noFill/>
        </p:spPr>
        <p:txBody>
          <a:bodyPr wrap="square" rtlCol="0">
            <a:spAutoFit/>
          </a:bodyPr>
          <a:lstStyle/>
          <a:p>
            <a:r>
              <a:rPr kumimoji="1" lang="ja-JP" altLang="en-US" dirty="0">
                <a:solidFill>
                  <a:srgbClr val="FF0000"/>
                </a:solidFill>
              </a:rPr>
              <a:t>アイテムが追加される</a:t>
            </a:r>
          </a:p>
        </p:txBody>
      </p:sp>
      <p:cxnSp>
        <p:nvCxnSpPr>
          <p:cNvPr id="15" name="直線矢印コネクタ 14">
            <a:extLst>
              <a:ext uri="{FF2B5EF4-FFF2-40B4-BE49-F238E27FC236}">
                <a16:creationId xmlns:a16="http://schemas.microsoft.com/office/drawing/2014/main" id="{EF986AF2-550E-4BD5-2D90-906E70F5B056}"/>
              </a:ext>
            </a:extLst>
          </p:cNvPr>
          <p:cNvCxnSpPr>
            <a:cxnSpLocks/>
            <a:stCxn id="19" idx="1"/>
          </p:cNvCxnSpPr>
          <p:nvPr/>
        </p:nvCxnSpPr>
        <p:spPr>
          <a:xfrm flipH="1" flipV="1">
            <a:off x="4539509" y="4873706"/>
            <a:ext cx="2613233" cy="230034"/>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9" name="テキスト ボックス 18">
            <a:extLst>
              <a:ext uri="{FF2B5EF4-FFF2-40B4-BE49-F238E27FC236}">
                <a16:creationId xmlns:a16="http://schemas.microsoft.com/office/drawing/2014/main" id="{FAEF4B0C-1FCB-81CF-3821-84E7B0F77216}"/>
              </a:ext>
            </a:extLst>
          </p:cNvPr>
          <p:cNvSpPr txBox="1"/>
          <p:nvPr/>
        </p:nvSpPr>
        <p:spPr>
          <a:xfrm>
            <a:off x="7152742" y="4780574"/>
            <a:ext cx="1118635" cy="646331"/>
          </a:xfrm>
          <a:prstGeom prst="rect">
            <a:avLst/>
          </a:prstGeom>
          <a:noFill/>
        </p:spPr>
        <p:txBody>
          <a:bodyPr wrap="square" rtlCol="0">
            <a:spAutoFit/>
          </a:bodyPr>
          <a:lstStyle/>
          <a:p>
            <a:r>
              <a:rPr kumimoji="1" lang="ja-JP" altLang="en-US" dirty="0">
                <a:solidFill>
                  <a:srgbClr val="FF0000"/>
                </a:solidFill>
              </a:rPr>
              <a:t>作成した</a:t>
            </a:r>
            <a:endParaRPr kumimoji="1" lang="en-US" altLang="ja-JP" dirty="0">
              <a:solidFill>
                <a:srgbClr val="FF0000"/>
              </a:solidFill>
            </a:endParaRPr>
          </a:p>
          <a:p>
            <a:r>
              <a:rPr lang="ja-JP" altLang="en-US" dirty="0">
                <a:solidFill>
                  <a:srgbClr val="FF0000"/>
                </a:solidFill>
              </a:rPr>
              <a:t>車体部分</a:t>
            </a:r>
            <a:endParaRPr kumimoji="1" lang="ja-JP" altLang="en-US" dirty="0">
              <a:solidFill>
                <a:srgbClr val="FF0000"/>
              </a:solidFill>
            </a:endParaRPr>
          </a:p>
        </p:txBody>
      </p:sp>
    </p:spTree>
    <p:extLst>
      <p:ext uri="{BB962C8B-B14F-4D97-AF65-F5344CB8AC3E}">
        <p14:creationId xmlns:p14="http://schemas.microsoft.com/office/powerpoint/2010/main" val="1116242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4986EB-7FEA-C48B-8284-DE9CEABAE2F5}"/>
              </a:ext>
            </a:extLst>
          </p:cNvPr>
          <p:cNvSpPr>
            <a:spLocks noGrp="1"/>
          </p:cNvSpPr>
          <p:nvPr>
            <p:ph type="title"/>
          </p:nvPr>
        </p:nvSpPr>
        <p:spPr/>
        <p:txBody>
          <a:bodyPr/>
          <a:lstStyle/>
          <a:p>
            <a:r>
              <a:rPr lang="ja-JP" altLang="en-US" dirty="0"/>
              <a:t>内容</a:t>
            </a:r>
            <a:endParaRPr kumimoji="1" lang="ja-JP" altLang="en-US" dirty="0"/>
          </a:p>
        </p:txBody>
      </p:sp>
      <p:sp>
        <p:nvSpPr>
          <p:cNvPr id="3" name="コンテンツ プレースホルダー 2">
            <a:extLst>
              <a:ext uri="{FF2B5EF4-FFF2-40B4-BE49-F238E27FC236}">
                <a16:creationId xmlns:a16="http://schemas.microsoft.com/office/drawing/2014/main" id="{DCA0A6A2-0715-63EC-36BE-3FACE3E8526D}"/>
              </a:ext>
            </a:extLst>
          </p:cNvPr>
          <p:cNvSpPr>
            <a:spLocks noGrp="1"/>
          </p:cNvSpPr>
          <p:nvPr>
            <p:ph idx="1"/>
          </p:nvPr>
        </p:nvSpPr>
        <p:spPr>
          <a:xfrm>
            <a:off x="628650" y="1758949"/>
            <a:ext cx="7886700" cy="4784725"/>
          </a:xfrm>
        </p:spPr>
        <p:txBody>
          <a:bodyPr>
            <a:normAutofit/>
          </a:bodyPr>
          <a:lstStyle/>
          <a:p>
            <a:pPr marL="0" indent="0">
              <a:buNone/>
            </a:pPr>
            <a:r>
              <a:rPr kumimoji="1" lang="ja-JP" altLang="en-US" dirty="0"/>
              <a:t>モバイルロボットのシミュレーション</a:t>
            </a:r>
            <a:endParaRPr kumimoji="1" lang="en-US" altLang="ja-JP" dirty="0"/>
          </a:p>
          <a:p>
            <a:r>
              <a:rPr lang="ja-JP" altLang="en-US" dirty="0"/>
              <a:t>環境構築</a:t>
            </a:r>
            <a:endParaRPr lang="en-US" altLang="ja-JP" dirty="0"/>
          </a:p>
          <a:p>
            <a:r>
              <a:rPr lang="ja-JP" altLang="en-US" dirty="0"/>
              <a:t>モデルの作成</a:t>
            </a:r>
            <a:endParaRPr lang="en-US" altLang="ja-JP" dirty="0"/>
          </a:p>
          <a:p>
            <a:r>
              <a:rPr lang="ja-JP" altLang="en-US" dirty="0"/>
              <a:t>シミュレーション</a:t>
            </a:r>
            <a:endParaRPr lang="en-US" altLang="ja-JP" dirty="0"/>
          </a:p>
          <a:p>
            <a:r>
              <a:rPr lang="ja-JP" altLang="en-US" dirty="0"/>
              <a:t>ロボットの制御</a:t>
            </a:r>
            <a:endParaRPr lang="en-US" altLang="ja-JP" dirty="0"/>
          </a:p>
          <a:p>
            <a:r>
              <a:rPr lang="en-US" altLang="ja-JP" dirty="0"/>
              <a:t>ROS 2</a:t>
            </a:r>
            <a:r>
              <a:rPr lang="ja-JP" altLang="en-US" dirty="0"/>
              <a:t>通信の利用</a:t>
            </a:r>
            <a:endParaRPr lang="en-US" altLang="ja-JP" dirty="0"/>
          </a:p>
          <a:p>
            <a:r>
              <a:rPr lang="ja-JP" altLang="en-US" dirty="0"/>
              <a:t>視覚センサの導入</a:t>
            </a:r>
            <a:endParaRPr lang="en-US" altLang="ja-JP" dirty="0"/>
          </a:p>
          <a:p>
            <a:r>
              <a:rPr lang="ja-JP" altLang="en-US" dirty="0"/>
              <a:t>状態の可視化</a:t>
            </a:r>
            <a:endParaRPr lang="en-US" altLang="ja-JP" dirty="0"/>
          </a:p>
          <a:p>
            <a:r>
              <a:rPr lang="ja-JP" altLang="en-US" dirty="0"/>
              <a:t>遠隔操作</a:t>
            </a:r>
            <a:endParaRPr lang="en-US" altLang="ja-JP" dirty="0"/>
          </a:p>
          <a:p>
            <a:pPr lvl="1"/>
            <a:endParaRPr lang="en-US" altLang="ja-JP" dirty="0"/>
          </a:p>
        </p:txBody>
      </p:sp>
      <p:pic>
        <p:nvPicPr>
          <p:cNvPr id="6" name="図 5">
            <a:extLst>
              <a:ext uri="{FF2B5EF4-FFF2-40B4-BE49-F238E27FC236}">
                <a16:creationId xmlns:a16="http://schemas.microsoft.com/office/drawing/2014/main" id="{237910D4-68C3-D42F-B22D-74D4DECBEC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1688" y="2470728"/>
            <a:ext cx="2884942" cy="2854360"/>
          </a:xfrm>
          <a:prstGeom prst="rect">
            <a:avLst/>
          </a:prstGeom>
        </p:spPr>
      </p:pic>
    </p:spTree>
    <p:extLst>
      <p:ext uri="{BB962C8B-B14F-4D97-AF65-F5344CB8AC3E}">
        <p14:creationId xmlns:p14="http://schemas.microsoft.com/office/powerpoint/2010/main" val="11536047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070584-C099-C4C6-96FA-0A1C2E1BAFF8}"/>
              </a:ext>
            </a:extLst>
          </p:cNvPr>
          <p:cNvSpPr>
            <a:spLocks noGrp="1"/>
          </p:cNvSpPr>
          <p:nvPr>
            <p:ph type="title"/>
          </p:nvPr>
        </p:nvSpPr>
        <p:spPr/>
        <p:txBody>
          <a:bodyPr/>
          <a:lstStyle/>
          <a:p>
            <a:r>
              <a:rPr kumimoji="1" lang="ja-JP" altLang="en-US" dirty="0"/>
              <a:t>シーンビューの操作</a:t>
            </a:r>
          </a:p>
        </p:txBody>
      </p:sp>
      <p:sp>
        <p:nvSpPr>
          <p:cNvPr id="3" name="コンテンツ プレースホルダー 2">
            <a:extLst>
              <a:ext uri="{FF2B5EF4-FFF2-40B4-BE49-F238E27FC236}">
                <a16:creationId xmlns:a16="http://schemas.microsoft.com/office/drawing/2014/main" id="{EAE3F9AB-1D53-0565-C700-0FFD02DBE516}"/>
              </a:ext>
            </a:extLst>
          </p:cNvPr>
          <p:cNvSpPr>
            <a:spLocks noGrp="1"/>
          </p:cNvSpPr>
          <p:nvPr>
            <p:ph idx="1"/>
          </p:nvPr>
        </p:nvSpPr>
        <p:spPr/>
        <p:txBody>
          <a:bodyPr>
            <a:normAutofit/>
          </a:bodyPr>
          <a:lstStyle/>
          <a:p>
            <a:r>
              <a:rPr kumimoji="1" lang="ja-JP" altLang="en-US" dirty="0"/>
              <a:t>ビューモード／エディットモード</a:t>
            </a:r>
            <a:endParaRPr kumimoji="1" lang="en-US" altLang="ja-JP" dirty="0"/>
          </a:p>
          <a:p>
            <a:pPr lvl="1"/>
            <a:r>
              <a:rPr kumimoji="1" lang="ja-JP" altLang="en-US" dirty="0"/>
              <a:t>ダブルクリック／</a:t>
            </a:r>
            <a:r>
              <a:rPr kumimoji="1" lang="en-US" altLang="ja-JP" dirty="0"/>
              <a:t>ESC</a:t>
            </a:r>
            <a:r>
              <a:rPr kumimoji="1" lang="ja-JP" altLang="en-US" dirty="0"/>
              <a:t>／切り替えボタンで切り替え</a:t>
            </a:r>
            <a:endParaRPr kumimoji="1" lang="en-US" altLang="ja-JP" dirty="0"/>
          </a:p>
          <a:p>
            <a:pPr lvl="1"/>
            <a:r>
              <a:rPr lang="ja-JP" altLang="en-US" dirty="0"/>
              <a:t>エディットモードではロボットの移動／姿勢変更が可能</a:t>
            </a:r>
            <a:endParaRPr kumimoji="1" lang="en-US" altLang="ja-JP" dirty="0"/>
          </a:p>
          <a:p>
            <a:r>
              <a:rPr lang="ja-JP" altLang="en-US" dirty="0"/>
              <a:t>視点操作（ビューモード）</a:t>
            </a:r>
            <a:endParaRPr kumimoji="1" lang="en-US" altLang="ja-JP" dirty="0"/>
          </a:p>
          <a:p>
            <a:pPr lvl="1"/>
            <a:r>
              <a:rPr lang="ja-JP" altLang="en-US" dirty="0"/>
              <a:t>左ドラッグ：視点回転</a:t>
            </a:r>
            <a:endParaRPr lang="en-US" altLang="ja-JP" dirty="0"/>
          </a:p>
          <a:p>
            <a:pPr lvl="1"/>
            <a:r>
              <a:rPr kumimoji="1" lang="ja-JP" altLang="en-US" dirty="0"/>
              <a:t>中央ドラッグ</a:t>
            </a:r>
            <a:endParaRPr kumimoji="1" lang="en-US" altLang="ja-JP" dirty="0"/>
          </a:p>
          <a:p>
            <a:pPr lvl="2"/>
            <a:r>
              <a:rPr kumimoji="1" lang="ja-JP" altLang="en-US" dirty="0"/>
              <a:t>視点平行移動</a:t>
            </a:r>
            <a:endParaRPr kumimoji="1" lang="en-US" altLang="ja-JP" dirty="0"/>
          </a:p>
          <a:p>
            <a:pPr lvl="2"/>
            <a:r>
              <a:rPr lang="en-US" altLang="ja-JP" dirty="0"/>
              <a:t>Ctrl</a:t>
            </a:r>
            <a:r>
              <a:rPr lang="ja-JP" altLang="en-US" dirty="0"/>
              <a:t>を押しているとズーム</a:t>
            </a:r>
            <a:endParaRPr kumimoji="1" lang="en-US" altLang="ja-JP" dirty="0"/>
          </a:p>
          <a:p>
            <a:pPr lvl="1"/>
            <a:r>
              <a:rPr kumimoji="1" lang="ja-JP" altLang="en-US" dirty="0"/>
              <a:t>ホイール：ズーム</a:t>
            </a:r>
            <a:endParaRPr kumimoji="1" lang="en-US" altLang="ja-JP" dirty="0"/>
          </a:p>
          <a:p>
            <a:pPr lvl="1"/>
            <a:r>
              <a:rPr lang="ja-JP" altLang="en-US" dirty="0"/>
              <a:t>右ボタン：コンテキストメニュー</a:t>
            </a:r>
            <a:endParaRPr lang="en-US" altLang="ja-JP" dirty="0"/>
          </a:p>
        </p:txBody>
      </p:sp>
    </p:spTree>
    <p:extLst>
      <p:ext uri="{BB962C8B-B14F-4D97-AF65-F5344CB8AC3E}">
        <p14:creationId xmlns:p14="http://schemas.microsoft.com/office/powerpoint/2010/main" val="41037162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FFE7EF-D53E-94CD-63B3-866F416674BB}"/>
              </a:ext>
            </a:extLst>
          </p:cNvPr>
          <p:cNvSpPr>
            <a:spLocks noGrp="1"/>
          </p:cNvSpPr>
          <p:nvPr>
            <p:ph type="title"/>
          </p:nvPr>
        </p:nvSpPr>
        <p:spPr>
          <a:xfrm>
            <a:off x="628650" y="77346"/>
            <a:ext cx="7886700" cy="1325563"/>
          </a:xfrm>
        </p:spPr>
        <p:txBody>
          <a:bodyPr/>
          <a:lstStyle/>
          <a:p>
            <a:r>
              <a:rPr lang="ja-JP" altLang="en-US" dirty="0"/>
              <a:t>プロジェクトファイルの保存</a:t>
            </a:r>
            <a:endParaRPr kumimoji="1" lang="ja-JP" altLang="en-US" dirty="0"/>
          </a:p>
        </p:txBody>
      </p:sp>
      <p:sp>
        <p:nvSpPr>
          <p:cNvPr id="3" name="コンテンツ プレースホルダー 2">
            <a:extLst>
              <a:ext uri="{FF2B5EF4-FFF2-40B4-BE49-F238E27FC236}">
                <a16:creationId xmlns:a16="http://schemas.microsoft.com/office/drawing/2014/main" id="{7443D5B4-4A98-23F6-5984-F52C24395022}"/>
              </a:ext>
            </a:extLst>
          </p:cNvPr>
          <p:cNvSpPr>
            <a:spLocks noGrp="1"/>
          </p:cNvSpPr>
          <p:nvPr>
            <p:ph idx="1"/>
          </p:nvPr>
        </p:nvSpPr>
        <p:spPr>
          <a:xfrm>
            <a:off x="628650" y="1463579"/>
            <a:ext cx="7886700" cy="2677065"/>
          </a:xfrm>
        </p:spPr>
        <p:txBody>
          <a:bodyPr/>
          <a:lstStyle/>
          <a:p>
            <a:r>
              <a:rPr kumimoji="1" lang="ja-JP" altLang="en-US" dirty="0"/>
              <a:t>「ファイル」ー「プロジェクトに名前を付けて保存」を選択</a:t>
            </a:r>
            <a:endParaRPr kumimoji="1" lang="en-US" altLang="ja-JP" dirty="0"/>
          </a:p>
          <a:p>
            <a:r>
              <a:rPr lang="ja-JP" altLang="en-US" dirty="0"/>
              <a:t>「プロジェクトの保存」ダイアログで保存する</a:t>
            </a:r>
            <a:endParaRPr lang="en-US" altLang="ja-JP" dirty="0"/>
          </a:p>
          <a:p>
            <a:pPr lvl="1"/>
            <a:r>
              <a:rPr kumimoji="1" lang="en-US" altLang="ja-JP" dirty="0"/>
              <a:t>“</a:t>
            </a:r>
            <a:r>
              <a:rPr kumimoji="1" lang="en-US" altLang="ja-JP" dirty="0" err="1"/>
              <a:t>my_mobile_robot</a:t>
            </a:r>
            <a:r>
              <a:rPr kumimoji="1" lang="en-US" altLang="ja-JP" dirty="0"/>
              <a:t>”</a:t>
            </a:r>
            <a:r>
              <a:rPr kumimoji="1" lang="ja-JP" altLang="en-US" dirty="0"/>
              <a:t>以下に</a:t>
            </a:r>
            <a:r>
              <a:rPr kumimoji="1" lang="en-US" altLang="ja-JP" dirty="0"/>
              <a:t>”project”</a:t>
            </a:r>
            <a:r>
              <a:rPr kumimoji="1" lang="ja-JP" altLang="en-US" dirty="0"/>
              <a:t>ディレクトリを作成</a:t>
            </a:r>
            <a:endParaRPr kumimoji="1" lang="en-US" altLang="ja-JP" dirty="0"/>
          </a:p>
          <a:p>
            <a:pPr lvl="1"/>
            <a:r>
              <a:rPr kumimoji="1" lang="ja-JP" altLang="en-US" dirty="0"/>
              <a:t>ファイル名：</a:t>
            </a:r>
            <a:r>
              <a:rPr kumimoji="1" lang="en-US" altLang="ja-JP" dirty="0"/>
              <a:t>”</a:t>
            </a:r>
            <a:r>
              <a:rPr kumimoji="1" lang="en-US" altLang="ja-JP" dirty="0" err="1"/>
              <a:t>mobile_robot.cnoid</a:t>
            </a:r>
            <a:r>
              <a:rPr kumimoji="1" lang="en-US" altLang="ja-JP" dirty="0"/>
              <a:t>”</a:t>
            </a:r>
          </a:p>
          <a:p>
            <a:pPr lvl="1"/>
            <a:endParaRPr kumimoji="1" lang="ja-JP" altLang="en-US" dirty="0"/>
          </a:p>
        </p:txBody>
      </p:sp>
      <p:pic>
        <p:nvPicPr>
          <p:cNvPr id="5" name="図 4" descr="グラフィカル ユーザー インターフェイス, テキスト, アプリケーション, メール&#10;&#10;自動的に生成された説明">
            <a:extLst>
              <a:ext uri="{FF2B5EF4-FFF2-40B4-BE49-F238E27FC236}">
                <a16:creationId xmlns:a16="http://schemas.microsoft.com/office/drawing/2014/main" id="{CCD2117D-34EF-C53A-EE4B-B8CEE41614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3964" y="4171675"/>
            <a:ext cx="4916065" cy="2445492"/>
          </a:xfrm>
          <a:prstGeom prst="rect">
            <a:avLst/>
          </a:prstGeom>
        </p:spPr>
      </p:pic>
    </p:spTree>
    <p:extLst>
      <p:ext uri="{BB962C8B-B14F-4D97-AF65-F5344CB8AC3E}">
        <p14:creationId xmlns:p14="http://schemas.microsoft.com/office/powerpoint/2010/main" val="33626059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CCFFA8-9248-B32D-DE31-253F85A069BE}"/>
              </a:ext>
            </a:extLst>
          </p:cNvPr>
          <p:cNvSpPr>
            <a:spLocks noGrp="1"/>
          </p:cNvSpPr>
          <p:nvPr>
            <p:ph type="title"/>
          </p:nvPr>
        </p:nvSpPr>
        <p:spPr/>
        <p:txBody>
          <a:bodyPr/>
          <a:lstStyle/>
          <a:p>
            <a:r>
              <a:rPr lang="ja-JP" altLang="en-US" dirty="0"/>
              <a:t>プロジェクトファイルの読込</a:t>
            </a:r>
            <a:endParaRPr kumimoji="1" lang="ja-JP" altLang="en-US" dirty="0"/>
          </a:p>
        </p:txBody>
      </p:sp>
      <p:sp>
        <p:nvSpPr>
          <p:cNvPr id="3" name="コンテンツ プレースホルダー 2">
            <a:extLst>
              <a:ext uri="{FF2B5EF4-FFF2-40B4-BE49-F238E27FC236}">
                <a16:creationId xmlns:a16="http://schemas.microsoft.com/office/drawing/2014/main" id="{E32EDF3E-8331-AFD6-242B-EC292EC37F26}"/>
              </a:ext>
            </a:extLst>
          </p:cNvPr>
          <p:cNvSpPr>
            <a:spLocks noGrp="1"/>
          </p:cNvSpPr>
          <p:nvPr>
            <p:ph idx="1"/>
          </p:nvPr>
        </p:nvSpPr>
        <p:spPr>
          <a:xfrm>
            <a:off x="628650" y="1825625"/>
            <a:ext cx="7886700" cy="2372888"/>
          </a:xfrm>
        </p:spPr>
        <p:txBody>
          <a:bodyPr/>
          <a:lstStyle/>
          <a:p>
            <a:r>
              <a:rPr kumimoji="1" lang="ja-JP" altLang="en-US" dirty="0"/>
              <a:t>メニューの「ファイル」－「プロジェクトを開く」から読み込む</a:t>
            </a:r>
            <a:endParaRPr kumimoji="1" lang="en-US" altLang="ja-JP" dirty="0"/>
          </a:p>
          <a:p>
            <a:endParaRPr lang="en-US" altLang="ja-JP" dirty="0"/>
          </a:p>
          <a:p>
            <a:r>
              <a:rPr kumimoji="1" lang="ja-JP" altLang="en-US" dirty="0"/>
              <a:t>または、</a:t>
            </a:r>
            <a:r>
              <a:rPr kumimoji="1" lang="en-US" altLang="ja-JP" dirty="0" err="1"/>
              <a:t>Choreonoid</a:t>
            </a:r>
            <a:r>
              <a:rPr kumimoji="1" lang="ja-JP" altLang="en-US" dirty="0"/>
              <a:t>起動時のコマンドラインで指定する</a:t>
            </a:r>
            <a:endParaRPr kumimoji="1" lang="en-US" altLang="ja-JP" dirty="0"/>
          </a:p>
          <a:p>
            <a:endParaRPr kumimoji="1" lang="ja-JP" altLang="en-US" dirty="0"/>
          </a:p>
        </p:txBody>
      </p:sp>
      <p:sp>
        <p:nvSpPr>
          <p:cNvPr id="4" name="テキスト ボックス 3">
            <a:extLst>
              <a:ext uri="{FF2B5EF4-FFF2-40B4-BE49-F238E27FC236}">
                <a16:creationId xmlns:a16="http://schemas.microsoft.com/office/drawing/2014/main" id="{95C5C4F5-DFE7-DF1A-55BE-736C69805F79}"/>
              </a:ext>
            </a:extLst>
          </p:cNvPr>
          <p:cNvSpPr txBox="1"/>
          <p:nvPr/>
        </p:nvSpPr>
        <p:spPr>
          <a:xfrm>
            <a:off x="879298" y="4413845"/>
            <a:ext cx="7155353" cy="707886"/>
          </a:xfrm>
          <a:prstGeom prst="rect">
            <a:avLst/>
          </a:prstGeom>
          <a:noFill/>
          <a:ln>
            <a:solidFill>
              <a:schemeClr val="tx1"/>
            </a:solidFill>
          </a:ln>
        </p:spPr>
        <p:txBody>
          <a:bodyPr wrap="square" rtlCol="0">
            <a:spAutoFit/>
          </a:bodyPr>
          <a:lstStyle/>
          <a:p>
            <a:r>
              <a:rPr lang="en-US" altLang="ja-JP" sz="2000" dirty="0">
                <a:latin typeface="ＭＳ ゴシック" panose="020B0609070205080204" pitchFamily="49" charset="-128"/>
                <a:ea typeface="ＭＳ ゴシック" panose="020B0609070205080204" pitchFamily="49" charset="-128"/>
              </a:rPr>
              <a:t>cd ~/ros2_ws/</a:t>
            </a:r>
            <a:r>
              <a:rPr lang="en-US" altLang="ja-JP" sz="2000" dirty="0" err="1">
                <a:latin typeface="ＭＳ ゴシック" panose="020B0609070205080204" pitchFamily="49" charset="-128"/>
                <a:ea typeface="ＭＳ ゴシック" panose="020B0609070205080204" pitchFamily="49" charset="-128"/>
              </a:rPr>
              <a:t>src</a:t>
            </a:r>
            <a:r>
              <a:rPr lang="en-US" altLang="ja-JP" sz="2000" dirty="0">
                <a:latin typeface="ＭＳ ゴシック" panose="020B0609070205080204" pitchFamily="49" charset="-128"/>
                <a:ea typeface="ＭＳ ゴシック" panose="020B0609070205080204" pitchFamily="49" charset="-128"/>
              </a:rPr>
              <a:t>/</a:t>
            </a:r>
            <a:r>
              <a:rPr lang="en-US" altLang="ja-JP" sz="2000" dirty="0" err="1">
                <a:latin typeface="ＭＳ ゴシック" panose="020B0609070205080204" pitchFamily="49" charset="-128"/>
                <a:ea typeface="ＭＳ ゴシック" panose="020B0609070205080204" pitchFamily="49" charset="-128"/>
              </a:rPr>
              <a:t>my_mobile_robot</a:t>
            </a:r>
            <a:r>
              <a:rPr lang="en-US" altLang="ja-JP" sz="2000" dirty="0">
                <a:latin typeface="ＭＳ ゴシック" panose="020B0609070205080204" pitchFamily="49" charset="-128"/>
                <a:ea typeface="ＭＳ ゴシック" panose="020B0609070205080204" pitchFamily="49" charset="-128"/>
              </a:rPr>
              <a:t>/project</a:t>
            </a:r>
          </a:p>
          <a:p>
            <a:r>
              <a:rPr lang="en-US" altLang="ja-JP" sz="2000" dirty="0">
                <a:latin typeface="ＭＳ ゴシック" panose="020B0609070205080204" pitchFamily="49" charset="-128"/>
                <a:ea typeface="ＭＳ ゴシック" panose="020B0609070205080204" pitchFamily="49" charset="-128"/>
              </a:rPr>
              <a:t>ros2 run </a:t>
            </a:r>
            <a:r>
              <a:rPr lang="en-US" altLang="ja-JP" sz="2000" dirty="0" err="1">
                <a:latin typeface="ＭＳ ゴシック" panose="020B0609070205080204" pitchFamily="49" charset="-128"/>
                <a:ea typeface="ＭＳ ゴシック" panose="020B0609070205080204" pitchFamily="49" charset="-128"/>
              </a:rPr>
              <a:t>choreonoid_ros</a:t>
            </a:r>
            <a:r>
              <a:rPr lang="en-US" altLang="ja-JP" sz="2000" dirty="0">
                <a:latin typeface="ＭＳ ゴシック" panose="020B0609070205080204" pitchFamily="49" charset="-128"/>
                <a:ea typeface="ＭＳ ゴシック" panose="020B0609070205080204" pitchFamily="49" charset="-128"/>
              </a:rPr>
              <a:t> </a:t>
            </a:r>
            <a:r>
              <a:rPr lang="en-US" altLang="ja-JP" sz="2000" dirty="0" err="1">
                <a:latin typeface="ＭＳ ゴシック" panose="020B0609070205080204" pitchFamily="49" charset="-128"/>
                <a:ea typeface="ＭＳ ゴシック" panose="020B0609070205080204" pitchFamily="49" charset="-128"/>
              </a:rPr>
              <a:t>choreonoid</a:t>
            </a:r>
            <a:r>
              <a:rPr lang="en-US" altLang="ja-JP" sz="2000" dirty="0">
                <a:latin typeface="ＭＳ ゴシック" panose="020B0609070205080204" pitchFamily="49" charset="-128"/>
                <a:ea typeface="ＭＳ ゴシック" panose="020B0609070205080204" pitchFamily="49" charset="-128"/>
              </a:rPr>
              <a:t> </a:t>
            </a:r>
            <a:r>
              <a:rPr lang="en-US" altLang="ja-JP" sz="2000" dirty="0" err="1">
                <a:latin typeface="ＭＳ ゴシック" panose="020B0609070205080204" pitchFamily="49" charset="-128"/>
                <a:ea typeface="ＭＳ ゴシック" panose="020B0609070205080204" pitchFamily="49" charset="-128"/>
              </a:rPr>
              <a:t>mobile_robot.cnoid</a:t>
            </a:r>
            <a:endParaRPr lang="ja-JP" altLang="en-US" sz="2000" dirty="0">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23427621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DEA8B0-3B95-4EF1-5AE6-E6264FE069E1}"/>
              </a:ext>
            </a:extLst>
          </p:cNvPr>
          <p:cNvSpPr>
            <a:spLocks noGrp="1"/>
          </p:cNvSpPr>
          <p:nvPr>
            <p:ph type="title"/>
          </p:nvPr>
        </p:nvSpPr>
        <p:spPr>
          <a:xfrm>
            <a:off x="628650" y="259622"/>
            <a:ext cx="7886700" cy="1325563"/>
          </a:xfrm>
        </p:spPr>
        <p:txBody>
          <a:bodyPr/>
          <a:lstStyle/>
          <a:p>
            <a:r>
              <a:rPr lang="ja-JP" altLang="en-US" dirty="0"/>
              <a:t>左車輪の追加</a:t>
            </a:r>
            <a:endParaRPr kumimoji="1" lang="ja-JP" altLang="en-US" dirty="0"/>
          </a:p>
        </p:txBody>
      </p:sp>
      <p:sp>
        <p:nvSpPr>
          <p:cNvPr id="4" name="テキスト ボックス 3">
            <a:extLst>
              <a:ext uri="{FF2B5EF4-FFF2-40B4-BE49-F238E27FC236}">
                <a16:creationId xmlns:a16="http://schemas.microsoft.com/office/drawing/2014/main" id="{4D7797A3-C381-E42E-4C73-AD505285DF54}"/>
              </a:ext>
            </a:extLst>
          </p:cNvPr>
          <p:cNvSpPr txBox="1"/>
          <p:nvPr/>
        </p:nvSpPr>
        <p:spPr>
          <a:xfrm>
            <a:off x="874834" y="1580620"/>
            <a:ext cx="7238725" cy="4524315"/>
          </a:xfrm>
          <a:prstGeom prst="rect">
            <a:avLst/>
          </a:prstGeom>
          <a:noFill/>
          <a:ln>
            <a:solidFill>
              <a:schemeClr val="tx1"/>
            </a:solidFill>
          </a:ln>
        </p:spPr>
        <p:txBody>
          <a:bodyPr wrap="square" rtlCol="0">
            <a:spAutoFit/>
          </a:bodyPr>
          <a:lstStyle/>
          <a:p>
            <a:r>
              <a:rPr lang="en-US" altLang="ja-JP" sz="1200" dirty="0">
                <a:latin typeface="ＭＳ ゴシック" panose="020B0609070205080204" pitchFamily="49" charset="-128"/>
                <a:ea typeface="ＭＳ ゴシック" panose="020B0609070205080204" pitchFamily="49" charset="-128"/>
              </a:rPr>
              <a:t> </a:t>
            </a:r>
            <a:r>
              <a:rPr lang="ja-JP" altLang="en-US" sz="1200" dirty="0">
                <a:latin typeface="ＭＳ ゴシック" panose="020B0609070205080204" pitchFamily="49" charset="-128"/>
                <a:ea typeface="ＭＳ ゴシック" panose="020B0609070205080204" pitchFamily="49" charset="-128"/>
              </a:rPr>
              <a:t> </a:t>
            </a:r>
            <a:r>
              <a:rPr lang="en-US" altLang="ja-JP" sz="1200" dirty="0">
                <a:latin typeface="ＭＳ ゴシック" panose="020B0609070205080204" pitchFamily="49" charset="-128"/>
                <a:ea typeface="ＭＳ ゴシック" panose="020B0609070205080204" pitchFamily="49" charset="-128"/>
              </a:rPr>
              <a:t>-</a:t>
            </a:r>
          </a:p>
          <a:p>
            <a:r>
              <a:rPr lang="en-US" altLang="ja-JP" sz="1200" dirty="0">
                <a:latin typeface="ＭＳ ゴシック" panose="020B0609070205080204" pitchFamily="49" charset="-128"/>
                <a:ea typeface="ＭＳ ゴシック" panose="020B0609070205080204" pitchFamily="49" charset="-128"/>
              </a:rPr>
              <a:t>    name: </a:t>
            </a:r>
            <a:r>
              <a:rPr lang="en-US" altLang="ja-JP" sz="1200" dirty="0" err="1">
                <a:latin typeface="ＭＳ ゴシック" panose="020B0609070205080204" pitchFamily="49" charset="-128"/>
                <a:ea typeface="ＭＳ ゴシック" panose="020B0609070205080204" pitchFamily="49" charset="-128"/>
              </a:rPr>
              <a:t>LeftWheel</a:t>
            </a:r>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    parent: Chassis</a:t>
            </a:r>
          </a:p>
          <a:p>
            <a:r>
              <a:rPr lang="en-US" altLang="ja-JP" sz="1200" dirty="0">
                <a:latin typeface="ＭＳ ゴシック" panose="020B0609070205080204" pitchFamily="49" charset="-128"/>
                <a:ea typeface="ＭＳ ゴシック" panose="020B0609070205080204" pitchFamily="49" charset="-128"/>
              </a:rPr>
              <a:t>    translation: [ 0, 0.145, 0.076 ]</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joint_type</a:t>
            </a:r>
            <a:r>
              <a:rPr lang="en-US" altLang="ja-JP" sz="1200" dirty="0">
                <a:latin typeface="ＭＳ ゴシック" panose="020B0609070205080204" pitchFamily="49" charset="-128"/>
                <a:ea typeface="ＭＳ ゴシック" panose="020B0609070205080204" pitchFamily="49" charset="-128"/>
              </a:rPr>
              <a:t>: revolute</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joint_id</a:t>
            </a:r>
            <a:r>
              <a:rPr lang="en-US" altLang="ja-JP" sz="1200" dirty="0">
                <a:latin typeface="ＭＳ ゴシック" panose="020B0609070205080204" pitchFamily="49" charset="-128"/>
                <a:ea typeface="ＭＳ ゴシック" panose="020B0609070205080204" pitchFamily="49" charset="-128"/>
              </a:rPr>
              <a:t>: 0</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joint_axis</a:t>
            </a:r>
            <a:r>
              <a:rPr lang="en-US" altLang="ja-JP" sz="1200" dirty="0">
                <a:latin typeface="ＭＳ ゴシック" panose="020B0609070205080204" pitchFamily="49" charset="-128"/>
                <a:ea typeface="ＭＳ ゴシック" panose="020B0609070205080204" pitchFamily="49" charset="-128"/>
              </a:rPr>
              <a:t>: [ 0, 1, 0 ]</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center_of_mass</a:t>
            </a:r>
            <a:r>
              <a:rPr lang="en-US" altLang="ja-JP" sz="1200" dirty="0">
                <a:latin typeface="ＭＳ ゴシック" panose="020B0609070205080204" pitchFamily="49" charset="-128"/>
                <a:ea typeface="ＭＳ ゴシック" panose="020B0609070205080204" pitchFamily="49" charset="-128"/>
              </a:rPr>
              <a:t>: [ 0, 0, 0 ]</a:t>
            </a:r>
          </a:p>
          <a:p>
            <a:r>
              <a:rPr lang="en-US" altLang="ja-JP" sz="1200" dirty="0">
                <a:latin typeface="ＭＳ ゴシック" panose="020B0609070205080204" pitchFamily="49" charset="-128"/>
                <a:ea typeface="ＭＳ ゴシック" panose="020B0609070205080204" pitchFamily="49" charset="-128"/>
              </a:rPr>
              <a:t>    mass: 0.8</a:t>
            </a:r>
          </a:p>
          <a:p>
            <a:r>
              <a:rPr lang="en-US" altLang="ja-JP" sz="1200" dirty="0">
                <a:latin typeface="ＭＳ ゴシック" panose="020B0609070205080204" pitchFamily="49" charset="-128"/>
                <a:ea typeface="ＭＳ ゴシック" panose="020B0609070205080204" pitchFamily="49" charset="-128"/>
              </a:rPr>
              <a:t>    inertia: [ 0.0012, 0,      0,</a:t>
            </a:r>
          </a:p>
          <a:p>
            <a:r>
              <a:rPr lang="en-US" altLang="ja-JP" sz="1200" dirty="0">
                <a:latin typeface="ＭＳ ゴシック" panose="020B0609070205080204" pitchFamily="49" charset="-128"/>
                <a:ea typeface="ＭＳ ゴシック" panose="020B0609070205080204" pitchFamily="49" charset="-128"/>
              </a:rPr>
              <a:t>               0,      0.0023, 0,</a:t>
            </a:r>
          </a:p>
          <a:p>
            <a:r>
              <a:rPr lang="en-US" altLang="ja-JP" sz="1200" dirty="0">
                <a:latin typeface="ＭＳ ゴシック" panose="020B0609070205080204" pitchFamily="49" charset="-128"/>
                <a:ea typeface="ＭＳ ゴシック" panose="020B0609070205080204" pitchFamily="49" charset="-128"/>
              </a:rPr>
              <a:t>               0,      0,      0.0012 ]</a:t>
            </a:r>
          </a:p>
          <a:p>
            <a:r>
              <a:rPr lang="en-US" altLang="ja-JP" sz="1200" dirty="0">
                <a:latin typeface="ＭＳ ゴシック" panose="020B0609070205080204" pitchFamily="49" charset="-128"/>
                <a:ea typeface="ＭＳ ゴシック" panose="020B0609070205080204" pitchFamily="49" charset="-128"/>
              </a:rPr>
              <a:t>    material: Tire</a:t>
            </a:r>
          </a:p>
          <a:p>
            <a:r>
              <a:rPr lang="en-US" altLang="ja-JP" sz="1200" dirty="0">
                <a:latin typeface="ＭＳ ゴシック" panose="020B0609070205080204" pitchFamily="49" charset="-128"/>
                <a:ea typeface="ＭＳ ゴシック" panose="020B0609070205080204" pitchFamily="49" charset="-128"/>
              </a:rPr>
              <a:t>    elements:</a:t>
            </a:r>
          </a:p>
          <a:p>
            <a:r>
              <a:rPr lang="en-US" altLang="ja-JP" sz="1200" dirty="0">
                <a:latin typeface="ＭＳ ゴシック" panose="020B0609070205080204" pitchFamily="49" charset="-128"/>
                <a:ea typeface="ＭＳ ゴシック" panose="020B0609070205080204" pitchFamily="49" charset="-128"/>
              </a:rPr>
              <a:t>      - &amp;</a:t>
            </a:r>
            <a:r>
              <a:rPr lang="en-US" altLang="ja-JP" sz="1200" dirty="0" err="1">
                <a:latin typeface="ＭＳ ゴシック" panose="020B0609070205080204" pitchFamily="49" charset="-128"/>
                <a:ea typeface="ＭＳ ゴシック" panose="020B0609070205080204" pitchFamily="49" charset="-128"/>
              </a:rPr>
              <a:t>TireShape</a:t>
            </a:r>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        type: Shape</a:t>
            </a:r>
          </a:p>
          <a:p>
            <a:r>
              <a:rPr lang="en-US" altLang="ja-JP" sz="1200" dirty="0">
                <a:latin typeface="ＭＳ ゴシック" panose="020B0609070205080204" pitchFamily="49" charset="-128"/>
                <a:ea typeface="ＭＳ ゴシック" panose="020B0609070205080204" pitchFamily="49" charset="-128"/>
              </a:rPr>
              <a:t>        geometry:</a:t>
            </a:r>
          </a:p>
          <a:p>
            <a:r>
              <a:rPr lang="en-US" altLang="ja-JP" sz="1200" dirty="0">
                <a:latin typeface="ＭＳ ゴシック" panose="020B0609070205080204" pitchFamily="49" charset="-128"/>
                <a:ea typeface="ＭＳ ゴシック" panose="020B0609070205080204" pitchFamily="49" charset="-128"/>
              </a:rPr>
              <a:t>          type: Cylinder</a:t>
            </a:r>
          </a:p>
          <a:p>
            <a:r>
              <a:rPr lang="en-US" altLang="ja-JP" sz="1200" dirty="0">
                <a:latin typeface="ＭＳ ゴシック" panose="020B0609070205080204" pitchFamily="49" charset="-128"/>
                <a:ea typeface="ＭＳ ゴシック" panose="020B0609070205080204" pitchFamily="49" charset="-128"/>
              </a:rPr>
              <a:t>          height: 0.03</a:t>
            </a:r>
          </a:p>
          <a:p>
            <a:r>
              <a:rPr lang="en-US" altLang="ja-JP" sz="1200" dirty="0">
                <a:latin typeface="ＭＳ ゴシック" panose="020B0609070205080204" pitchFamily="49" charset="-128"/>
                <a:ea typeface="ＭＳ ゴシック" panose="020B0609070205080204" pitchFamily="49" charset="-128"/>
              </a:rPr>
              <a:t>          radius: 0.076</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division_number</a:t>
            </a:r>
            <a:r>
              <a:rPr lang="en-US" altLang="ja-JP" sz="1200" dirty="0">
                <a:latin typeface="ＭＳ ゴシック" panose="020B0609070205080204" pitchFamily="49" charset="-128"/>
                <a:ea typeface="ＭＳ ゴシック" panose="020B0609070205080204" pitchFamily="49" charset="-128"/>
              </a:rPr>
              <a:t>: 60</a:t>
            </a:r>
          </a:p>
          <a:p>
            <a:r>
              <a:rPr lang="en-US" altLang="ja-JP" sz="1200" dirty="0">
                <a:latin typeface="ＭＳ ゴシック" panose="020B0609070205080204" pitchFamily="49" charset="-128"/>
                <a:ea typeface="ＭＳ ゴシック" panose="020B0609070205080204" pitchFamily="49" charset="-128"/>
              </a:rPr>
              <a:t>        appearance:</a:t>
            </a:r>
          </a:p>
          <a:p>
            <a:r>
              <a:rPr lang="en-US" altLang="ja-JP" sz="1200" dirty="0">
                <a:latin typeface="ＭＳ ゴシック" panose="020B0609070205080204" pitchFamily="49" charset="-128"/>
                <a:ea typeface="ＭＳ ゴシック" panose="020B0609070205080204" pitchFamily="49" charset="-128"/>
              </a:rPr>
              <a:t>          material:</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diffuseColor</a:t>
            </a:r>
            <a:r>
              <a:rPr lang="en-US" altLang="ja-JP" sz="1200" dirty="0">
                <a:latin typeface="ＭＳ ゴシック" panose="020B0609070205080204" pitchFamily="49" charset="-128"/>
                <a:ea typeface="ＭＳ ゴシック" panose="020B0609070205080204" pitchFamily="49" charset="-128"/>
              </a:rPr>
              <a:t>: [ 0.2, 0.2, 0.2 ]</a:t>
            </a:r>
            <a:endParaRPr lang="ja-JP" altLang="en-US" sz="1200" dirty="0">
              <a:latin typeface="ＭＳ ゴシック" panose="020B0609070205080204" pitchFamily="49" charset="-128"/>
              <a:ea typeface="ＭＳ ゴシック" panose="020B0609070205080204" pitchFamily="49" charset="-128"/>
            </a:endParaRPr>
          </a:p>
        </p:txBody>
      </p:sp>
      <p:sp>
        <p:nvSpPr>
          <p:cNvPr id="3" name="テキスト ボックス 2">
            <a:extLst>
              <a:ext uri="{FF2B5EF4-FFF2-40B4-BE49-F238E27FC236}">
                <a16:creationId xmlns:a16="http://schemas.microsoft.com/office/drawing/2014/main" id="{41AEAA9E-7FC0-24BC-B513-111CC1779DE6}"/>
              </a:ext>
            </a:extLst>
          </p:cNvPr>
          <p:cNvSpPr txBox="1"/>
          <p:nvPr/>
        </p:nvSpPr>
        <p:spPr>
          <a:xfrm>
            <a:off x="4308596" y="922403"/>
            <a:ext cx="4251485" cy="369332"/>
          </a:xfrm>
          <a:prstGeom prst="rect">
            <a:avLst/>
          </a:prstGeom>
          <a:noFill/>
        </p:spPr>
        <p:txBody>
          <a:bodyPr wrap="none" rtlCol="0">
            <a:spAutoFit/>
          </a:bodyPr>
          <a:lstStyle/>
          <a:p>
            <a:r>
              <a:rPr kumimoji="1" lang="en-US" altLang="ja-JP" dirty="0"/>
              <a:t>“</a:t>
            </a:r>
            <a:r>
              <a:rPr kumimoji="1" lang="en-US" altLang="ja-JP" dirty="0" err="1"/>
              <a:t>mobile_robot.body</a:t>
            </a:r>
            <a:r>
              <a:rPr kumimoji="1" lang="en-US" altLang="ja-JP" dirty="0"/>
              <a:t>” </a:t>
            </a:r>
            <a:r>
              <a:rPr kumimoji="1" lang="ja-JP" altLang="en-US" dirty="0"/>
              <a:t>に以下を追記する</a:t>
            </a:r>
          </a:p>
        </p:txBody>
      </p:sp>
    </p:spTree>
    <p:extLst>
      <p:ext uri="{BB962C8B-B14F-4D97-AF65-F5344CB8AC3E}">
        <p14:creationId xmlns:p14="http://schemas.microsoft.com/office/powerpoint/2010/main" val="10709953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DEA8B0-3B95-4EF1-5AE6-E6264FE069E1}"/>
              </a:ext>
            </a:extLst>
          </p:cNvPr>
          <p:cNvSpPr>
            <a:spLocks noGrp="1"/>
          </p:cNvSpPr>
          <p:nvPr>
            <p:ph type="title"/>
          </p:nvPr>
        </p:nvSpPr>
        <p:spPr>
          <a:xfrm>
            <a:off x="628650" y="259622"/>
            <a:ext cx="7886700" cy="1325563"/>
          </a:xfrm>
        </p:spPr>
        <p:txBody>
          <a:bodyPr/>
          <a:lstStyle/>
          <a:p>
            <a:r>
              <a:rPr lang="ja-JP" altLang="en-US" dirty="0"/>
              <a:t>解説</a:t>
            </a:r>
            <a:endParaRPr kumimoji="1" lang="ja-JP" altLang="en-US" dirty="0"/>
          </a:p>
        </p:txBody>
      </p:sp>
      <p:sp>
        <p:nvSpPr>
          <p:cNvPr id="4" name="テキスト ボックス 3">
            <a:extLst>
              <a:ext uri="{FF2B5EF4-FFF2-40B4-BE49-F238E27FC236}">
                <a16:creationId xmlns:a16="http://schemas.microsoft.com/office/drawing/2014/main" id="{4D7797A3-C381-E42E-4C73-AD505285DF54}"/>
              </a:ext>
            </a:extLst>
          </p:cNvPr>
          <p:cNvSpPr txBox="1"/>
          <p:nvPr/>
        </p:nvSpPr>
        <p:spPr>
          <a:xfrm>
            <a:off x="561641" y="1580620"/>
            <a:ext cx="7784004" cy="4524315"/>
          </a:xfrm>
          <a:prstGeom prst="rect">
            <a:avLst/>
          </a:prstGeom>
          <a:noFill/>
          <a:ln>
            <a:solidFill>
              <a:schemeClr val="tx1"/>
            </a:solidFill>
          </a:ln>
        </p:spPr>
        <p:txBody>
          <a:bodyPr wrap="square" rtlCol="0">
            <a:spAutoFit/>
          </a:bodyPr>
          <a:lstStyle/>
          <a:p>
            <a:r>
              <a:rPr lang="en-US" altLang="ja-JP" sz="1200" dirty="0">
                <a:latin typeface="ＭＳ ゴシック" panose="020B0609070205080204" pitchFamily="49" charset="-128"/>
                <a:ea typeface="ＭＳ ゴシック" panose="020B0609070205080204" pitchFamily="49" charset="-128"/>
              </a:rPr>
              <a:t> </a:t>
            </a:r>
            <a:r>
              <a:rPr lang="ja-JP" altLang="en-US" sz="1200" dirty="0">
                <a:latin typeface="ＭＳ ゴシック" panose="020B0609070205080204" pitchFamily="49" charset="-128"/>
                <a:ea typeface="ＭＳ ゴシック" panose="020B0609070205080204" pitchFamily="49" charset="-128"/>
              </a:rPr>
              <a:t> </a:t>
            </a:r>
            <a:r>
              <a:rPr lang="en-US" altLang="ja-JP" sz="1200" dirty="0">
                <a:latin typeface="ＭＳ ゴシック" panose="020B0609070205080204" pitchFamily="49" charset="-128"/>
                <a:ea typeface="ＭＳ ゴシック" panose="020B0609070205080204" pitchFamily="49" charset="-128"/>
              </a:rPr>
              <a:t>-</a:t>
            </a:r>
          </a:p>
          <a:p>
            <a:r>
              <a:rPr lang="en-US" altLang="ja-JP" sz="1200" dirty="0">
                <a:latin typeface="ＭＳ ゴシック" panose="020B0609070205080204" pitchFamily="49" charset="-128"/>
                <a:ea typeface="ＭＳ ゴシック" panose="020B0609070205080204" pitchFamily="49" charset="-128"/>
              </a:rPr>
              <a:t>    name: </a:t>
            </a:r>
            <a:r>
              <a:rPr lang="en-US" altLang="ja-JP" sz="1200" dirty="0" err="1">
                <a:latin typeface="ＭＳ ゴシック" panose="020B0609070205080204" pitchFamily="49" charset="-128"/>
                <a:ea typeface="ＭＳ ゴシック" panose="020B0609070205080204" pitchFamily="49" charset="-128"/>
              </a:rPr>
              <a:t>LeftWheel</a:t>
            </a:r>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    parent: Chassis                      </a:t>
            </a:r>
            <a:r>
              <a:rPr lang="en-US" altLang="ja-JP" sz="1200" b="1" dirty="0">
                <a:solidFill>
                  <a:srgbClr val="FF0000"/>
                </a:solidFill>
                <a:latin typeface="ＭＳ ゴシック" panose="020B0609070205080204" pitchFamily="49" charset="-128"/>
                <a:ea typeface="ＭＳ ゴシック" panose="020B0609070205080204" pitchFamily="49" charset="-128"/>
              </a:rPr>
              <a:t># </a:t>
            </a:r>
            <a:r>
              <a:rPr lang="ja-JP" altLang="en-US" sz="1200" b="1" dirty="0">
                <a:solidFill>
                  <a:srgbClr val="FF0000"/>
                </a:solidFill>
                <a:latin typeface="ＭＳ ゴシック" panose="020B0609070205080204" pitchFamily="49" charset="-128"/>
                <a:ea typeface="ＭＳ ゴシック" panose="020B0609070205080204" pitchFamily="49" charset="-128"/>
              </a:rPr>
              <a:t>親リンク名（</a:t>
            </a:r>
            <a:r>
              <a:rPr lang="en-US" altLang="ja-JP" sz="1200" b="1" dirty="0">
                <a:solidFill>
                  <a:srgbClr val="FF0000"/>
                </a:solidFill>
                <a:latin typeface="ＭＳ ゴシック" panose="020B0609070205080204" pitchFamily="49" charset="-128"/>
                <a:ea typeface="ＭＳ ゴシック" panose="020B0609070205080204" pitchFamily="49" charset="-128"/>
              </a:rPr>
              <a:t>Chassis</a:t>
            </a:r>
            <a:r>
              <a:rPr lang="ja-JP" altLang="en-US" sz="1200" b="1" dirty="0">
                <a:solidFill>
                  <a:srgbClr val="FF0000"/>
                </a:solidFill>
                <a:latin typeface="ＭＳ ゴシック" panose="020B0609070205080204" pitchFamily="49" charset="-128"/>
                <a:ea typeface="ＭＳ ゴシック" panose="020B0609070205080204" pitchFamily="49" charset="-128"/>
              </a:rPr>
              <a:t>の子リンクとする）</a:t>
            </a:r>
            <a:endParaRPr lang="en-US" altLang="ja-JP" sz="1200" b="1" dirty="0">
              <a:solidFill>
                <a:srgbClr val="FF0000"/>
              </a:solidFill>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    translation: [ 0, 0.145, 0.076 ]     </a:t>
            </a:r>
            <a:r>
              <a:rPr lang="en-US" altLang="ja-JP" sz="1200" b="1" dirty="0">
                <a:solidFill>
                  <a:srgbClr val="FF0000"/>
                </a:solidFill>
                <a:latin typeface="ＭＳ ゴシック" panose="020B0609070205080204" pitchFamily="49" charset="-128"/>
                <a:ea typeface="ＭＳ ゴシック" panose="020B0609070205080204" pitchFamily="49" charset="-128"/>
              </a:rPr>
              <a:t># </a:t>
            </a:r>
            <a:r>
              <a:rPr lang="ja-JP" altLang="en-US" sz="1200" b="1" dirty="0">
                <a:solidFill>
                  <a:srgbClr val="FF0000"/>
                </a:solidFill>
                <a:latin typeface="ＭＳ ゴシック" panose="020B0609070205080204" pitchFamily="49" charset="-128"/>
                <a:ea typeface="ＭＳ ゴシック" panose="020B0609070205080204" pitchFamily="49" charset="-128"/>
              </a:rPr>
              <a:t>親リンクからの相対位置（親リンクローカル座標）</a:t>
            </a:r>
            <a:endParaRPr lang="en-US" altLang="ja-JP" sz="1200" b="1" dirty="0">
              <a:solidFill>
                <a:srgbClr val="FF0000"/>
              </a:solidFill>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joint_type</a:t>
            </a:r>
            <a:r>
              <a:rPr lang="en-US" altLang="ja-JP" sz="1200" dirty="0">
                <a:latin typeface="ＭＳ ゴシック" panose="020B0609070205080204" pitchFamily="49" charset="-128"/>
                <a:ea typeface="ＭＳ ゴシック" panose="020B0609070205080204" pitchFamily="49" charset="-128"/>
              </a:rPr>
              <a:t>: revolute                 </a:t>
            </a:r>
            <a:r>
              <a:rPr lang="en-US" altLang="ja-JP" sz="1200" b="1" dirty="0">
                <a:solidFill>
                  <a:srgbClr val="FF0000"/>
                </a:solidFill>
                <a:latin typeface="ＭＳ ゴシック" panose="020B0609070205080204" pitchFamily="49" charset="-128"/>
                <a:ea typeface="ＭＳ ゴシック" panose="020B0609070205080204" pitchFamily="49" charset="-128"/>
              </a:rPr>
              <a:t># </a:t>
            </a:r>
            <a:r>
              <a:rPr lang="ja-JP" altLang="en-US" sz="1200" b="1" dirty="0">
                <a:solidFill>
                  <a:srgbClr val="FF0000"/>
                </a:solidFill>
                <a:latin typeface="ＭＳ ゴシック" panose="020B0609070205080204" pitchFamily="49" charset="-128"/>
                <a:ea typeface="ＭＳ ゴシック" panose="020B0609070205080204" pitchFamily="49" charset="-128"/>
              </a:rPr>
              <a:t>関節タイプ：回転</a:t>
            </a:r>
            <a:endParaRPr lang="en-US" altLang="ja-JP" sz="1200" b="1" dirty="0">
              <a:solidFill>
                <a:srgbClr val="FF0000"/>
              </a:solidFill>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joint_id</a:t>
            </a:r>
            <a:r>
              <a:rPr lang="en-US" altLang="ja-JP" sz="1200" dirty="0">
                <a:latin typeface="ＭＳ ゴシック" panose="020B0609070205080204" pitchFamily="49" charset="-128"/>
                <a:ea typeface="ＭＳ ゴシック" panose="020B0609070205080204" pitchFamily="49" charset="-128"/>
              </a:rPr>
              <a:t>: 0                          </a:t>
            </a:r>
            <a:r>
              <a:rPr lang="en-US" altLang="ja-JP" sz="1200" b="1" dirty="0">
                <a:solidFill>
                  <a:srgbClr val="FF0000"/>
                </a:solidFill>
                <a:latin typeface="ＭＳ ゴシック" panose="020B0609070205080204" pitchFamily="49" charset="-128"/>
                <a:ea typeface="ＭＳ ゴシック" panose="020B0609070205080204" pitchFamily="49" charset="-128"/>
              </a:rPr>
              <a:t># </a:t>
            </a:r>
            <a:r>
              <a:rPr lang="ja-JP" altLang="en-US" sz="1200" b="1" dirty="0">
                <a:solidFill>
                  <a:srgbClr val="FF0000"/>
                </a:solidFill>
                <a:latin typeface="ＭＳ ゴシック" panose="020B0609070205080204" pitchFamily="49" charset="-128"/>
                <a:ea typeface="ＭＳ ゴシック" panose="020B0609070205080204" pitchFamily="49" charset="-128"/>
              </a:rPr>
              <a:t>関節</a:t>
            </a:r>
            <a:r>
              <a:rPr lang="en-US" altLang="ja-JP" sz="1200" b="1" dirty="0">
                <a:solidFill>
                  <a:srgbClr val="FF0000"/>
                </a:solidFill>
                <a:latin typeface="ＭＳ ゴシック" panose="020B0609070205080204" pitchFamily="49" charset="-128"/>
                <a:ea typeface="ＭＳ ゴシック" panose="020B0609070205080204" pitchFamily="49" charset="-128"/>
              </a:rPr>
              <a:t>ID</a:t>
            </a:r>
            <a:r>
              <a:rPr lang="ja-JP" altLang="en-US" sz="1200" b="1" dirty="0">
                <a:solidFill>
                  <a:srgbClr val="FF0000"/>
                </a:solidFill>
                <a:latin typeface="ＭＳ ゴシック" panose="020B0609070205080204" pitchFamily="49" charset="-128"/>
                <a:ea typeface="ＭＳ ゴシック" panose="020B0609070205080204" pitchFamily="49" charset="-128"/>
              </a:rPr>
              <a:t>（</a:t>
            </a:r>
            <a:r>
              <a:rPr lang="en-US" altLang="ja-JP" sz="1200" b="1" dirty="0">
                <a:solidFill>
                  <a:srgbClr val="FF0000"/>
                </a:solidFill>
                <a:latin typeface="ＭＳ ゴシック" panose="020B0609070205080204" pitchFamily="49" charset="-128"/>
                <a:ea typeface="ＭＳ ゴシック" panose="020B0609070205080204" pitchFamily="49" charset="-128"/>
              </a:rPr>
              <a:t>0</a:t>
            </a:r>
            <a:r>
              <a:rPr lang="ja-JP" altLang="en-US" sz="1200" b="1" dirty="0">
                <a:solidFill>
                  <a:srgbClr val="FF0000"/>
                </a:solidFill>
                <a:latin typeface="ＭＳ ゴシック" panose="020B0609070205080204" pitchFamily="49" charset="-128"/>
                <a:ea typeface="ＭＳ ゴシック" panose="020B0609070205080204" pitchFamily="49" charset="-128"/>
              </a:rPr>
              <a:t>から順番に降る）</a:t>
            </a:r>
            <a:endParaRPr lang="en-US" altLang="ja-JP" sz="1200" b="1" dirty="0">
              <a:solidFill>
                <a:srgbClr val="FF0000"/>
              </a:solidFill>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joint_axis</a:t>
            </a:r>
            <a:r>
              <a:rPr lang="en-US" altLang="ja-JP" sz="1200" dirty="0">
                <a:latin typeface="ＭＳ ゴシック" panose="020B0609070205080204" pitchFamily="49" charset="-128"/>
                <a:ea typeface="ＭＳ ゴシック" panose="020B0609070205080204" pitchFamily="49" charset="-128"/>
              </a:rPr>
              <a:t>: [ 0, 1, 0 ]              </a:t>
            </a:r>
            <a:r>
              <a:rPr lang="en-US" altLang="ja-JP" sz="1200" b="1" dirty="0">
                <a:solidFill>
                  <a:srgbClr val="FF0000"/>
                </a:solidFill>
                <a:latin typeface="ＭＳ ゴシック" panose="020B0609070205080204" pitchFamily="49" charset="-128"/>
                <a:ea typeface="ＭＳ ゴシック" panose="020B0609070205080204" pitchFamily="49" charset="-128"/>
              </a:rPr>
              <a:t># </a:t>
            </a:r>
            <a:r>
              <a:rPr lang="ja-JP" altLang="en-US" sz="1200" b="1" dirty="0">
                <a:solidFill>
                  <a:srgbClr val="FF0000"/>
                </a:solidFill>
                <a:latin typeface="ＭＳ ゴシック" panose="020B0609070205080204" pitchFamily="49" charset="-128"/>
                <a:ea typeface="ＭＳ ゴシック" panose="020B0609070205080204" pitchFamily="49" charset="-128"/>
              </a:rPr>
              <a:t>関節軸（リンクローカル座標）</a:t>
            </a:r>
            <a:endParaRPr lang="en-US" altLang="ja-JP" sz="1200" b="1" dirty="0">
              <a:solidFill>
                <a:srgbClr val="FF0000"/>
              </a:solidFill>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center_of_mass</a:t>
            </a:r>
            <a:r>
              <a:rPr lang="en-US" altLang="ja-JP" sz="1200" dirty="0">
                <a:latin typeface="ＭＳ ゴシック" panose="020B0609070205080204" pitchFamily="49" charset="-128"/>
                <a:ea typeface="ＭＳ ゴシック" panose="020B0609070205080204" pitchFamily="49" charset="-128"/>
              </a:rPr>
              <a:t>: [ 0, 0, 0 ]</a:t>
            </a:r>
          </a:p>
          <a:p>
            <a:r>
              <a:rPr lang="en-US" altLang="ja-JP" sz="1200" dirty="0">
                <a:latin typeface="ＭＳ ゴシック" panose="020B0609070205080204" pitchFamily="49" charset="-128"/>
                <a:ea typeface="ＭＳ ゴシック" panose="020B0609070205080204" pitchFamily="49" charset="-128"/>
              </a:rPr>
              <a:t>    mass: 0.8</a:t>
            </a:r>
          </a:p>
          <a:p>
            <a:r>
              <a:rPr lang="en-US" altLang="ja-JP" sz="1200" dirty="0">
                <a:latin typeface="ＭＳ ゴシック" panose="020B0609070205080204" pitchFamily="49" charset="-128"/>
                <a:ea typeface="ＭＳ ゴシック" panose="020B0609070205080204" pitchFamily="49" charset="-128"/>
              </a:rPr>
              <a:t>    inertia: [ 0.0012, 0,      0,</a:t>
            </a:r>
          </a:p>
          <a:p>
            <a:r>
              <a:rPr lang="en-US" altLang="ja-JP" sz="1200" dirty="0">
                <a:latin typeface="ＭＳ ゴシック" panose="020B0609070205080204" pitchFamily="49" charset="-128"/>
                <a:ea typeface="ＭＳ ゴシック" panose="020B0609070205080204" pitchFamily="49" charset="-128"/>
              </a:rPr>
              <a:t>               0,      0.0023, 0,</a:t>
            </a:r>
          </a:p>
          <a:p>
            <a:r>
              <a:rPr lang="en-US" altLang="ja-JP" sz="1200" dirty="0">
                <a:latin typeface="ＭＳ ゴシック" panose="020B0609070205080204" pitchFamily="49" charset="-128"/>
                <a:ea typeface="ＭＳ ゴシック" panose="020B0609070205080204" pitchFamily="49" charset="-128"/>
              </a:rPr>
              <a:t>               0,      0,      0.0012 ]</a:t>
            </a:r>
          </a:p>
          <a:p>
            <a:r>
              <a:rPr lang="en-US" altLang="ja-JP" sz="1200" dirty="0">
                <a:latin typeface="ＭＳ ゴシック" panose="020B0609070205080204" pitchFamily="49" charset="-128"/>
                <a:ea typeface="ＭＳ ゴシック" panose="020B0609070205080204" pitchFamily="49" charset="-128"/>
              </a:rPr>
              <a:t>    material: Tire                       </a:t>
            </a:r>
            <a:r>
              <a:rPr lang="en-US" altLang="ja-JP" sz="1200" b="1" dirty="0">
                <a:solidFill>
                  <a:srgbClr val="FF0000"/>
                </a:solidFill>
                <a:latin typeface="ＭＳ ゴシック" panose="020B0609070205080204" pitchFamily="49" charset="-128"/>
                <a:ea typeface="ＭＳ ゴシック" panose="020B0609070205080204" pitchFamily="49" charset="-128"/>
              </a:rPr>
              <a:t># </a:t>
            </a:r>
            <a:r>
              <a:rPr lang="ja-JP" altLang="en-US" sz="1200" b="1" dirty="0">
                <a:solidFill>
                  <a:srgbClr val="FF0000"/>
                </a:solidFill>
                <a:latin typeface="ＭＳ ゴシック" panose="020B0609070205080204" pitchFamily="49" charset="-128"/>
                <a:ea typeface="ＭＳ ゴシック" panose="020B0609070205080204" pitchFamily="49" charset="-128"/>
              </a:rPr>
              <a:t>接触マテリアル</a:t>
            </a:r>
            <a:r>
              <a:rPr lang="en-US" altLang="ja-JP" sz="1200" b="1" dirty="0">
                <a:solidFill>
                  <a:srgbClr val="FF0000"/>
                </a:solidFill>
                <a:latin typeface="ＭＳ ゴシック" panose="020B0609070205080204" pitchFamily="49" charset="-128"/>
                <a:ea typeface="ＭＳ ゴシック" panose="020B0609070205080204" pitchFamily="49" charset="-128"/>
              </a:rPr>
              <a:t>: Tire (</a:t>
            </a:r>
            <a:r>
              <a:rPr lang="ja-JP" altLang="en-US" sz="1200" b="1" dirty="0">
                <a:solidFill>
                  <a:srgbClr val="FF0000"/>
                </a:solidFill>
                <a:latin typeface="ＭＳ ゴシック" panose="020B0609070205080204" pitchFamily="49" charset="-128"/>
                <a:ea typeface="ＭＳ ゴシック" panose="020B0609070205080204" pitchFamily="49" charset="-128"/>
              </a:rPr>
              <a:t>床との摩擦係数が高くなる）</a:t>
            </a:r>
            <a:endParaRPr lang="en-US" altLang="ja-JP" sz="1200" b="1" dirty="0">
              <a:solidFill>
                <a:srgbClr val="FF0000"/>
              </a:solidFill>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    elements:</a:t>
            </a:r>
          </a:p>
          <a:p>
            <a:r>
              <a:rPr lang="en-US" altLang="ja-JP" sz="1200" dirty="0">
                <a:latin typeface="ＭＳ ゴシック" panose="020B0609070205080204" pitchFamily="49" charset="-128"/>
                <a:ea typeface="ＭＳ ゴシック" panose="020B0609070205080204" pitchFamily="49" charset="-128"/>
              </a:rPr>
              <a:t>      - &amp;</a:t>
            </a:r>
            <a:r>
              <a:rPr lang="en-US" altLang="ja-JP" sz="1200" dirty="0" err="1">
                <a:latin typeface="ＭＳ ゴシック" panose="020B0609070205080204" pitchFamily="49" charset="-128"/>
                <a:ea typeface="ＭＳ ゴシック" panose="020B0609070205080204" pitchFamily="49" charset="-128"/>
              </a:rPr>
              <a:t>TireShape</a:t>
            </a:r>
            <a:r>
              <a:rPr lang="en-US" altLang="ja-JP" sz="1200" dirty="0">
                <a:latin typeface="ＭＳ ゴシック" panose="020B0609070205080204" pitchFamily="49" charset="-128"/>
                <a:ea typeface="ＭＳ ゴシック" panose="020B0609070205080204" pitchFamily="49" charset="-128"/>
              </a:rPr>
              <a:t>                       </a:t>
            </a:r>
            <a:r>
              <a:rPr lang="en-US" altLang="ja-JP" sz="1200" b="1" dirty="0">
                <a:solidFill>
                  <a:srgbClr val="FF0000"/>
                </a:solidFill>
                <a:latin typeface="ＭＳ ゴシック" panose="020B0609070205080204" pitchFamily="49" charset="-128"/>
                <a:ea typeface="ＭＳ ゴシック" panose="020B0609070205080204" pitchFamily="49" charset="-128"/>
              </a:rPr>
              <a:t># </a:t>
            </a:r>
            <a:r>
              <a:rPr lang="ja-JP" altLang="en-US" sz="1200" b="1" dirty="0">
                <a:solidFill>
                  <a:srgbClr val="FF0000"/>
                </a:solidFill>
                <a:latin typeface="ＭＳ ゴシック" panose="020B0609070205080204" pitchFamily="49" charset="-128"/>
                <a:ea typeface="ＭＳ ゴシック" panose="020B0609070205080204" pitchFamily="49" charset="-128"/>
              </a:rPr>
              <a:t>以下の記述内容に</a:t>
            </a:r>
            <a:r>
              <a:rPr lang="en-US" altLang="ja-JP" sz="1200" b="1" dirty="0">
                <a:solidFill>
                  <a:srgbClr val="FF0000"/>
                </a:solidFill>
                <a:latin typeface="ＭＳ ゴシック" panose="020B0609070205080204" pitchFamily="49" charset="-128"/>
                <a:ea typeface="ＭＳ ゴシック" panose="020B0609070205080204" pitchFamily="49" charset="-128"/>
              </a:rPr>
              <a:t>YAML</a:t>
            </a:r>
            <a:r>
              <a:rPr lang="ja-JP" altLang="en-US" sz="1200" b="1" dirty="0">
                <a:solidFill>
                  <a:srgbClr val="FF0000"/>
                </a:solidFill>
                <a:latin typeface="ＭＳ ゴシック" panose="020B0609070205080204" pitchFamily="49" charset="-128"/>
                <a:ea typeface="ＭＳ ゴシック" panose="020B0609070205080204" pitchFamily="49" charset="-128"/>
              </a:rPr>
              <a:t>のアンカーをつけて右車輪で再利用する</a:t>
            </a:r>
            <a:endParaRPr lang="en-US" altLang="ja-JP" sz="1200" b="1" dirty="0">
              <a:solidFill>
                <a:srgbClr val="FF0000"/>
              </a:solidFill>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        type: Shape</a:t>
            </a:r>
          </a:p>
          <a:p>
            <a:r>
              <a:rPr lang="en-US" altLang="ja-JP" sz="1200" dirty="0">
                <a:latin typeface="ＭＳ ゴシック" panose="020B0609070205080204" pitchFamily="49" charset="-128"/>
                <a:ea typeface="ＭＳ ゴシック" panose="020B0609070205080204" pitchFamily="49" charset="-128"/>
              </a:rPr>
              <a:t>        geometry:</a:t>
            </a:r>
          </a:p>
          <a:p>
            <a:r>
              <a:rPr lang="en-US" altLang="ja-JP" sz="1200" dirty="0">
                <a:latin typeface="ＭＳ ゴシック" panose="020B0609070205080204" pitchFamily="49" charset="-128"/>
                <a:ea typeface="ＭＳ ゴシック" panose="020B0609070205080204" pitchFamily="49" charset="-128"/>
              </a:rPr>
              <a:t>          type: Cylinder</a:t>
            </a:r>
          </a:p>
          <a:p>
            <a:r>
              <a:rPr lang="en-US" altLang="ja-JP" sz="1200" dirty="0">
                <a:latin typeface="ＭＳ ゴシック" panose="020B0609070205080204" pitchFamily="49" charset="-128"/>
                <a:ea typeface="ＭＳ ゴシック" panose="020B0609070205080204" pitchFamily="49" charset="-128"/>
              </a:rPr>
              <a:t>          height: 0.03</a:t>
            </a:r>
          </a:p>
          <a:p>
            <a:r>
              <a:rPr lang="en-US" altLang="ja-JP" sz="1200" dirty="0">
                <a:latin typeface="ＭＳ ゴシック" panose="020B0609070205080204" pitchFamily="49" charset="-128"/>
                <a:ea typeface="ＭＳ ゴシック" panose="020B0609070205080204" pitchFamily="49" charset="-128"/>
              </a:rPr>
              <a:t>          radius: 0.076</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division_number</a:t>
            </a:r>
            <a:r>
              <a:rPr lang="en-US" altLang="ja-JP" sz="1200" dirty="0">
                <a:latin typeface="ＭＳ ゴシック" panose="020B0609070205080204" pitchFamily="49" charset="-128"/>
                <a:ea typeface="ＭＳ ゴシック" panose="020B0609070205080204" pitchFamily="49" charset="-128"/>
              </a:rPr>
              <a:t>: 60   </a:t>
            </a:r>
            <a:r>
              <a:rPr lang="ja-JP" altLang="en-US" sz="1200" dirty="0">
                <a:latin typeface="ＭＳ ゴシック" panose="020B0609070205080204" pitchFamily="49" charset="-128"/>
                <a:ea typeface="ＭＳ ゴシック" panose="020B0609070205080204" pitchFamily="49" charset="-128"/>
              </a:rPr>
              <a:t>             </a:t>
            </a:r>
            <a:r>
              <a:rPr lang="en-US" altLang="ja-JP" sz="1200" b="1" dirty="0">
                <a:solidFill>
                  <a:srgbClr val="FF0000"/>
                </a:solidFill>
                <a:latin typeface="ＭＳ ゴシック" panose="020B0609070205080204" pitchFamily="49" charset="-128"/>
                <a:ea typeface="ＭＳ ゴシック" panose="020B0609070205080204" pitchFamily="49" charset="-128"/>
              </a:rPr>
              <a:t># </a:t>
            </a:r>
            <a:r>
              <a:rPr lang="ja-JP" altLang="en-US" sz="1200" b="1" dirty="0">
                <a:solidFill>
                  <a:srgbClr val="FF0000"/>
                </a:solidFill>
                <a:latin typeface="ＭＳ ゴシック" panose="020B0609070205080204" pitchFamily="49" charset="-128"/>
                <a:ea typeface="ＭＳ ゴシック" panose="020B0609070205080204" pitchFamily="49" charset="-128"/>
              </a:rPr>
              <a:t>メッシュの分割数．分割数を増やして滑らかにする</a:t>
            </a:r>
            <a:endParaRPr lang="en-US" altLang="ja-JP" sz="1200" b="1" dirty="0">
              <a:solidFill>
                <a:srgbClr val="FF0000"/>
              </a:solidFill>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        appearance:                          </a:t>
            </a:r>
            <a:r>
              <a:rPr lang="en-US" altLang="ja-JP" sz="1200" b="1" dirty="0">
                <a:solidFill>
                  <a:srgbClr val="FF0000"/>
                </a:solidFill>
                <a:latin typeface="ＭＳ ゴシック" panose="020B0609070205080204" pitchFamily="49" charset="-128"/>
                <a:ea typeface="ＭＳ ゴシック" panose="020B0609070205080204" pitchFamily="49" charset="-128"/>
              </a:rPr>
              <a:t># </a:t>
            </a:r>
            <a:r>
              <a:rPr lang="ja-JP" altLang="en-US" sz="1200" b="1" dirty="0">
                <a:solidFill>
                  <a:srgbClr val="FF0000"/>
                </a:solidFill>
                <a:latin typeface="ＭＳ ゴシック" panose="020B0609070205080204" pitchFamily="49" charset="-128"/>
                <a:ea typeface="ＭＳ ゴシック" panose="020B0609070205080204" pitchFamily="49" charset="-128"/>
              </a:rPr>
              <a:t>アピアランス（表面の見た目を記述する）</a:t>
            </a:r>
            <a:endParaRPr lang="en-US" altLang="ja-JP" sz="1200" b="1" dirty="0">
              <a:solidFill>
                <a:srgbClr val="FF0000"/>
              </a:solidFill>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          material:                          </a:t>
            </a:r>
            <a:r>
              <a:rPr lang="en-US" altLang="ja-JP" sz="1200" b="1" dirty="0">
                <a:solidFill>
                  <a:srgbClr val="FF0000"/>
                </a:solidFill>
                <a:latin typeface="ＭＳ ゴシック" panose="020B0609070205080204" pitchFamily="49" charset="-128"/>
                <a:ea typeface="ＭＳ ゴシック" panose="020B0609070205080204" pitchFamily="49" charset="-128"/>
              </a:rPr>
              <a:t># </a:t>
            </a:r>
            <a:r>
              <a:rPr lang="ja-JP" altLang="en-US" sz="1200" b="1" dirty="0">
                <a:solidFill>
                  <a:srgbClr val="FF0000"/>
                </a:solidFill>
                <a:latin typeface="ＭＳ ゴシック" panose="020B0609070205080204" pitchFamily="49" charset="-128"/>
                <a:ea typeface="ＭＳ ゴシック" panose="020B0609070205080204" pitchFamily="49" charset="-128"/>
              </a:rPr>
              <a:t>マテリアル（色等を記述する）</a:t>
            </a:r>
            <a:endParaRPr lang="en-US" altLang="ja-JP" sz="1200" b="1" dirty="0">
              <a:solidFill>
                <a:srgbClr val="FF0000"/>
              </a:solidFill>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diffuseColor</a:t>
            </a:r>
            <a:r>
              <a:rPr lang="en-US" altLang="ja-JP" sz="1200" dirty="0">
                <a:latin typeface="ＭＳ ゴシック" panose="020B0609070205080204" pitchFamily="49" charset="-128"/>
                <a:ea typeface="ＭＳ ゴシック" panose="020B0609070205080204" pitchFamily="49" charset="-128"/>
              </a:rPr>
              <a:t>: [ 0.2, 0.2, 0.2 ]  </a:t>
            </a:r>
            <a:r>
              <a:rPr lang="en-US" altLang="ja-JP" sz="1200" b="1" dirty="0">
                <a:solidFill>
                  <a:srgbClr val="FF0000"/>
                </a:solidFill>
                <a:latin typeface="ＭＳ ゴシック" panose="020B0609070205080204" pitchFamily="49" charset="-128"/>
                <a:ea typeface="ＭＳ ゴシック" panose="020B0609070205080204" pitchFamily="49" charset="-128"/>
              </a:rPr>
              <a:t># </a:t>
            </a:r>
            <a:r>
              <a:rPr lang="ja-JP" altLang="en-US" sz="1200" b="1" dirty="0">
                <a:solidFill>
                  <a:srgbClr val="FF0000"/>
                </a:solidFill>
                <a:latin typeface="ＭＳ ゴシック" panose="020B0609070205080204" pitchFamily="49" charset="-128"/>
                <a:ea typeface="ＭＳ ゴシック" panose="020B0609070205080204" pitchFamily="49" charset="-128"/>
              </a:rPr>
              <a:t>拡散反射光の</a:t>
            </a:r>
            <a:r>
              <a:rPr lang="en-US" altLang="ja-JP" sz="1200" b="1" dirty="0">
                <a:solidFill>
                  <a:srgbClr val="FF0000"/>
                </a:solidFill>
                <a:latin typeface="ＭＳ ゴシック" panose="020B0609070205080204" pitchFamily="49" charset="-128"/>
                <a:ea typeface="ＭＳ ゴシック" panose="020B0609070205080204" pitchFamily="49" charset="-128"/>
              </a:rPr>
              <a:t>R,G,B</a:t>
            </a:r>
            <a:r>
              <a:rPr lang="ja-JP" altLang="en-US" sz="1200" b="1" dirty="0">
                <a:solidFill>
                  <a:srgbClr val="FF0000"/>
                </a:solidFill>
                <a:latin typeface="ＭＳ ゴシック" panose="020B0609070205080204" pitchFamily="49" charset="-128"/>
                <a:ea typeface="ＭＳ ゴシック" panose="020B0609070205080204" pitchFamily="49" charset="-128"/>
              </a:rPr>
              <a:t>値（各</a:t>
            </a:r>
            <a:r>
              <a:rPr lang="en-US" altLang="ja-JP" sz="1200" b="1" dirty="0">
                <a:solidFill>
                  <a:srgbClr val="FF0000"/>
                </a:solidFill>
                <a:latin typeface="ＭＳ ゴシック" panose="020B0609070205080204" pitchFamily="49" charset="-128"/>
                <a:ea typeface="ＭＳ ゴシック" panose="020B0609070205080204" pitchFamily="49" charset="-128"/>
              </a:rPr>
              <a:t>0.0</a:t>
            </a:r>
            <a:r>
              <a:rPr lang="ja-JP" altLang="en-US" sz="1200" b="1" dirty="0">
                <a:solidFill>
                  <a:srgbClr val="FF0000"/>
                </a:solidFill>
                <a:latin typeface="ＭＳ ゴシック" panose="020B0609070205080204" pitchFamily="49" charset="-128"/>
                <a:ea typeface="ＭＳ ゴシック" panose="020B0609070205080204" pitchFamily="49" charset="-128"/>
              </a:rPr>
              <a:t>～</a:t>
            </a:r>
            <a:r>
              <a:rPr lang="en-US" altLang="ja-JP" sz="1200" b="1" dirty="0">
                <a:solidFill>
                  <a:srgbClr val="FF0000"/>
                </a:solidFill>
                <a:latin typeface="ＭＳ ゴシック" panose="020B0609070205080204" pitchFamily="49" charset="-128"/>
                <a:ea typeface="ＭＳ ゴシック" panose="020B0609070205080204" pitchFamily="49" charset="-128"/>
              </a:rPr>
              <a:t>1.0</a:t>
            </a:r>
            <a:r>
              <a:rPr lang="ja-JP" altLang="en-US" sz="1200" b="1" dirty="0">
                <a:solidFill>
                  <a:srgbClr val="FF0000"/>
                </a:solidFill>
                <a:latin typeface="ＭＳ ゴシック" panose="020B0609070205080204" pitchFamily="49" charset="-128"/>
                <a:ea typeface="ＭＳ ゴシック" panose="020B0609070205080204" pitchFamily="49" charset="-128"/>
              </a:rPr>
              <a:t>）</a:t>
            </a:r>
          </a:p>
        </p:txBody>
      </p:sp>
    </p:spTree>
    <p:extLst>
      <p:ext uri="{BB962C8B-B14F-4D97-AF65-F5344CB8AC3E}">
        <p14:creationId xmlns:p14="http://schemas.microsoft.com/office/powerpoint/2010/main" val="6308926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AF4EF7-E9C0-EEB5-BFA0-1CA744A58AC9}"/>
              </a:ext>
            </a:extLst>
          </p:cNvPr>
          <p:cNvSpPr>
            <a:spLocks noGrp="1"/>
          </p:cNvSpPr>
          <p:nvPr>
            <p:ph type="title"/>
          </p:nvPr>
        </p:nvSpPr>
        <p:spPr>
          <a:xfrm>
            <a:off x="628650" y="281575"/>
            <a:ext cx="7886700" cy="1325563"/>
          </a:xfrm>
        </p:spPr>
        <p:txBody>
          <a:bodyPr/>
          <a:lstStyle/>
          <a:p>
            <a:r>
              <a:rPr lang="ja-JP" altLang="en-US" dirty="0"/>
              <a:t>再読み込み機能</a:t>
            </a:r>
            <a:endParaRPr kumimoji="1" lang="ja-JP" altLang="en-US" dirty="0"/>
          </a:p>
        </p:txBody>
      </p:sp>
      <p:sp>
        <p:nvSpPr>
          <p:cNvPr id="3" name="コンテンツ プレースホルダー 2">
            <a:extLst>
              <a:ext uri="{FF2B5EF4-FFF2-40B4-BE49-F238E27FC236}">
                <a16:creationId xmlns:a16="http://schemas.microsoft.com/office/drawing/2014/main" id="{1E89779B-34FA-47FC-5444-5FB426887756}"/>
              </a:ext>
            </a:extLst>
          </p:cNvPr>
          <p:cNvSpPr>
            <a:spLocks noGrp="1"/>
          </p:cNvSpPr>
          <p:nvPr>
            <p:ph idx="1"/>
          </p:nvPr>
        </p:nvSpPr>
        <p:spPr>
          <a:xfrm>
            <a:off x="628650" y="1491427"/>
            <a:ext cx="7886700" cy="1544194"/>
          </a:xfrm>
        </p:spPr>
        <p:txBody>
          <a:bodyPr/>
          <a:lstStyle/>
          <a:p>
            <a:r>
              <a:rPr kumimoji="1" lang="en-US" altLang="ja-JP" dirty="0"/>
              <a:t>“</a:t>
            </a:r>
            <a:r>
              <a:rPr kumimoji="1" lang="en-US" altLang="ja-JP" dirty="0" err="1"/>
              <a:t>MobileRobot</a:t>
            </a:r>
            <a:r>
              <a:rPr kumimoji="1" lang="en-US" altLang="ja-JP" dirty="0"/>
              <a:t>” </a:t>
            </a:r>
            <a:r>
              <a:rPr kumimoji="1" lang="ja-JP" altLang="en-US" dirty="0"/>
              <a:t>のアイテムを右クリックして「</a:t>
            </a:r>
            <a:r>
              <a:rPr lang="ja-JP" altLang="en-US" dirty="0"/>
              <a:t>再読み込み」を実行</a:t>
            </a:r>
            <a:endParaRPr lang="en-US" altLang="ja-JP" dirty="0"/>
          </a:p>
          <a:p>
            <a:r>
              <a:rPr kumimoji="1" lang="ja-JP" altLang="en-US" dirty="0"/>
              <a:t>もしくはアイテムを選択して</a:t>
            </a:r>
            <a:r>
              <a:rPr kumimoji="1" lang="en-US" altLang="ja-JP" dirty="0"/>
              <a:t>Ctrl + R</a:t>
            </a:r>
          </a:p>
        </p:txBody>
      </p:sp>
      <p:pic>
        <p:nvPicPr>
          <p:cNvPr id="5" name="図 4" descr="グラフィカル ユーザー インターフェイス, アプリケーション&#10;&#10;自動的に生成された説明">
            <a:extLst>
              <a:ext uri="{FF2B5EF4-FFF2-40B4-BE49-F238E27FC236}">
                <a16:creationId xmlns:a16="http://schemas.microsoft.com/office/drawing/2014/main" id="{92C6938C-E403-F68F-1E82-8EDF1B79F515}"/>
              </a:ext>
            </a:extLst>
          </p:cNvPr>
          <p:cNvPicPr>
            <a:picLocks noChangeAspect="1"/>
          </p:cNvPicPr>
          <p:nvPr/>
        </p:nvPicPr>
        <p:blipFill rotWithShape="1">
          <a:blip r:embed="rId3">
            <a:extLst>
              <a:ext uri="{28A0092B-C50C-407E-A947-70E740481C1C}">
                <a14:useLocalDpi xmlns:a14="http://schemas.microsoft.com/office/drawing/2010/main" val="0"/>
              </a:ext>
            </a:extLst>
          </a:blip>
          <a:srcRect l="170" t="669"/>
          <a:stretch/>
        </p:blipFill>
        <p:spPr>
          <a:xfrm>
            <a:off x="448633" y="3342138"/>
            <a:ext cx="3826305" cy="3090983"/>
          </a:xfrm>
          <a:prstGeom prst="rect">
            <a:avLst/>
          </a:prstGeom>
        </p:spPr>
      </p:pic>
      <p:pic>
        <p:nvPicPr>
          <p:cNvPr id="7" name="図 6" descr="グラフィカル ユーザー インターフェイス, アプリケーション&#10;&#10;自動的に生成された説明">
            <a:extLst>
              <a:ext uri="{FF2B5EF4-FFF2-40B4-BE49-F238E27FC236}">
                <a16:creationId xmlns:a16="http://schemas.microsoft.com/office/drawing/2014/main" id="{AC1C4E70-6B06-61BF-03B9-14B143D7D3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198" y="3342138"/>
            <a:ext cx="3826305" cy="3109561"/>
          </a:xfrm>
          <a:prstGeom prst="rect">
            <a:avLst/>
          </a:prstGeom>
        </p:spPr>
      </p:pic>
      <p:sp>
        <p:nvSpPr>
          <p:cNvPr id="8" name="四角形: 角を丸くする 7">
            <a:extLst>
              <a:ext uri="{FF2B5EF4-FFF2-40B4-BE49-F238E27FC236}">
                <a16:creationId xmlns:a16="http://schemas.microsoft.com/office/drawing/2014/main" id="{4E48C81A-0451-4443-ADC3-2BED8DB90918}"/>
              </a:ext>
            </a:extLst>
          </p:cNvPr>
          <p:cNvSpPr/>
          <p:nvPr/>
        </p:nvSpPr>
        <p:spPr>
          <a:xfrm>
            <a:off x="984028" y="4776231"/>
            <a:ext cx="937608" cy="22279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rgbClr val="FF0000"/>
                </a:solidFill>
              </a:ln>
              <a:noFill/>
            </a:endParaRPr>
          </a:p>
        </p:txBody>
      </p:sp>
      <p:sp>
        <p:nvSpPr>
          <p:cNvPr id="9" name="矢印: 右 8">
            <a:extLst>
              <a:ext uri="{FF2B5EF4-FFF2-40B4-BE49-F238E27FC236}">
                <a16:creationId xmlns:a16="http://schemas.microsoft.com/office/drawing/2014/main" id="{3B877283-17B8-61AA-66FA-895A93EBE946}"/>
              </a:ext>
            </a:extLst>
          </p:cNvPr>
          <p:cNvSpPr/>
          <p:nvPr/>
        </p:nvSpPr>
        <p:spPr>
          <a:xfrm>
            <a:off x="4360808" y="4286539"/>
            <a:ext cx="459520" cy="979383"/>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812BD242-EB26-9D56-F145-AA3E843AF3B8}"/>
              </a:ext>
            </a:extLst>
          </p:cNvPr>
          <p:cNvSpPr txBox="1"/>
          <p:nvPr/>
        </p:nvSpPr>
        <p:spPr>
          <a:xfrm>
            <a:off x="6239146" y="4045919"/>
            <a:ext cx="1414893" cy="523220"/>
          </a:xfrm>
          <a:prstGeom prst="rect">
            <a:avLst/>
          </a:prstGeom>
          <a:solidFill>
            <a:schemeClr val="bg1"/>
          </a:solidFill>
        </p:spPr>
        <p:txBody>
          <a:bodyPr wrap="square" rtlCol="0">
            <a:spAutoFit/>
          </a:bodyPr>
          <a:lstStyle/>
          <a:p>
            <a:pPr algn="ctr"/>
            <a:r>
              <a:rPr lang="ja-JP" altLang="en-US" sz="1400" b="1" dirty="0">
                <a:solidFill>
                  <a:srgbClr val="FF0000"/>
                </a:solidFill>
              </a:rPr>
              <a:t>左車輪付きの</a:t>
            </a:r>
            <a:endParaRPr lang="en-US" altLang="ja-JP" sz="1400" b="1" dirty="0">
              <a:solidFill>
                <a:srgbClr val="FF0000"/>
              </a:solidFill>
            </a:endParaRPr>
          </a:p>
          <a:p>
            <a:pPr algn="ctr"/>
            <a:r>
              <a:rPr lang="ja-JP" altLang="en-US" sz="1400" b="1" dirty="0">
                <a:solidFill>
                  <a:srgbClr val="FF0000"/>
                </a:solidFill>
              </a:rPr>
              <a:t>モデルに更新</a:t>
            </a:r>
            <a:endParaRPr kumimoji="1" lang="ja-JP" altLang="en-US" sz="1400" b="1" dirty="0">
              <a:solidFill>
                <a:srgbClr val="FF0000"/>
              </a:solidFill>
            </a:endParaRPr>
          </a:p>
        </p:txBody>
      </p:sp>
    </p:spTree>
    <p:extLst>
      <p:ext uri="{BB962C8B-B14F-4D97-AF65-F5344CB8AC3E}">
        <p14:creationId xmlns:p14="http://schemas.microsoft.com/office/powerpoint/2010/main" val="16044274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DEA8B0-3B95-4EF1-5AE6-E6264FE069E1}"/>
              </a:ext>
            </a:extLst>
          </p:cNvPr>
          <p:cNvSpPr>
            <a:spLocks noGrp="1"/>
          </p:cNvSpPr>
          <p:nvPr>
            <p:ph type="title"/>
          </p:nvPr>
        </p:nvSpPr>
        <p:spPr>
          <a:xfrm>
            <a:off x="628650" y="259622"/>
            <a:ext cx="7886700" cy="1325563"/>
          </a:xfrm>
        </p:spPr>
        <p:txBody>
          <a:bodyPr/>
          <a:lstStyle/>
          <a:p>
            <a:r>
              <a:rPr lang="ja-JP" altLang="en-US" dirty="0"/>
              <a:t>右車輪の追加</a:t>
            </a:r>
            <a:endParaRPr kumimoji="1" lang="ja-JP" altLang="en-US" dirty="0"/>
          </a:p>
        </p:txBody>
      </p:sp>
      <p:sp>
        <p:nvSpPr>
          <p:cNvPr id="5" name="コンテンツ プレースホルダー 4">
            <a:extLst>
              <a:ext uri="{FF2B5EF4-FFF2-40B4-BE49-F238E27FC236}">
                <a16:creationId xmlns:a16="http://schemas.microsoft.com/office/drawing/2014/main" id="{47C7AE62-BF65-FA05-5724-28151EA73FBD}"/>
              </a:ext>
            </a:extLst>
          </p:cNvPr>
          <p:cNvSpPr>
            <a:spLocks noGrp="1"/>
          </p:cNvSpPr>
          <p:nvPr>
            <p:ph idx="1"/>
          </p:nvPr>
        </p:nvSpPr>
        <p:spPr>
          <a:xfrm>
            <a:off x="875588" y="4751735"/>
            <a:ext cx="6616213" cy="370810"/>
          </a:xfrm>
        </p:spPr>
        <p:txBody>
          <a:bodyPr>
            <a:normAutofit fontScale="92500" lnSpcReduction="20000"/>
          </a:bodyPr>
          <a:lstStyle/>
          <a:p>
            <a:pPr marL="0" indent="0">
              <a:buNone/>
            </a:pPr>
            <a:r>
              <a:rPr lang="ja-JP" altLang="en-US" sz="2400" dirty="0"/>
              <a:t>再読み込み </a:t>
            </a:r>
            <a:r>
              <a:rPr lang="en-US" altLang="ja-JP" sz="2400" dirty="0"/>
              <a:t>(Ctrl + R)</a:t>
            </a:r>
            <a:r>
              <a:rPr lang="ja-JP" altLang="en-US" sz="2400" dirty="0"/>
              <a:t>して更新</a:t>
            </a:r>
            <a:endParaRPr lang="en-US" altLang="ja-JP" sz="2400" dirty="0"/>
          </a:p>
        </p:txBody>
      </p:sp>
      <p:sp>
        <p:nvSpPr>
          <p:cNvPr id="4" name="テキスト ボックス 3">
            <a:extLst>
              <a:ext uri="{FF2B5EF4-FFF2-40B4-BE49-F238E27FC236}">
                <a16:creationId xmlns:a16="http://schemas.microsoft.com/office/drawing/2014/main" id="{4D7797A3-C381-E42E-4C73-AD505285DF54}"/>
              </a:ext>
            </a:extLst>
          </p:cNvPr>
          <p:cNvSpPr txBox="1"/>
          <p:nvPr/>
        </p:nvSpPr>
        <p:spPr>
          <a:xfrm>
            <a:off x="874834" y="1537513"/>
            <a:ext cx="6867525" cy="2862322"/>
          </a:xfrm>
          <a:prstGeom prst="rect">
            <a:avLst/>
          </a:prstGeom>
          <a:noFill/>
          <a:ln>
            <a:solidFill>
              <a:schemeClr val="tx1"/>
            </a:solidFill>
          </a:ln>
        </p:spPr>
        <p:txBody>
          <a:bodyPr wrap="square" rtlCol="0">
            <a:spAutoFit/>
          </a:bodyPr>
          <a:lstStyle/>
          <a:p>
            <a:r>
              <a:rPr lang="en-US" altLang="ja-JP" sz="1200" dirty="0">
                <a:latin typeface="ＭＳ ゴシック" panose="020B0609070205080204" pitchFamily="49" charset="-128"/>
                <a:ea typeface="ＭＳ ゴシック" panose="020B0609070205080204" pitchFamily="49" charset="-128"/>
              </a:rPr>
              <a:t>  -</a:t>
            </a:r>
          </a:p>
          <a:p>
            <a:r>
              <a:rPr lang="en-US" altLang="ja-JP" sz="1200" dirty="0">
                <a:latin typeface="ＭＳ ゴシック" panose="020B0609070205080204" pitchFamily="49" charset="-128"/>
                <a:ea typeface="ＭＳ ゴシック" panose="020B0609070205080204" pitchFamily="49" charset="-128"/>
              </a:rPr>
              <a:t>    name: </a:t>
            </a:r>
            <a:r>
              <a:rPr lang="en-US" altLang="ja-JP" sz="1200" dirty="0" err="1">
                <a:latin typeface="ＭＳ ゴシック" panose="020B0609070205080204" pitchFamily="49" charset="-128"/>
                <a:ea typeface="ＭＳ ゴシック" panose="020B0609070205080204" pitchFamily="49" charset="-128"/>
              </a:rPr>
              <a:t>RightWheel</a:t>
            </a:r>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    parent: Chassis</a:t>
            </a:r>
          </a:p>
          <a:p>
            <a:r>
              <a:rPr lang="en-US" altLang="ja-JP" sz="1200" dirty="0">
                <a:latin typeface="ＭＳ ゴシック" panose="020B0609070205080204" pitchFamily="49" charset="-128"/>
                <a:ea typeface="ＭＳ ゴシック" panose="020B0609070205080204" pitchFamily="49" charset="-128"/>
              </a:rPr>
              <a:t>    translation: [ 0, -0.145, 0.076 ]</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joint_type</a:t>
            </a:r>
            <a:r>
              <a:rPr lang="en-US" altLang="ja-JP" sz="1200" dirty="0">
                <a:latin typeface="ＭＳ ゴシック" panose="020B0609070205080204" pitchFamily="49" charset="-128"/>
                <a:ea typeface="ＭＳ ゴシック" panose="020B0609070205080204" pitchFamily="49" charset="-128"/>
              </a:rPr>
              <a:t>: revolute</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joint_id</a:t>
            </a:r>
            <a:r>
              <a:rPr lang="en-US" altLang="ja-JP" sz="1200" dirty="0">
                <a:latin typeface="ＭＳ ゴシック" panose="020B0609070205080204" pitchFamily="49" charset="-128"/>
                <a:ea typeface="ＭＳ ゴシック" panose="020B0609070205080204" pitchFamily="49" charset="-128"/>
              </a:rPr>
              <a:t>: 1</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joint_axis</a:t>
            </a:r>
            <a:r>
              <a:rPr lang="en-US" altLang="ja-JP" sz="1200" dirty="0">
                <a:latin typeface="ＭＳ ゴシック" panose="020B0609070205080204" pitchFamily="49" charset="-128"/>
                <a:ea typeface="ＭＳ ゴシック" panose="020B0609070205080204" pitchFamily="49" charset="-128"/>
              </a:rPr>
              <a:t>: [ 0, 1, 0 ]</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center_of_mass</a:t>
            </a:r>
            <a:r>
              <a:rPr lang="en-US" altLang="ja-JP" sz="1200" dirty="0">
                <a:latin typeface="ＭＳ ゴシック" panose="020B0609070205080204" pitchFamily="49" charset="-128"/>
                <a:ea typeface="ＭＳ ゴシック" panose="020B0609070205080204" pitchFamily="49" charset="-128"/>
              </a:rPr>
              <a:t>: [ 0, 0, 0 ]</a:t>
            </a:r>
          </a:p>
          <a:p>
            <a:r>
              <a:rPr lang="en-US" altLang="ja-JP" sz="1200" dirty="0">
                <a:latin typeface="ＭＳ ゴシック" panose="020B0609070205080204" pitchFamily="49" charset="-128"/>
                <a:ea typeface="ＭＳ ゴシック" panose="020B0609070205080204" pitchFamily="49" charset="-128"/>
              </a:rPr>
              <a:t>    mass: 0.8</a:t>
            </a:r>
          </a:p>
          <a:p>
            <a:r>
              <a:rPr lang="en-US" altLang="ja-JP" sz="1200" dirty="0">
                <a:latin typeface="ＭＳ ゴシック" panose="020B0609070205080204" pitchFamily="49" charset="-128"/>
                <a:ea typeface="ＭＳ ゴシック" panose="020B0609070205080204" pitchFamily="49" charset="-128"/>
              </a:rPr>
              <a:t>    inertia: [ 0.0012, 0,      0,</a:t>
            </a:r>
          </a:p>
          <a:p>
            <a:r>
              <a:rPr lang="en-US" altLang="ja-JP" sz="1200" dirty="0">
                <a:latin typeface="ＭＳ ゴシック" panose="020B0609070205080204" pitchFamily="49" charset="-128"/>
                <a:ea typeface="ＭＳ ゴシック" panose="020B0609070205080204" pitchFamily="49" charset="-128"/>
              </a:rPr>
              <a:t>               0,      0.0023, 0,</a:t>
            </a:r>
          </a:p>
          <a:p>
            <a:r>
              <a:rPr lang="en-US" altLang="ja-JP" sz="1200" dirty="0">
                <a:latin typeface="ＭＳ ゴシック" panose="020B0609070205080204" pitchFamily="49" charset="-128"/>
                <a:ea typeface="ＭＳ ゴシック" panose="020B0609070205080204" pitchFamily="49" charset="-128"/>
              </a:rPr>
              <a:t>               0,      0,      0.0012 ]</a:t>
            </a:r>
          </a:p>
          <a:p>
            <a:r>
              <a:rPr lang="en-US" altLang="ja-JP" sz="1200" dirty="0">
                <a:latin typeface="ＭＳ ゴシック" panose="020B0609070205080204" pitchFamily="49" charset="-128"/>
                <a:ea typeface="ＭＳ ゴシック" panose="020B0609070205080204" pitchFamily="49" charset="-128"/>
              </a:rPr>
              <a:t>    material: Tire</a:t>
            </a:r>
          </a:p>
          <a:p>
            <a:r>
              <a:rPr lang="en-US" altLang="ja-JP" sz="1200" dirty="0">
                <a:latin typeface="ＭＳ ゴシック" panose="020B0609070205080204" pitchFamily="49" charset="-128"/>
                <a:ea typeface="ＭＳ ゴシック" panose="020B0609070205080204" pitchFamily="49" charset="-128"/>
              </a:rPr>
              <a:t>    elements:</a:t>
            </a:r>
          </a:p>
          <a:p>
            <a:r>
              <a:rPr lang="en-US" altLang="ja-JP" sz="1200" dirty="0">
                <a:latin typeface="ＭＳ ゴシック" panose="020B0609070205080204" pitchFamily="49" charset="-128"/>
                <a:ea typeface="ＭＳ ゴシック" panose="020B0609070205080204" pitchFamily="49" charset="-128"/>
              </a:rPr>
              <a:t>      - *</a:t>
            </a:r>
            <a:r>
              <a:rPr lang="en-US" altLang="ja-JP" sz="1200" dirty="0" err="1">
                <a:latin typeface="ＭＳ ゴシック" panose="020B0609070205080204" pitchFamily="49" charset="-128"/>
                <a:ea typeface="ＭＳ ゴシック" panose="020B0609070205080204" pitchFamily="49" charset="-128"/>
              </a:rPr>
              <a:t>TireShape</a:t>
            </a:r>
            <a:endParaRPr lang="ja-JP" altLang="en-US" sz="1200" dirty="0">
              <a:latin typeface="ＭＳ ゴシック" panose="020B0609070205080204" pitchFamily="49" charset="-128"/>
              <a:ea typeface="ＭＳ ゴシック" panose="020B0609070205080204" pitchFamily="49" charset="-128"/>
            </a:endParaRPr>
          </a:p>
        </p:txBody>
      </p:sp>
      <p:sp>
        <p:nvSpPr>
          <p:cNvPr id="3" name="テキスト ボックス 2">
            <a:extLst>
              <a:ext uri="{FF2B5EF4-FFF2-40B4-BE49-F238E27FC236}">
                <a16:creationId xmlns:a16="http://schemas.microsoft.com/office/drawing/2014/main" id="{E7F2ACB1-78DB-5457-0562-228FDCBA393A}"/>
              </a:ext>
            </a:extLst>
          </p:cNvPr>
          <p:cNvSpPr txBox="1"/>
          <p:nvPr/>
        </p:nvSpPr>
        <p:spPr>
          <a:xfrm>
            <a:off x="740155" y="5281245"/>
            <a:ext cx="7482357" cy="369332"/>
          </a:xfrm>
          <a:prstGeom prst="rect">
            <a:avLst/>
          </a:prstGeom>
          <a:noFill/>
        </p:spPr>
        <p:txBody>
          <a:bodyPr wrap="square" rtlCol="0">
            <a:spAutoFit/>
          </a:bodyPr>
          <a:lstStyle/>
          <a:p>
            <a:r>
              <a:rPr kumimoji="1" lang="en-US" altLang="ja-JP" dirty="0"/>
              <a:t>※ </a:t>
            </a:r>
            <a:r>
              <a:rPr kumimoji="1" lang="ja-JP" altLang="en-US" dirty="0"/>
              <a:t>完成版はお手本パッケージの</a:t>
            </a:r>
            <a:r>
              <a:rPr kumimoji="1" lang="en-US" altLang="ja-JP" dirty="0"/>
              <a:t>”model/</a:t>
            </a:r>
            <a:r>
              <a:rPr kumimoji="1" lang="en-US" altLang="ja-JP" dirty="0" err="1"/>
              <a:t>mobile_robot_primitive.body</a:t>
            </a:r>
            <a:r>
              <a:rPr kumimoji="1" lang="en-US" altLang="ja-JP" dirty="0"/>
              <a:t>”</a:t>
            </a:r>
            <a:endParaRPr kumimoji="1" lang="ja-JP" altLang="en-US" dirty="0"/>
          </a:p>
        </p:txBody>
      </p:sp>
      <p:sp>
        <p:nvSpPr>
          <p:cNvPr id="7" name="テキスト ボックス 6">
            <a:extLst>
              <a:ext uri="{FF2B5EF4-FFF2-40B4-BE49-F238E27FC236}">
                <a16:creationId xmlns:a16="http://schemas.microsoft.com/office/drawing/2014/main" id="{82EEBD02-C628-ADD0-8831-C83AECA3AFA0}"/>
              </a:ext>
            </a:extLst>
          </p:cNvPr>
          <p:cNvSpPr txBox="1"/>
          <p:nvPr/>
        </p:nvSpPr>
        <p:spPr>
          <a:xfrm>
            <a:off x="2469345" y="4122836"/>
            <a:ext cx="4536819" cy="276999"/>
          </a:xfrm>
          <a:prstGeom prst="rect">
            <a:avLst/>
          </a:prstGeom>
          <a:noFill/>
        </p:spPr>
        <p:txBody>
          <a:bodyPr wrap="none" rtlCol="0">
            <a:spAutoFit/>
          </a:bodyPr>
          <a:lstStyle/>
          <a:p>
            <a:r>
              <a:rPr lang="en-US" altLang="ja-JP" sz="1200" b="1" dirty="0">
                <a:solidFill>
                  <a:srgbClr val="FF0000"/>
                </a:solidFill>
              </a:rPr>
              <a:t>※ </a:t>
            </a:r>
            <a:r>
              <a:rPr lang="ja-JP" altLang="en-US" sz="1200" b="1" dirty="0">
                <a:solidFill>
                  <a:srgbClr val="FF0000"/>
                </a:solidFill>
              </a:rPr>
              <a:t>左車輪でつけたアンカーの内容をエイリアスとして取り込む</a:t>
            </a:r>
            <a:endParaRPr kumimoji="1" lang="ja-JP" altLang="en-US" sz="1200" b="1" dirty="0">
              <a:solidFill>
                <a:srgbClr val="FF0000"/>
              </a:solidFill>
            </a:endParaRPr>
          </a:p>
        </p:txBody>
      </p:sp>
    </p:spTree>
    <p:extLst>
      <p:ext uri="{BB962C8B-B14F-4D97-AF65-F5344CB8AC3E}">
        <p14:creationId xmlns:p14="http://schemas.microsoft.com/office/powerpoint/2010/main" val="28998724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297582-E62E-426B-5DCA-DF5E8C0C7ADB}"/>
              </a:ext>
            </a:extLst>
          </p:cNvPr>
          <p:cNvSpPr>
            <a:spLocks noGrp="1"/>
          </p:cNvSpPr>
          <p:nvPr>
            <p:ph type="title"/>
          </p:nvPr>
        </p:nvSpPr>
        <p:spPr/>
        <p:txBody>
          <a:bodyPr/>
          <a:lstStyle/>
          <a:p>
            <a:r>
              <a:rPr kumimoji="1" lang="ja-JP" altLang="en-US" dirty="0"/>
              <a:t>モデルの操作</a:t>
            </a:r>
          </a:p>
        </p:txBody>
      </p:sp>
      <p:sp>
        <p:nvSpPr>
          <p:cNvPr id="3" name="コンテンツ プレースホルダー 2">
            <a:extLst>
              <a:ext uri="{FF2B5EF4-FFF2-40B4-BE49-F238E27FC236}">
                <a16:creationId xmlns:a16="http://schemas.microsoft.com/office/drawing/2014/main" id="{7420BC44-FDCF-B833-C8D7-9A8FD102E759}"/>
              </a:ext>
            </a:extLst>
          </p:cNvPr>
          <p:cNvSpPr>
            <a:spLocks noGrp="1"/>
          </p:cNvSpPr>
          <p:nvPr>
            <p:ph idx="1"/>
          </p:nvPr>
        </p:nvSpPr>
        <p:spPr>
          <a:xfrm>
            <a:off x="628650" y="1596720"/>
            <a:ext cx="7886700" cy="4896154"/>
          </a:xfrm>
        </p:spPr>
        <p:txBody>
          <a:bodyPr>
            <a:normAutofit/>
          </a:bodyPr>
          <a:lstStyle/>
          <a:p>
            <a:r>
              <a:rPr lang="ja-JP" altLang="en-US" dirty="0"/>
              <a:t>シーンビューを編集モードに</a:t>
            </a:r>
            <a:endParaRPr lang="en-US" altLang="ja-JP" dirty="0"/>
          </a:p>
          <a:p>
            <a:pPr lvl="1"/>
            <a:r>
              <a:rPr kumimoji="1" lang="ja-JP" altLang="en-US" dirty="0"/>
              <a:t>車体のドラッグで移動・回転</a:t>
            </a:r>
            <a:endParaRPr kumimoji="1" lang="en-US" altLang="ja-JP" dirty="0"/>
          </a:p>
          <a:p>
            <a:pPr lvl="1"/>
            <a:r>
              <a:rPr lang="ja-JP" altLang="en-US" dirty="0"/>
              <a:t>車輪のドラッグで</a:t>
            </a:r>
            <a:r>
              <a:rPr kumimoji="1" lang="ja-JP" altLang="en-US" dirty="0"/>
              <a:t>回転</a:t>
            </a:r>
            <a:endParaRPr kumimoji="1" lang="en-US" altLang="ja-JP" dirty="0"/>
          </a:p>
          <a:p>
            <a:r>
              <a:rPr lang="ja-JP" altLang="en-US" dirty="0"/>
              <a:t>「配置ビュー」を用いて車体の移動</a:t>
            </a:r>
            <a:endParaRPr lang="en-US" altLang="ja-JP" dirty="0"/>
          </a:p>
          <a:p>
            <a:r>
              <a:rPr lang="ja-JP" altLang="en-US" dirty="0"/>
              <a:t>関節変位ビュー上のスライダ（ダイアル）操作</a:t>
            </a:r>
            <a:endParaRPr lang="en-US" altLang="ja-JP" dirty="0"/>
          </a:p>
          <a:p>
            <a:r>
              <a:rPr lang="ja-JP" altLang="en-US" dirty="0"/>
              <a:t>アイテムのチェックで表示／非表示</a:t>
            </a:r>
            <a:endParaRPr lang="en-US" altLang="ja-JP" dirty="0"/>
          </a:p>
          <a:p>
            <a:r>
              <a:rPr kumimoji="1" lang="ja-JP" altLang="en-US" dirty="0"/>
              <a:t>シーンビューのコンテキストメニューから原点／重心表示</a:t>
            </a:r>
            <a:endParaRPr kumimoji="1" lang="en-US" altLang="ja-JP" dirty="0"/>
          </a:p>
          <a:p>
            <a:r>
              <a:rPr kumimoji="1" lang="ja-JP" altLang="en-US" dirty="0"/>
              <a:t>「表示リンクの選択」プロパティを</a:t>
            </a:r>
            <a:r>
              <a:rPr kumimoji="1" lang="en-US" altLang="ja-JP" dirty="0"/>
              <a:t>True</a:t>
            </a:r>
          </a:p>
          <a:p>
            <a:pPr lvl="1"/>
            <a:r>
              <a:rPr lang="ja-JP" altLang="en-US" dirty="0"/>
              <a:t>「リンク／デバイス」ビューで表示リンクの選択</a:t>
            </a:r>
            <a:endParaRPr kumimoji="1" lang="en-US" altLang="ja-JP" dirty="0"/>
          </a:p>
        </p:txBody>
      </p:sp>
    </p:spTree>
    <p:extLst>
      <p:ext uri="{BB962C8B-B14F-4D97-AF65-F5344CB8AC3E}">
        <p14:creationId xmlns:p14="http://schemas.microsoft.com/office/powerpoint/2010/main" val="36989448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CE2C9C7-F457-1F8B-A8B8-5F037C3CEBBC}"/>
              </a:ext>
            </a:extLst>
          </p:cNvPr>
          <p:cNvSpPr>
            <a:spLocks noGrp="1"/>
          </p:cNvSpPr>
          <p:nvPr>
            <p:ph type="title"/>
          </p:nvPr>
        </p:nvSpPr>
        <p:spPr/>
        <p:txBody>
          <a:bodyPr/>
          <a:lstStyle/>
          <a:p>
            <a:r>
              <a:rPr lang="en-US" altLang="ja-JP" dirty="0"/>
              <a:t>Part4</a:t>
            </a:r>
            <a:endParaRPr lang="ja-JP" altLang="en-US" dirty="0"/>
          </a:p>
        </p:txBody>
      </p:sp>
      <p:sp>
        <p:nvSpPr>
          <p:cNvPr id="5" name="テキスト プレースホルダー 4">
            <a:extLst>
              <a:ext uri="{FF2B5EF4-FFF2-40B4-BE49-F238E27FC236}">
                <a16:creationId xmlns:a16="http://schemas.microsoft.com/office/drawing/2014/main" id="{616369D9-0288-0BED-0D54-3C09D67435F6}"/>
              </a:ext>
            </a:extLst>
          </p:cNvPr>
          <p:cNvSpPr>
            <a:spLocks noGrp="1"/>
          </p:cNvSpPr>
          <p:nvPr>
            <p:ph type="body" idx="1"/>
          </p:nvPr>
        </p:nvSpPr>
        <p:spPr/>
        <p:txBody>
          <a:bodyPr/>
          <a:lstStyle/>
          <a:p>
            <a:r>
              <a:rPr lang="ja-JP" altLang="en-US" dirty="0"/>
              <a:t>シミュレーションの実行</a:t>
            </a:r>
          </a:p>
        </p:txBody>
      </p:sp>
    </p:spTree>
    <p:extLst>
      <p:ext uri="{BB962C8B-B14F-4D97-AF65-F5344CB8AC3E}">
        <p14:creationId xmlns:p14="http://schemas.microsoft.com/office/powerpoint/2010/main" val="25008574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692A3E-07EB-1E6B-C2A9-5EE6BA71531F}"/>
              </a:ext>
            </a:extLst>
          </p:cNvPr>
          <p:cNvSpPr>
            <a:spLocks noGrp="1"/>
          </p:cNvSpPr>
          <p:nvPr>
            <p:ph type="title"/>
          </p:nvPr>
        </p:nvSpPr>
        <p:spPr/>
        <p:txBody>
          <a:bodyPr/>
          <a:lstStyle/>
          <a:p>
            <a:r>
              <a:rPr kumimoji="1" lang="ja-JP" altLang="en-US" dirty="0"/>
              <a:t>シミュレーション</a:t>
            </a:r>
            <a:r>
              <a:rPr lang="ja-JP" altLang="en-US" dirty="0"/>
              <a:t>の準備</a:t>
            </a:r>
            <a:endParaRPr kumimoji="1" lang="ja-JP" altLang="en-US" dirty="0"/>
          </a:p>
        </p:txBody>
      </p:sp>
      <p:sp>
        <p:nvSpPr>
          <p:cNvPr id="3" name="コンテンツ プレースホルダー 2">
            <a:extLst>
              <a:ext uri="{FF2B5EF4-FFF2-40B4-BE49-F238E27FC236}">
                <a16:creationId xmlns:a16="http://schemas.microsoft.com/office/drawing/2014/main" id="{AAC073D6-3071-171B-A222-57422FF45A4C}"/>
              </a:ext>
            </a:extLst>
          </p:cNvPr>
          <p:cNvSpPr>
            <a:spLocks noGrp="1"/>
          </p:cNvSpPr>
          <p:nvPr>
            <p:ph idx="1"/>
          </p:nvPr>
        </p:nvSpPr>
        <p:spPr>
          <a:xfrm>
            <a:off x="628650" y="1825624"/>
            <a:ext cx="7886700" cy="4667249"/>
          </a:xfrm>
        </p:spPr>
        <p:txBody>
          <a:bodyPr>
            <a:normAutofit/>
          </a:bodyPr>
          <a:lstStyle/>
          <a:p>
            <a:r>
              <a:rPr kumimoji="1" lang="ja-JP" altLang="en-US" dirty="0"/>
              <a:t>以下のプロジェクトアイテムを追加する</a:t>
            </a:r>
            <a:endParaRPr kumimoji="1" lang="en-US" altLang="ja-JP" dirty="0"/>
          </a:p>
          <a:p>
            <a:pPr lvl="1"/>
            <a:r>
              <a:rPr lang="ja-JP" altLang="en-US" dirty="0"/>
              <a:t>ワールド</a:t>
            </a:r>
            <a:endParaRPr kumimoji="1" lang="en-US" altLang="ja-JP" dirty="0"/>
          </a:p>
          <a:p>
            <a:pPr lvl="1"/>
            <a:r>
              <a:rPr lang="en-US" altLang="ja-JP" dirty="0"/>
              <a:t>AIST</a:t>
            </a:r>
            <a:r>
              <a:rPr lang="ja-JP" altLang="en-US" dirty="0"/>
              <a:t>シミュレータ</a:t>
            </a:r>
            <a:endParaRPr lang="en-US" altLang="ja-JP" dirty="0"/>
          </a:p>
          <a:p>
            <a:pPr marL="457200" lvl="1" indent="0">
              <a:buNone/>
            </a:pPr>
            <a:endParaRPr lang="en-US" altLang="ja-JP" dirty="0"/>
          </a:p>
          <a:p>
            <a:r>
              <a:rPr lang="ja-JP" altLang="en-US" dirty="0"/>
              <a:t>以下のツリー構成（親子関係）にする</a:t>
            </a:r>
            <a:endParaRPr lang="en-US" altLang="ja-JP" dirty="0"/>
          </a:p>
          <a:p>
            <a:pPr lvl="1"/>
            <a:endParaRPr lang="en-US" altLang="ja-JP" dirty="0"/>
          </a:p>
          <a:p>
            <a:pPr lvl="1"/>
            <a:endParaRPr lang="en-US" altLang="ja-JP" dirty="0"/>
          </a:p>
          <a:p>
            <a:pPr lvl="1"/>
            <a:endParaRPr lang="en-US" altLang="ja-JP" dirty="0"/>
          </a:p>
          <a:p>
            <a:pPr marL="457200" lvl="1" indent="0">
              <a:buNone/>
            </a:pPr>
            <a:endParaRPr lang="en-US" altLang="ja-JP" dirty="0"/>
          </a:p>
          <a:p>
            <a:pPr marL="0" indent="0">
              <a:buNone/>
            </a:pPr>
            <a:endParaRPr kumimoji="1" lang="en-US" altLang="ja-JP" dirty="0"/>
          </a:p>
        </p:txBody>
      </p:sp>
      <p:sp>
        <p:nvSpPr>
          <p:cNvPr id="4" name="テキスト ボックス 3">
            <a:extLst>
              <a:ext uri="{FF2B5EF4-FFF2-40B4-BE49-F238E27FC236}">
                <a16:creationId xmlns:a16="http://schemas.microsoft.com/office/drawing/2014/main" id="{AD6D3287-6FB6-CCC0-D24C-87313F6AACD5}"/>
              </a:ext>
            </a:extLst>
          </p:cNvPr>
          <p:cNvSpPr txBox="1"/>
          <p:nvPr/>
        </p:nvSpPr>
        <p:spPr>
          <a:xfrm>
            <a:off x="1129565" y="4243765"/>
            <a:ext cx="3393831" cy="1200329"/>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 </a:t>
            </a:r>
            <a:r>
              <a:rPr lang="en-US" altLang="ja-JP" sz="2400" b="1" dirty="0">
                <a:solidFill>
                  <a:srgbClr val="FF0000"/>
                </a:solidFill>
                <a:latin typeface="ＭＳ ゴシック" panose="020B0609070205080204" pitchFamily="49" charset="-128"/>
                <a:ea typeface="ＭＳ ゴシック" panose="020B0609070205080204" pitchFamily="49" charset="-128"/>
              </a:rPr>
              <a:t>World</a:t>
            </a:r>
          </a:p>
          <a:p>
            <a:r>
              <a:rPr lang="en-US" altLang="ja-JP"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MobileRobot</a:t>
            </a:r>
            <a:endParaRPr lang="en-US" altLang="ja-JP" sz="2400" dirty="0">
              <a:latin typeface="ＭＳ ゴシック" panose="020B0609070205080204" pitchFamily="49" charset="-128"/>
              <a:ea typeface="ＭＳ ゴシック" panose="020B0609070205080204" pitchFamily="49" charset="-128"/>
            </a:endParaRPr>
          </a:p>
          <a:p>
            <a:r>
              <a:rPr lang="en-US" altLang="ja-JP" sz="2400" b="1" dirty="0">
                <a:solidFill>
                  <a:srgbClr val="FF0000"/>
                </a:solidFill>
                <a:latin typeface="ＭＳ ゴシック" panose="020B0609070205080204" pitchFamily="49" charset="-128"/>
                <a:ea typeface="ＭＳ ゴシック" panose="020B0609070205080204" pitchFamily="49" charset="-128"/>
              </a:rPr>
              <a:t>    </a:t>
            </a:r>
            <a:r>
              <a:rPr lang="en-US" altLang="ja-JP" sz="2400" b="1" dirty="0" err="1">
                <a:solidFill>
                  <a:srgbClr val="FF0000"/>
                </a:solidFill>
                <a:latin typeface="ＭＳ ゴシック" panose="020B0609070205080204" pitchFamily="49" charset="-128"/>
                <a:ea typeface="ＭＳ ゴシック" panose="020B0609070205080204" pitchFamily="49" charset="-128"/>
              </a:rPr>
              <a:t>AISTSimulator</a:t>
            </a:r>
            <a:endParaRPr lang="ja-JP" altLang="en-US" sz="2400" b="1" dirty="0">
              <a:solidFill>
                <a:srgbClr val="FF0000"/>
              </a:solidFill>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964868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7BA817-C63F-3489-B30D-D7E73B72F67E}"/>
              </a:ext>
            </a:extLst>
          </p:cNvPr>
          <p:cNvSpPr>
            <a:spLocks noGrp="1"/>
          </p:cNvSpPr>
          <p:nvPr>
            <p:ph type="title"/>
          </p:nvPr>
        </p:nvSpPr>
        <p:spPr/>
        <p:txBody>
          <a:bodyPr/>
          <a:lstStyle/>
          <a:p>
            <a:r>
              <a:rPr lang="ja-JP" altLang="en-US" dirty="0"/>
              <a:t>シミュレーションするにあたって</a:t>
            </a:r>
            <a:endParaRPr kumimoji="1" lang="ja-JP" altLang="en-US" dirty="0"/>
          </a:p>
        </p:txBody>
      </p:sp>
      <p:sp>
        <p:nvSpPr>
          <p:cNvPr id="3" name="コンテンツ プレースホルダー 2">
            <a:extLst>
              <a:ext uri="{FF2B5EF4-FFF2-40B4-BE49-F238E27FC236}">
                <a16:creationId xmlns:a16="http://schemas.microsoft.com/office/drawing/2014/main" id="{D75D1B83-79DB-799B-D422-C02400BA831B}"/>
              </a:ext>
            </a:extLst>
          </p:cNvPr>
          <p:cNvSpPr>
            <a:spLocks noGrp="1"/>
          </p:cNvSpPr>
          <p:nvPr>
            <p:ph idx="1"/>
          </p:nvPr>
        </p:nvSpPr>
        <p:spPr>
          <a:xfrm>
            <a:off x="628650" y="2044700"/>
            <a:ext cx="7886700" cy="4351338"/>
          </a:xfrm>
        </p:spPr>
        <p:txBody>
          <a:bodyPr/>
          <a:lstStyle/>
          <a:p>
            <a:r>
              <a:rPr lang="ja-JP" altLang="en-US" dirty="0"/>
              <a:t>用意しなければならないもの</a:t>
            </a:r>
            <a:endParaRPr kumimoji="1" lang="en-US" altLang="ja-JP" dirty="0"/>
          </a:p>
          <a:p>
            <a:pPr lvl="1"/>
            <a:r>
              <a:rPr lang="ja-JP" altLang="en-US" dirty="0"/>
              <a:t>モデル（ロボット／環境）</a:t>
            </a:r>
            <a:endParaRPr lang="en-US" altLang="ja-JP" dirty="0"/>
          </a:p>
          <a:p>
            <a:pPr lvl="1"/>
            <a:r>
              <a:rPr lang="ja-JP" altLang="en-US" dirty="0"/>
              <a:t>入出力／</a:t>
            </a:r>
            <a:r>
              <a:rPr kumimoji="1" lang="ja-JP" altLang="en-US" dirty="0"/>
              <a:t>制御プログラム</a:t>
            </a:r>
            <a:endParaRPr kumimoji="1" lang="en-US" altLang="ja-JP" dirty="0"/>
          </a:p>
          <a:p>
            <a:pPr lvl="1"/>
            <a:endParaRPr lang="en-US" altLang="ja-JP" dirty="0"/>
          </a:p>
          <a:p>
            <a:r>
              <a:rPr lang="ja-JP" altLang="en-US" dirty="0"/>
              <a:t>用意するために必要な情報</a:t>
            </a:r>
            <a:endParaRPr kumimoji="1" lang="en-US" altLang="ja-JP" dirty="0"/>
          </a:p>
          <a:p>
            <a:pPr lvl="1"/>
            <a:r>
              <a:rPr kumimoji="1" lang="ja-JP" altLang="en-US" dirty="0"/>
              <a:t>モデルの作成方法（記述形式）</a:t>
            </a:r>
            <a:endParaRPr kumimoji="1" lang="en-US" altLang="ja-JP" dirty="0"/>
          </a:p>
          <a:p>
            <a:pPr lvl="1"/>
            <a:r>
              <a:rPr lang="ja-JP" altLang="en-US" dirty="0"/>
              <a:t>入出力の仕様（</a:t>
            </a:r>
            <a:r>
              <a:rPr lang="en-US" altLang="ja-JP" dirty="0"/>
              <a:t>API</a:t>
            </a:r>
            <a:r>
              <a:rPr lang="ja-JP" altLang="en-US" dirty="0"/>
              <a:t>）</a:t>
            </a:r>
            <a:endParaRPr lang="en-US" altLang="ja-JP" dirty="0"/>
          </a:p>
          <a:p>
            <a:pPr marL="457200" lvl="1" indent="0">
              <a:buNone/>
            </a:pPr>
            <a:endParaRPr lang="en-US" altLang="ja-JP" dirty="0"/>
          </a:p>
          <a:p>
            <a:pPr marL="457200" lvl="1" indent="0">
              <a:buNone/>
            </a:pPr>
            <a:r>
              <a:rPr kumimoji="1" lang="en-US" altLang="ja-JP" dirty="0"/>
              <a:t>※ </a:t>
            </a:r>
            <a:r>
              <a:rPr kumimoji="1" lang="ja-JP" altLang="en-US" dirty="0"/>
              <a:t>基本的にはシミュレータごとに異なる</a:t>
            </a:r>
          </a:p>
        </p:txBody>
      </p:sp>
    </p:spTree>
    <p:extLst>
      <p:ext uri="{BB962C8B-B14F-4D97-AF65-F5344CB8AC3E}">
        <p14:creationId xmlns:p14="http://schemas.microsoft.com/office/powerpoint/2010/main" val="33489929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692A3E-07EB-1E6B-C2A9-5EE6BA71531F}"/>
              </a:ext>
            </a:extLst>
          </p:cNvPr>
          <p:cNvSpPr>
            <a:spLocks noGrp="1"/>
          </p:cNvSpPr>
          <p:nvPr>
            <p:ph type="title"/>
          </p:nvPr>
        </p:nvSpPr>
        <p:spPr>
          <a:xfrm>
            <a:off x="628650" y="253726"/>
            <a:ext cx="7886700" cy="1325563"/>
          </a:xfrm>
        </p:spPr>
        <p:txBody>
          <a:bodyPr/>
          <a:lstStyle/>
          <a:p>
            <a:r>
              <a:rPr kumimoji="1" lang="ja-JP" altLang="en-US" dirty="0"/>
              <a:t>手順</a:t>
            </a:r>
            <a:r>
              <a:rPr kumimoji="1" lang="en-US" altLang="ja-JP" dirty="0"/>
              <a:t>1</a:t>
            </a:r>
            <a:endParaRPr kumimoji="1" lang="ja-JP" altLang="en-US" dirty="0"/>
          </a:p>
        </p:txBody>
      </p:sp>
      <p:sp>
        <p:nvSpPr>
          <p:cNvPr id="3" name="コンテンツ プレースホルダー 2">
            <a:extLst>
              <a:ext uri="{FF2B5EF4-FFF2-40B4-BE49-F238E27FC236}">
                <a16:creationId xmlns:a16="http://schemas.microsoft.com/office/drawing/2014/main" id="{AAC073D6-3071-171B-A222-57422FF45A4C}"/>
              </a:ext>
            </a:extLst>
          </p:cNvPr>
          <p:cNvSpPr>
            <a:spLocks noGrp="1"/>
          </p:cNvSpPr>
          <p:nvPr>
            <p:ph idx="1"/>
          </p:nvPr>
        </p:nvSpPr>
        <p:spPr>
          <a:xfrm>
            <a:off x="628650" y="1550303"/>
            <a:ext cx="7886700" cy="4747621"/>
          </a:xfrm>
        </p:spPr>
        <p:txBody>
          <a:bodyPr>
            <a:normAutofit/>
          </a:bodyPr>
          <a:lstStyle/>
          <a:p>
            <a:r>
              <a:rPr lang="ja-JP" altLang="en-US" dirty="0"/>
              <a:t>「アイテムビュー」上の選択を解除</a:t>
            </a:r>
            <a:endParaRPr lang="en-US" altLang="ja-JP" dirty="0"/>
          </a:p>
          <a:p>
            <a:r>
              <a:rPr lang="ja-JP" altLang="en-US" dirty="0"/>
              <a:t>「ワールドアイテム」を生成</a:t>
            </a:r>
            <a:endParaRPr lang="en-US" altLang="ja-JP" dirty="0"/>
          </a:p>
          <a:p>
            <a:pPr lvl="1"/>
            <a:r>
              <a:rPr lang="ja-JP" altLang="en-US" dirty="0"/>
              <a:t>「ファイル」</a:t>
            </a:r>
            <a:r>
              <a:rPr lang="en-US" altLang="ja-JP" dirty="0"/>
              <a:t>-</a:t>
            </a:r>
            <a:r>
              <a:rPr lang="ja-JP" altLang="en-US" dirty="0"/>
              <a:t>「新規」</a:t>
            </a:r>
            <a:r>
              <a:rPr lang="en-US" altLang="ja-JP" dirty="0"/>
              <a:t>-</a:t>
            </a:r>
            <a:r>
              <a:rPr lang="ja-JP" altLang="en-US" dirty="0"/>
              <a:t>「ワールド」を実行</a:t>
            </a:r>
            <a:endParaRPr lang="en-US" altLang="ja-JP" dirty="0"/>
          </a:p>
          <a:p>
            <a:pPr lvl="1"/>
            <a:r>
              <a:rPr lang="ja-JP" altLang="en-US" dirty="0"/>
              <a:t>「生成」ボタンを押す</a:t>
            </a:r>
            <a:endParaRPr lang="en-US" altLang="ja-JP" dirty="0"/>
          </a:p>
          <a:p>
            <a:pPr lvl="1"/>
            <a:endParaRPr lang="en-US" altLang="ja-JP" dirty="0"/>
          </a:p>
          <a:p>
            <a:pPr lvl="1"/>
            <a:endParaRPr lang="en-US" altLang="ja-JP" dirty="0"/>
          </a:p>
          <a:p>
            <a:pPr marL="457200" lvl="1" indent="0">
              <a:buNone/>
            </a:pPr>
            <a:endParaRPr lang="en-US" altLang="ja-JP" dirty="0"/>
          </a:p>
          <a:p>
            <a:r>
              <a:rPr lang="en-US" altLang="ja-JP" dirty="0"/>
              <a:t>“</a:t>
            </a:r>
            <a:r>
              <a:rPr lang="en-US" altLang="ja-JP" dirty="0" err="1"/>
              <a:t>MobileRobot</a:t>
            </a:r>
            <a:r>
              <a:rPr lang="en-US" altLang="ja-JP" dirty="0"/>
              <a:t>” </a:t>
            </a:r>
            <a:r>
              <a:rPr lang="ja-JP" altLang="en-US" dirty="0"/>
              <a:t>を </a:t>
            </a:r>
            <a:r>
              <a:rPr lang="en-US" altLang="ja-JP" dirty="0"/>
              <a:t>“World” </a:t>
            </a:r>
            <a:r>
              <a:rPr lang="ja-JP" altLang="en-US" dirty="0"/>
              <a:t>にドラッグする</a:t>
            </a:r>
            <a:endParaRPr lang="en-US" altLang="ja-JP" dirty="0"/>
          </a:p>
          <a:p>
            <a:pPr marL="457200" lvl="1" indent="0">
              <a:buNone/>
            </a:pPr>
            <a:endParaRPr lang="en-US" altLang="ja-JP" dirty="0"/>
          </a:p>
          <a:p>
            <a:pPr marL="0" indent="0">
              <a:buNone/>
            </a:pPr>
            <a:endParaRPr kumimoji="1" lang="en-US" altLang="ja-JP" dirty="0"/>
          </a:p>
        </p:txBody>
      </p:sp>
      <p:sp>
        <p:nvSpPr>
          <p:cNvPr id="4" name="テキスト ボックス 3">
            <a:extLst>
              <a:ext uri="{FF2B5EF4-FFF2-40B4-BE49-F238E27FC236}">
                <a16:creationId xmlns:a16="http://schemas.microsoft.com/office/drawing/2014/main" id="{AD6D3287-6FB6-CCC0-D24C-87313F6AACD5}"/>
              </a:ext>
            </a:extLst>
          </p:cNvPr>
          <p:cNvSpPr txBox="1"/>
          <p:nvPr/>
        </p:nvSpPr>
        <p:spPr>
          <a:xfrm>
            <a:off x="1203828" y="3444547"/>
            <a:ext cx="3094313" cy="830997"/>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MobileRobot</a:t>
            </a:r>
            <a:endParaRPr lang="en-US" altLang="ja-JP" sz="2400" dirty="0">
              <a:latin typeface="ＭＳ ゴシック" panose="020B0609070205080204" pitchFamily="49" charset="-128"/>
              <a:ea typeface="ＭＳ ゴシック" panose="020B0609070205080204" pitchFamily="49" charset="-128"/>
            </a:endParaRPr>
          </a:p>
          <a:p>
            <a:r>
              <a:rPr lang="en-US" altLang="ja-JP" sz="2400" b="1" dirty="0">
                <a:solidFill>
                  <a:srgbClr val="FF0000"/>
                </a:solidFill>
                <a:latin typeface="ＭＳ ゴシック" panose="020B0609070205080204" pitchFamily="49" charset="-128"/>
                <a:ea typeface="ＭＳ ゴシック" panose="020B0609070205080204" pitchFamily="49" charset="-128"/>
              </a:rPr>
              <a:t>  World</a:t>
            </a:r>
            <a:endParaRPr lang="ja-JP" altLang="en-US" sz="2400" b="1" dirty="0">
              <a:solidFill>
                <a:srgbClr val="FF0000"/>
              </a:solidFill>
              <a:latin typeface="ＭＳ ゴシック" panose="020B0609070205080204" pitchFamily="49" charset="-128"/>
              <a:ea typeface="ＭＳ ゴシック" panose="020B0609070205080204" pitchFamily="49" charset="-128"/>
            </a:endParaRPr>
          </a:p>
        </p:txBody>
      </p:sp>
      <p:sp>
        <p:nvSpPr>
          <p:cNvPr id="6" name="テキスト ボックス 5">
            <a:extLst>
              <a:ext uri="{FF2B5EF4-FFF2-40B4-BE49-F238E27FC236}">
                <a16:creationId xmlns:a16="http://schemas.microsoft.com/office/drawing/2014/main" id="{576068A1-32FB-E670-EAF0-781AD6BD41BD}"/>
              </a:ext>
            </a:extLst>
          </p:cNvPr>
          <p:cNvSpPr txBox="1"/>
          <p:nvPr/>
        </p:nvSpPr>
        <p:spPr>
          <a:xfrm>
            <a:off x="1203828" y="5272573"/>
            <a:ext cx="3094313" cy="830997"/>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MobileRobot</a:t>
            </a:r>
            <a:endParaRPr lang="en-US" altLang="ja-JP" sz="2400" dirty="0">
              <a:latin typeface="ＭＳ ゴシック" panose="020B0609070205080204" pitchFamily="49" charset="-128"/>
              <a:ea typeface="ＭＳ ゴシック" panose="020B0609070205080204" pitchFamily="49" charset="-128"/>
            </a:endParaRPr>
          </a:p>
          <a:p>
            <a:r>
              <a:rPr lang="en-US" altLang="ja-JP" sz="2400" b="1" dirty="0">
                <a:solidFill>
                  <a:srgbClr val="FF0000"/>
                </a:solidFill>
                <a:latin typeface="ＭＳ ゴシック" panose="020B0609070205080204" pitchFamily="49" charset="-128"/>
                <a:ea typeface="ＭＳ ゴシック" panose="020B0609070205080204" pitchFamily="49" charset="-128"/>
              </a:rPr>
              <a:t>  World</a:t>
            </a:r>
            <a:endParaRPr lang="ja-JP" altLang="en-US" sz="2400" b="1" dirty="0">
              <a:solidFill>
                <a:srgbClr val="FF0000"/>
              </a:solidFill>
              <a:latin typeface="ＭＳ ゴシック" panose="020B0609070205080204" pitchFamily="49" charset="-128"/>
              <a:ea typeface="ＭＳ ゴシック" panose="020B0609070205080204" pitchFamily="49" charset="-128"/>
            </a:endParaRPr>
          </a:p>
        </p:txBody>
      </p:sp>
      <p:sp>
        <p:nvSpPr>
          <p:cNvPr id="9" name="フリーフォーム: 図形 8">
            <a:extLst>
              <a:ext uri="{FF2B5EF4-FFF2-40B4-BE49-F238E27FC236}">
                <a16:creationId xmlns:a16="http://schemas.microsoft.com/office/drawing/2014/main" id="{05EBAC41-5EA9-E1C5-4778-79644A20CBC1}"/>
              </a:ext>
            </a:extLst>
          </p:cNvPr>
          <p:cNvSpPr/>
          <p:nvPr/>
        </p:nvSpPr>
        <p:spPr>
          <a:xfrm flipV="1">
            <a:off x="2961356" y="5503808"/>
            <a:ext cx="859400" cy="419603"/>
          </a:xfrm>
          <a:custGeom>
            <a:avLst/>
            <a:gdLst>
              <a:gd name="connsiteX0" fmla="*/ 0 w 431723"/>
              <a:gd name="connsiteY0" fmla="*/ 468804 h 468804"/>
              <a:gd name="connsiteX1" fmla="*/ 278498 w 431723"/>
              <a:gd name="connsiteY1" fmla="*/ 399179 h 468804"/>
              <a:gd name="connsiteX2" fmla="*/ 431671 w 431723"/>
              <a:gd name="connsiteY2" fmla="*/ 246006 h 468804"/>
              <a:gd name="connsiteX3" fmla="*/ 292423 w 431723"/>
              <a:gd name="connsiteY3" fmla="*/ 74265 h 468804"/>
              <a:gd name="connsiteX4" fmla="*/ 37133 w 431723"/>
              <a:gd name="connsiteY4" fmla="*/ 0 h 468804"/>
              <a:gd name="connsiteX0" fmla="*/ 352763 w 784486"/>
              <a:gd name="connsiteY0" fmla="*/ 494172 h 494172"/>
              <a:gd name="connsiteX1" fmla="*/ 631261 w 784486"/>
              <a:gd name="connsiteY1" fmla="*/ 424547 h 494172"/>
              <a:gd name="connsiteX2" fmla="*/ 784434 w 784486"/>
              <a:gd name="connsiteY2" fmla="*/ 271374 h 494172"/>
              <a:gd name="connsiteX3" fmla="*/ 645186 w 784486"/>
              <a:gd name="connsiteY3" fmla="*/ 99633 h 494172"/>
              <a:gd name="connsiteX4" fmla="*/ 0 w 784486"/>
              <a:gd name="connsiteY4" fmla="*/ 0 h 494172"/>
              <a:gd name="connsiteX0" fmla="*/ 352763 w 786857"/>
              <a:gd name="connsiteY0" fmla="*/ 494172 h 494172"/>
              <a:gd name="connsiteX1" fmla="*/ 631261 w 786857"/>
              <a:gd name="connsiteY1" fmla="*/ 424547 h 494172"/>
              <a:gd name="connsiteX2" fmla="*/ 784434 w 786857"/>
              <a:gd name="connsiteY2" fmla="*/ 271374 h 494172"/>
              <a:gd name="connsiteX3" fmla="*/ 515221 w 786857"/>
              <a:gd name="connsiteY3" fmla="*/ 99633 h 494172"/>
              <a:gd name="connsiteX4" fmla="*/ 0 w 786857"/>
              <a:gd name="connsiteY4" fmla="*/ 0 h 494172"/>
              <a:gd name="connsiteX0" fmla="*/ 440954 w 875048"/>
              <a:gd name="connsiteY0" fmla="*/ 458656 h 458656"/>
              <a:gd name="connsiteX1" fmla="*/ 719452 w 875048"/>
              <a:gd name="connsiteY1" fmla="*/ 389031 h 458656"/>
              <a:gd name="connsiteX2" fmla="*/ 872625 w 875048"/>
              <a:gd name="connsiteY2" fmla="*/ 235858 h 458656"/>
              <a:gd name="connsiteX3" fmla="*/ 603412 w 875048"/>
              <a:gd name="connsiteY3" fmla="*/ 64117 h 458656"/>
              <a:gd name="connsiteX4" fmla="*/ 0 w 875048"/>
              <a:gd name="connsiteY4" fmla="*/ 0 h 458656"/>
              <a:gd name="connsiteX0" fmla="*/ 440954 w 875740"/>
              <a:gd name="connsiteY0" fmla="*/ 458656 h 458656"/>
              <a:gd name="connsiteX1" fmla="*/ 719452 w 875740"/>
              <a:gd name="connsiteY1" fmla="*/ 389031 h 458656"/>
              <a:gd name="connsiteX2" fmla="*/ 872625 w 875740"/>
              <a:gd name="connsiteY2" fmla="*/ 235858 h 458656"/>
              <a:gd name="connsiteX3" fmla="*/ 584845 w 875740"/>
              <a:gd name="connsiteY3" fmla="*/ 94558 h 458656"/>
              <a:gd name="connsiteX4" fmla="*/ 0 w 875740"/>
              <a:gd name="connsiteY4" fmla="*/ 0 h 458656"/>
              <a:gd name="connsiteX0" fmla="*/ 440954 w 874945"/>
              <a:gd name="connsiteY0" fmla="*/ 458656 h 458656"/>
              <a:gd name="connsiteX1" fmla="*/ 705527 w 874945"/>
              <a:gd name="connsiteY1" fmla="*/ 409326 h 458656"/>
              <a:gd name="connsiteX2" fmla="*/ 872625 w 874945"/>
              <a:gd name="connsiteY2" fmla="*/ 235858 h 458656"/>
              <a:gd name="connsiteX3" fmla="*/ 584845 w 874945"/>
              <a:gd name="connsiteY3" fmla="*/ 94558 h 458656"/>
              <a:gd name="connsiteX4" fmla="*/ 0 w 874945"/>
              <a:gd name="connsiteY4" fmla="*/ 0 h 458656"/>
              <a:gd name="connsiteX0" fmla="*/ 440954 w 861243"/>
              <a:gd name="connsiteY0" fmla="*/ 458656 h 458656"/>
              <a:gd name="connsiteX1" fmla="*/ 705527 w 861243"/>
              <a:gd name="connsiteY1" fmla="*/ 409326 h 458656"/>
              <a:gd name="connsiteX2" fmla="*/ 858700 w 861243"/>
              <a:gd name="connsiteY2" fmla="*/ 261227 h 458656"/>
              <a:gd name="connsiteX3" fmla="*/ 584845 w 861243"/>
              <a:gd name="connsiteY3" fmla="*/ 94558 h 458656"/>
              <a:gd name="connsiteX4" fmla="*/ 0 w 861243"/>
              <a:gd name="connsiteY4" fmla="*/ 0 h 458656"/>
              <a:gd name="connsiteX0" fmla="*/ 440954 w 861584"/>
              <a:gd name="connsiteY0" fmla="*/ 458656 h 458656"/>
              <a:gd name="connsiteX1" fmla="*/ 705527 w 861584"/>
              <a:gd name="connsiteY1" fmla="*/ 409326 h 458656"/>
              <a:gd name="connsiteX2" fmla="*/ 858700 w 861584"/>
              <a:gd name="connsiteY2" fmla="*/ 261227 h 458656"/>
              <a:gd name="connsiteX3" fmla="*/ 575562 w 861584"/>
              <a:gd name="connsiteY3" fmla="*/ 74264 h 458656"/>
              <a:gd name="connsiteX4" fmla="*/ 0 w 861584"/>
              <a:gd name="connsiteY4" fmla="*/ 0 h 458656"/>
              <a:gd name="connsiteX0" fmla="*/ 440954 w 857035"/>
              <a:gd name="connsiteY0" fmla="*/ 458656 h 458656"/>
              <a:gd name="connsiteX1" fmla="*/ 705527 w 857035"/>
              <a:gd name="connsiteY1" fmla="*/ 409326 h 458656"/>
              <a:gd name="connsiteX2" fmla="*/ 854058 w 857035"/>
              <a:gd name="connsiteY2" fmla="*/ 195270 h 458656"/>
              <a:gd name="connsiteX3" fmla="*/ 575562 w 857035"/>
              <a:gd name="connsiteY3" fmla="*/ 74264 h 458656"/>
              <a:gd name="connsiteX4" fmla="*/ 0 w 857035"/>
              <a:gd name="connsiteY4" fmla="*/ 0 h 458656"/>
              <a:gd name="connsiteX0" fmla="*/ 440954 w 857035"/>
              <a:gd name="connsiteY0" fmla="*/ 458656 h 458656"/>
              <a:gd name="connsiteX1" fmla="*/ 705527 w 857035"/>
              <a:gd name="connsiteY1" fmla="*/ 409326 h 458656"/>
              <a:gd name="connsiteX2" fmla="*/ 854058 w 857035"/>
              <a:gd name="connsiteY2" fmla="*/ 220638 h 458656"/>
              <a:gd name="connsiteX3" fmla="*/ 575562 w 857035"/>
              <a:gd name="connsiteY3" fmla="*/ 74264 h 458656"/>
              <a:gd name="connsiteX4" fmla="*/ 0 w 857035"/>
              <a:gd name="connsiteY4" fmla="*/ 0 h 458656"/>
              <a:gd name="connsiteX0" fmla="*/ 440954 w 862118"/>
              <a:gd name="connsiteY0" fmla="*/ 458656 h 458656"/>
              <a:gd name="connsiteX1" fmla="*/ 705527 w 862118"/>
              <a:gd name="connsiteY1" fmla="*/ 409326 h 458656"/>
              <a:gd name="connsiteX2" fmla="*/ 854058 w 862118"/>
              <a:gd name="connsiteY2" fmla="*/ 220638 h 458656"/>
              <a:gd name="connsiteX3" fmla="*/ 575562 w 862118"/>
              <a:gd name="connsiteY3" fmla="*/ 74264 h 458656"/>
              <a:gd name="connsiteX4" fmla="*/ 0 w 862118"/>
              <a:gd name="connsiteY4" fmla="*/ 0 h 458656"/>
              <a:gd name="connsiteX0" fmla="*/ 440954 w 859400"/>
              <a:gd name="connsiteY0" fmla="*/ 458656 h 458656"/>
              <a:gd name="connsiteX1" fmla="*/ 705527 w 859400"/>
              <a:gd name="connsiteY1" fmla="*/ 409326 h 458656"/>
              <a:gd name="connsiteX2" fmla="*/ 854058 w 859400"/>
              <a:gd name="connsiteY2" fmla="*/ 220638 h 458656"/>
              <a:gd name="connsiteX3" fmla="*/ 575562 w 859400"/>
              <a:gd name="connsiteY3" fmla="*/ 74264 h 458656"/>
              <a:gd name="connsiteX4" fmla="*/ 0 w 859400"/>
              <a:gd name="connsiteY4" fmla="*/ 0 h 458656"/>
              <a:gd name="connsiteX0" fmla="*/ 440954 w 859400"/>
              <a:gd name="connsiteY0" fmla="*/ 458656 h 458656"/>
              <a:gd name="connsiteX1" fmla="*/ 705527 w 859400"/>
              <a:gd name="connsiteY1" fmla="*/ 409326 h 458656"/>
              <a:gd name="connsiteX2" fmla="*/ 854058 w 859400"/>
              <a:gd name="connsiteY2" fmla="*/ 220638 h 458656"/>
              <a:gd name="connsiteX3" fmla="*/ 575562 w 859400"/>
              <a:gd name="connsiteY3" fmla="*/ 74264 h 458656"/>
              <a:gd name="connsiteX4" fmla="*/ 0 w 859400"/>
              <a:gd name="connsiteY4" fmla="*/ 0 h 458656"/>
              <a:gd name="connsiteX0" fmla="*/ 440954 w 859400"/>
              <a:gd name="connsiteY0" fmla="*/ 458656 h 458656"/>
              <a:gd name="connsiteX1" fmla="*/ 705527 w 859400"/>
              <a:gd name="connsiteY1" fmla="*/ 409326 h 458656"/>
              <a:gd name="connsiteX2" fmla="*/ 854058 w 859400"/>
              <a:gd name="connsiteY2" fmla="*/ 220638 h 458656"/>
              <a:gd name="connsiteX3" fmla="*/ 575562 w 859400"/>
              <a:gd name="connsiteY3" fmla="*/ 74264 h 458656"/>
              <a:gd name="connsiteX4" fmla="*/ 0 w 859400"/>
              <a:gd name="connsiteY4" fmla="*/ 0 h 458656"/>
              <a:gd name="connsiteX0" fmla="*/ 440954 w 859400"/>
              <a:gd name="connsiteY0" fmla="*/ 458656 h 458656"/>
              <a:gd name="connsiteX1" fmla="*/ 705527 w 859400"/>
              <a:gd name="connsiteY1" fmla="*/ 409326 h 458656"/>
              <a:gd name="connsiteX2" fmla="*/ 854058 w 859400"/>
              <a:gd name="connsiteY2" fmla="*/ 220638 h 458656"/>
              <a:gd name="connsiteX3" fmla="*/ 575562 w 859400"/>
              <a:gd name="connsiteY3" fmla="*/ 74264 h 458656"/>
              <a:gd name="connsiteX4" fmla="*/ 0 w 859400"/>
              <a:gd name="connsiteY4" fmla="*/ 0 h 458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9400" h="458656">
                <a:moveTo>
                  <a:pt x="440954" y="458656"/>
                </a:moveTo>
                <a:cubicBezTo>
                  <a:pt x="544230" y="442410"/>
                  <a:pt x="636676" y="448996"/>
                  <a:pt x="705527" y="409326"/>
                </a:cubicBezTo>
                <a:cubicBezTo>
                  <a:pt x="774378" y="369656"/>
                  <a:pt x="885003" y="311999"/>
                  <a:pt x="854058" y="220638"/>
                </a:cubicBezTo>
                <a:cubicBezTo>
                  <a:pt x="823113" y="129277"/>
                  <a:pt x="743434" y="110193"/>
                  <a:pt x="575562" y="74264"/>
                </a:cubicBezTo>
                <a:cubicBezTo>
                  <a:pt x="444823" y="28190"/>
                  <a:pt x="94767" y="16632"/>
                  <a:pt x="0" y="0"/>
                </a:cubicBezTo>
              </a:path>
            </a:pathLst>
          </a:custGeom>
          <a:noFill/>
          <a:ln w="57150">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テキスト ボックス 9">
            <a:extLst>
              <a:ext uri="{FF2B5EF4-FFF2-40B4-BE49-F238E27FC236}">
                <a16:creationId xmlns:a16="http://schemas.microsoft.com/office/drawing/2014/main" id="{68BB20A2-991C-223A-F716-DB05BD0EC4E1}"/>
              </a:ext>
            </a:extLst>
          </p:cNvPr>
          <p:cNvSpPr txBox="1"/>
          <p:nvPr/>
        </p:nvSpPr>
        <p:spPr>
          <a:xfrm>
            <a:off x="3355599" y="5956136"/>
            <a:ext cx="1107996" cy="369332"/>
          </a:xfrm>
          <a:prstGeom prst="rect">
            <a:avLst/>
          </a:prstGeom>
          <a:solidFill>
            <a:schemeClr val="bg1"/>
          </a:solidFill>
        </p:spPr>
        <p:txBody>
          <a:bodyPr wrap="none" rtlCol="0">
            <a:spAutoFit/>
          </a:bodyPr>
          <a:lstStyle/>
          <a:p>
            <a:r>
              <a:rPr kumimoji="1" lang="ja-JP" altLang="en-US" b="1" dirty="0">
                <a:solidFill>
                  <a:srgbClr val="FF0000"/>
                </a:solidFill>
              </a:rPr>
              <a:t>ドラッグ</a:t>
            </a:r>
          </a:p>
        </p:txBody>
      </p:sp>
      <p:sp>
        <p:nvSpPr>
          <p:cNvPr id="11" name="矢印: 右 10">
            <a:extLst>
              <a:ext uri="{FF2B5EF4-FFF2-40B4-BE49-F238E27FC236}">
                <a16:creationId xmlns:a16="http://schemas.microsoft.com/office/drawing/2014/main" id="{B9C44C63-E578-EC2C-113B-4B8A16FEA956}"/>
              </a:ext>
            </a:extLst>
          </p:cNvPr>
          <p:cNvSpPr/>
          <p:nvPr/>
        </p:nvSpPr>
        <p:spPr>
          <a:xfrm>
            <a:off x="4583608" y="5473627"/>
            <a:ext cx="403822" cy="428887"/>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37EFECFB-D53E-953E-EA93-0B82B7C574CD}"/>
              </a:ext>
            </a:extLst>
          </p:cNvPr>
          <p:cNvSpPr txBox="1"/>
          <p:nvPr/>
        </p:nvSpPr>
        <p:spPr>
          <a:xfrm>
            <a:off x="5234404" y="5262885"/>
            <a:ext cx="3094313" cy="830997"/>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a:t>
            </a:r>
            <a:r>
              <a:rPr lang="ja-JP" altLang="en-US" sz="2400" dirty="0">
                <a:latin typeface="ＭＳ ゴシック" panose="020B0609070205080204" pitchFamily="49" charset="-128"/>
                <a:ea typeface="ＭＳ ゴシック" panose="020B0609070205080204" pitchFamily="49" charset="-128"/>
              </a:rPr>
              <a:t> </a:t>
            </a:r>
            <a:r>
              <a:rPr lang="en-US" altLang="ja-JP" sz="2400" b="1" dirty="0">
                <a:solidFill>
                  <a:srgbClr val="FF0000"/>
                </a:solidFill>
                <a:latin typeface="ＭＳ ゴシック" panose="020B0609070205080204" pitchFamily="49" charset="-128"/>
                <a:ea typeface="ＭＳ ゴシック" panose="020B0609070205080204" pitchFamily="49" charset="-128"/>
              </a:rPr>
              <a:t>World</a:t>
            </a:r>
          </a:p>
          <a:p>
            <a:r>
              <a:rPr lang="en-US" altLang="ja-JP" sz="2400" b="1" dirty="0">
                <a:solidFill>
                  <a:srgbClr val="FF0000"/>
                </a:solidFill>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MobileRobot</a:t>
            </a:r>
            <a:r>
              <a:rPr lang="en-US" altLang="ja-JP" sz="2400" b="1" dirty="0">
                <a:solidFill>
                  <a:srgbClr val="FF0000"/>
                </a:solidFill>
                <a:latin typeface="ＭＳ ゴシック" panose="020B0609070205080204" pitchFamily="49" charset="-128"/>
                <a:ea typeface="ＭＳ ゴシック" panose="020B0609070205080204" pitchFamily="49" charset="-128"/>
              </a:rPr>
              <a:t>  </a:t>
            </a:r>
            <a:endParaRPr lang="ja-JP" altLang="en-US" sz="2400" b="1" dirty="0">
              <a:solidFill>
                <a:srgbClr val="FF0000"/>
              </a:solidFill>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24792128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692A3E-07EB-1E6B-C2A9-5EE6BA71531F}"/>
              </a:ext>
            </a:extLst>
          </p:cNvPr>
          <p:cNvSpPr>
            <a:spLocks noGrp="1"/>
          </p:cNvSpPr>
          <p:nvPr>
            <p:ph type="title"/>
          </p:nvPr>
        </p:nvSpPr>
        <p:spPr>
          <a:xfrm>
            <a:off x="628650" y="253726"/>
            <a:ext cx="7886700" cy="1325563"/>
          </a:xfrm>
        </p:spPr>
        <p:txBody>
          <a:bodyPr/>
          <a:lstStyle/>
          <a:p>
            <a:r>
              <a:rPr kumimoji="1" lang="ja-JP" altLang="en-US" dirty="0"/>
              <a:t>手順</a:t>
            </a:r>
            <a:r>
              <a:rPr kumimoji="1" lang="en-US" altLang="ja-JP" dirty="0"/>
              <a:t>2</a:t>
            </a:r>
            <a:endParaRPr kumimoji="1" lang="ja-JP" altLang="en-US" dirty="0"/>
          </a:p>
        </p:txBody>
      </p:sp>
      <p:sp>
        <p:nvSpPr>
          <p:cNvPr id="3" name="コンテンツ プレースホルダー 2">
            <a:extLst>
              <a:ext uri="{FF2B5EF4-FFF2-40B4-BE49-F238E27FC236}">
                <a16:creationId xmlns:a16="http://schemas.microsoft.com/office/drawing/2014/main" id="{AAC073D6-3071-171B-A222-57422FF45A4C}"/>
              </a:ext>
            </a:extLst>
          </p:cNvPr>
          <p:cNvSpPr>
            <a:spLocks noGrp="1"/>
          </p:cNvSpPr>
          <p:nvPr>
            <p:ph idx="1"/>
          </p:nvPr>
        </p:nvSpPr>
        <p:spPr>
          <a:xfrm>
            <a:off x="628650" y="1550303"/>
            <a:ext cx="7886700" cy="4747621"/>
          </a:xfrm>
        </p:spPr>
        <p:txBody>
          <a:bodyPr>
            <a:normAutofit/>
          </a:bodyPr>
          <a:lstStyle/>
          <a:p>
            <a:r>
              <a:rPr lang="en-US" altLang="ja-JP" dirty="0"/>
              <a:t>“World” </a:t>
            </a:r>
            <a:r>
              <a:rPr lang="ja-JP" altLang="en-US" dirty="0"/>
              <a:t>を選択</a:t>
            </a:r>
            <a:endParaRPr lang="en-US" altLang="ja-JP" dirty="0"/>
          </a:p>
          <a:p>
            <a:r>
              <a:rPr lang="ja-JP" altLang="en-US" dirty="0"/>
              <a:t>「</a:t>
            </a:r>
            <a:r>
              <a:rPr lang="en-US" altLang="ja-JP" dirty="0"/>
              <a:t>AIST</a:t>
            </a:r>
            <a:r>
              <a:rPr lang="ja-JP" altLang="en-US" dirty="0"/>
              <a:t>シミュレータアイテム」を生成</a:t>
            </a:r>
            <a:endParaRPr lang="en-US" altLang="ja-JP" dirty="0"/>
          </a:p>
          <a:p>
            <a:pPr lvl="1"/>
            <a:r>
              <a:rPr lang="ja-JP" altLang="en-US" dirty="0"/>
              <a:t>「ファイル」</a:t>
            </a:r>
            <a:r>
              <a:rPr lang="en-US" altLang="ja-JP" dirty="0"/>
              <a:t>-</a:t>
            </a:r>
            <a:r>
              <a:rPr lang="ja-JP" altLang="en-US" dirty="0"/>
              <a:t>「新規」</a:t>
            </a:r>
            <a:r>
              <a:rPr lang="en-US" altLang="ja-JP" dirty="0"/>
              <a:t>-</a:t>
            </a:r>
            <a:r>
              <a:rPr lang="ja-JP" altLang="en-US" dirty="0"/>
              <a:t>「</a:t>
            </a:r>
            <a:r>
              <a:rPr lang="en-US" altLang="ja-JP" dirty="0"/>
              <a:t>AIST</a:t>
            </a:r>
            <a:r>
              <a:rPr lang="ja-JP" altLang="en-US" dirty="0"/>
              <a:t>シミュレータ」を実行</a:t>
            </a:r>
            <a:endParaRPr lang="en-US" altLang="ja-JP" dirty="0"/>
          </a:p>
          <a:p>
            <a:pPr lvl="1"/>
            <a:r>
              <a:rPr lang="ja-JP" altLang="en-US" dirty="0"/>
              <a:t>「生成」ボタンを押す</a:t>
            </a:r>
            <a:endParaRPr lang="en-US" altLang="ja-JP" dirty="0"/>
          </a:p>
          <a:p>
            <a:pPr marL="0" indent="0">
              <a:buNone/>
            </a:pPr>
            <a:endParaRPr lang="en-US" altLang="ja-JP" dirty="0"/>
          </a:p>
          <a:p>
            <a:pPr marL="0" indent="0">
              <a:buNone/>
            </a:pPr>
            <a:endParaRPr kumimoji="1" lang="en-US" altLang="ja-JP" dirty="0"/>
          </a:p>
        </p:txBody>
      </p:sp>
      <p:sp>
        <p:nvSpPr>
          <p:cNvPr id="5" name="テキスト ボックス 4">
            <a:extLst>
              <a:ext uri="{FF2B5EF4-FFF2-40B4-BE49-F238E27FC236}">
                <a16:creationId xmlns:a16="http://schemas.microsoft.com/office/drawing/2014/main" id="{37EFECFB-D53E-953E-EA93-0B82B7C574CD}"/>
              </a:ext>
            </a:extLst>
          </p:cNvPr>
          <p:cNvSpPr txBox="1"/>
          <p:nvPr/>
        </p:nvSpPr>
        <p:spPr>
          <a:xfrm>
            <a:off x="1307590" y="3883879"/>
            <a:ext cx="3094313" cy="1200329"/>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a:t>
            </a:r>
            <a:r>
              <a:rPr lang="ja-JP" altLang="en-US" sz="2400" dirty="0">
                <a:latin typeface="ＭＳ ゴシック" panose="020B0609070205080204" pitchFamily="49" charset="-128"/>
                <a:ea typeface="ＭＳ ゴシック" panose="020B0609070205080204" pitchFamily="49" charset="-128"/>
              </a:rPr>
              <a:t> </a:t>
            </a:r>
            <a:endParaRPr lang="en-US" altLang="ja-JP" sz="2400" dirty="0">
              <a:latin typeface="ＭＳ ゴシック" panose="020B0609070205080204" pitchFamily="49" charset="-128"/>
              <a:ea typeface="ＭＳ ゴシック" panose="020B0609070205080204" pitchFamily="49" charset="-128"/>
            </a:endParaRPr>
          </a:p>
          <a:p>
            <a:r>
              <a:rPr lang="en-US" altLang="ja-JP" sz="2400" b="1" dirty="0">
                <a:solidFill>
                  <a:srgbClr val="FF0000"/>
                </a:solidFill>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MobileRobot</a:t>
            </a:r>
            <a:endParaRPr lang="en-US" altLang="ja-JP" sz="2400" dirty="0">
              <a:latin typeface="ＭＳ ゴシック" panose="020B0609070205080204" pitchFamily="49" charset="-128"/>
              <a:ea typeface="ＭＳ ゴシック" panose="020B0609070205080204" pitchFamily="49" charset="-128"/>
            </a:endParaRPr>
          </a:p>
          <a:p>
            <a:r>
              <a:rPr lang="ja-JP" altLang="en-US" sz="2400" b="1" dirty="0">
                <a:solidFill>
                  <a:srgbClr val="FF0000"/>
                </a:solidFill>
                <a:latin typeface="ＭＳ ゴシック" panose="020B0609070205080204" pitchFamily="49" charset="-128"/>
                <a:ea typeface="ＭＳ ゴシック" panose="020B0609070205080204" pitchFamily="49" charset="-128"/>
              </a:rPr>
              <a:t>    </a:t>
            </a:r>
            <a:r>
              <a:rPr lang="en-US" altLang="ja-JP" sz="2400" b="1" dirty="0" err="1">
                <a:solidFill>
                  <a:srgbClr val="FF0000"/>
                </a:solidFill>
                <a:latin typeface="ＭＳ ゴシック" panose="020B0609070205080204" pitchFamily="49" charset="-128"/>
                <a:ea typeface="ＭＳ ゴシック" panose="020B0609070205080204" pitchFamily="49" charset="-128"/>
              </a:rPr>
              <a:t>AISTSimulator</a:t>
            </a:r>
            <a:r>
              <a:rPr lang="en-US" altLang="ja-JP" sz="2400" b="1" dirty="0">
                <a:solidFill>
                  <a:srgbClr val="FF0000"/>
                </a:solidFill>
                <a:latin typeface="ＭＳ ゴシック" panose="020B0609070205080204" pitchFamily="49" charset="-128"/>
                <a:ea typeface="ＭＳ ゴシック" panose="020B0609070205080204" pitchFamily="49" charset="-128"/>
              </a:rPr>
              <a:t>  </a:t>
            </a:r>
            <a:endParaRPr lang="ja-JP" altLang="en-US" sz="2400" b="1" dirty="0">
              <a:solidFill>
                <a:srgbClr val="FF0000"/>
              </a:solidFill>
              <a:latin typeface="ＭＳ ゴシック" panose="020B0609070205080204" pitchFamily="49" charset="-128"/>
              <a:ea typeface="ＭＳ ゴシック" panose="020B0609070205080204" pitchFamily="49" charset="-128"/>
            </a:endParaRPr>
          </a:p>
        </p:txBody>
      </p:sp>
      <p:sp>
        <p:nvSpPr>
          <p:cNvPr id="7" name="テキスト ボックス 6">
            <a:extLst>
              <a:ext uri="{FF2B5EF4-FFF2-40B4-BE49-F238E27FC236}">
                <a16:creationId xmlns:a16="http://schemas.microsoft.com/office/drawing/2014/main" id="{8A88A10D-9215-059E-F58C-9E181D765DF8}"/>
              </a:ext>
            </a:extLst>
          </p:cNvPr>
          <p:cNvSpPr txBox="1"/>
          <p:nvPr/>
        </p:nvSpPr>
        <p:spPr>
          <a:xfrm>
            <a:off x="1617808" y="3975171"/>
            <a:ext cx="2610712" cy="327615"/>
          </a:xfrm>
          <a:prstGeom prst="rect">
            <a:avLst/>
          </a:prstGeom>
          <a:solidFill>
            <a:schemeClr val="accent1">
              <a:lumMod val="20000"/>
              <a:lumOff val="80000"/>
            </a:schemeClr>
          </a:solidFill>
          <a:ln>
            <a:noFill/>
          </a:ln>
        </p:spPr>
        <p:txBody>
          <a:bodyPr wrap="square" rtlCol="0" anchor="ctr" anchorCtr="0">
            <a:noAutofit/>
          </a:bodyPr>
          <a:lstStyle/>
          <a:p>
            <a:r>
              <a:rPr lang="en-US" altLang="ja-JP" sz="2400" dirty="0">
                <a:latin typeface="ＭＳ ゴシック" panose="020B0609070205080204" pitchFamily="49" charset="-128"/>
                <a:ea typeface="ＭＳ ゴシック" panose="020B0609070205080204" pitchFamily="49" charset="-128"/>
              </a:rPr>
              <a:t>World</a:t>
            </a:r>
            <a:endParaRPr lang="ja-JP" altLang="en-US" sz="2400" b="1" dirty="0">
              <a:solidFill>
                <a:srgbClr val="FF0000"/>
              </a:solidFill>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199591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B280B2-E707-DD2C-2671-73AD8CED206C}"/>
              </a:ext>
            </a:extLst>
          </p:cNvPr>
          <p:cNvSpPr>
            <a:spLocks noGrp="1"/>
          </p:cNvSpPr>
          <p:nvPr>
            <p:ph type="title"/>
          </p:nvPr>
        </p:nvSpPr>
        <p:spPr>
          <a:xfrm>
            <a:off x="628650" y="159064"/>
            <a:ext cx="7886700" cy="1325563"/>
          </a:xfrm>
        </p:spPr>
        <p:txBody>
          <a:bodyPr/>
          <a:lstStyle/>
          <a:p>
            <a:r>
              <a:rPr kumimoji="1" lang="ja-JP" altLang="en-US" dirty="0"/>
              <a:t>記録モードの設定</a:t>
            </a:r>
          </a:p>
        </p:txBody>
      </p:sp>
      <p:sp>
        <p:nvSpPr>
          <p:cNvPr id="3" name="コンテンツ プレースホルダー 2">
            <a:extLst>
              <a:ext uri="{FF2B5EF4-FFF2-40B4-BE49-F238E27FC236}">
                <a16:creationId xmlns:a16="http://schemas.microsoft.com/office/drawing/2014/main" id="{FD44DA5C-C916-9EC6-5937-A5A869A1EE4B}"/>
              </a:ext>
            </a:extLst>
          </p:cNvPr>
          <p:cNvSpPr>
            <a:spLocks noGrp="1"/>
          </p:cNvSpPr>
          <p:nvPr>
            <p:ph idx="1"/>
          </p:nvPr>
        </p:nvSpPr>
        <p:spPr>
          <a:xfrm>
            <a:off x="628650" y="1316908"/>
            <a:ext cx="7886700" cy="5335030"/>
          </a:xfrm>
        </p:spPr>
        <p:txBody>
          <a:bodyPr>
            <a:normAutofit fontScale="92500" lnSpcReduction="10000"/>
          </a:bodyPr>
          <a:lstStyle/>
          <a:p>
            <a:r>
              <a:rPr kumimoji="1" lang="en-US" altLang="ja-JP" dirty="0" err="1"/>
              <a:t>AISTSimulator</a:t>
            </a:r>
            <a:r>
              <a:rPr kumimoji="1" lang="ja-JP" altLang="en-US" dirty="0"/>
              <a:t>を選択</a:t>
            </a:r>
            <a:endParaRPr kumimoji="1" lang="en-US" altLang="ja-JP" dirty="0"/>
          </a:p>
          <a:p>
            <a:r>
              <a:rPr kumimoji="1" lang="ja-JP" altLang="en-US" dirty="0"/>
              <a:t>「プロパティ」ビューの「記録モード」を変更</a:t>
            </a:r>
            <a:endParaRPr kumimoji="1" lang="en-US" altLang="ja-JP" dirty="0"/>
          </a:p>
          <a:p>
            <a:pPr lvl="1"/>
            <a:r>
              <a:rPr lang="ja-JP" altLang="en-US" dirty="0"/>
              <a:t>全て</a:t>
            </a:r>
            <a:endParaRPr lang="en-US" altLang="ja-JP" dirty="0"/>
          </a:p>
          <a:p>
            <a:pPr lvl="2"/>
            <a:r>
              <a:rPr lang="ja-JP" altLang="en-US" dirty="0"/>
              <a:t>シミュレーション開始時点からの全ての経過をログとして記録する</a:t>
            </a:r>
            <a:endParaRPr lang="en-US" altLang="ja-JP" dirty="0"/>
          </a:p>
          <a:p>
            <a:pPr lvl="1"/>
            <a:r>
              <a:rPr lang="ja-JP" altLang="en-US" dirty="0"/>
              <a:t>末尾</a:t>
            </a:r>
            <a:endParaRPr lang="en-US" altLang="ja-JP" dirty="0"/>
          </a:p>
          <a:p>
            <a:pPr lvl="2"/>
            <a:r>
              <a:rPr lang="ja-JP" altLang="en-US" dirty="0"/>
              <a:t>最新の状態から遡って「時間長」分の記録する</a:t>
            </a:r>
            <a:endParaRPr lang="en-US" altLang="ja-JP" dirty="0"/>
          </a:p>
          <a:p>
            <a:pPr lvl="1"/>
            <a:r>
              <a:rPr lang="ja-JP" altLang="en-US" dirty="0"/>
              <a:t>オフ</a:t>
            </a:r>
            <a:endParaRPr lang="en-US" altLang="ja-JP" dirty="0"/>
          </a:p>
          <a:p>
            <a:pPr lvl="2"/>
            <a:r>
              <a:rPr lang="ja-JP" altLang="en-US" dirty="0"/>
              <a:t>記録を行わない</a:t>
            </a:r>
            <a:endParaRPr lang="en-US" altLang="ja-JP" dirty="0"/>
          </a:p>
          <a:p>
            <a:r>
              <a:rPr lang="ja-JP" altLang="en-US" dirty="0"/>
              <a:t>記録がある分はシミュレーション終了後もタイムバーで再生可能</a:t>
            </a:r>
            <a:endParaRPr lang="en-US" altLang="ja-JP" dirty="0"/>
          </a:p>
          <a:p>
            <a:r>
              <a:rPr lang="ja-JP" altLang="en-US" dirty="0"/>
              <a:t>「全て」にするとメモリを使い果たしてしまうリスクがある</a:t>
            </a:r>
            <a:endParaRPr lang="en-US" altLang="ja-JP" dirty="0"/>
          </a:p>
          <a:p>
            <a:r>
              <a:rPr lang="ja-JP" altLang="en-US" dirty="0"/>
              <a:t>本チュートリアルでは「末尾」を推奨</a:t>
            </a:r>
            <a:endParaRPr lang="en-US" altLang="ja-JP" dirty="0"/>
          </a:p>
          <a:p>
            <a:pPr lvl="2"/>
            <a:endParaRPr lang="en-US" altLang="ja-JP" dirty="0"/>
          </a:p>
          <a:p>
            <a:pPr lvl="1"/>
            <a:endParaRPr kumimoji="1" lang="ja-JP" altLang="en-US" dirty="0"/>
          </a:p>
        </p:txBody>
      </p:sp>
    </p:spTree>
    <p:extLst>
      <p:ext uri="{BB962C8B-B14F-4D97-AF65-F5344CB8AC3E}">
        <p14:creationId xmlns:p14="http://schemas.microsoft.com/office/powerpoint/2010/main" val="29823021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692A3E-07EB-1E6B-C2A9-5EE6BA71531F}"/>
              </a:ext>
            </a:extLst>
          </p:cNvPr>
          <p:cNvSpPr>
            <a:spLocks noGrp="1"/>
          </p:cNvSpPr>
          <p:nvPr>
            <p:ph type="title"/>
          </p:nvPr>
        </p:nvSpPr>
        <p:spPr/>
        <p:txBody>
          <a:bodyPr/>
          <a:lstStyle/>
          <a:p>
            <a:r>
              <a:rPr kumimoji="1" lang="ja-JP" altLang="en-US" dirty="0"/>
              <a:t>シミュレーション</a:t>
            </a:r>
            <a:r>
              <a:rPr lang="ja-JP" altLang="en-US" dirty="0"/>
              <a:t>の実行</a:t>
            </a:r>
            <a:endParaRPr kumimoji="1" lang="ja-JP" altLang="en-US" dirty="0"/>
          </a:p>
        </p:txBody>
      </p:sp>
      <p:sp>
        <p:nvSpPr>
          <p:cNvPr id="3" name="コンテンツ プレースホルダー 2">
            <a:extLst>
              <a:ext uri="{FF2B5EF4-FFF2-40B4-BE49-F238E27FC236}">
                <a16:creationId xmlns:a16="http://schemas.microsoft.com/office/drawing/2014/main" id="{AAC073D6-3071-171B-A222-57422FF45A4C}"/>
              </a:ext>
            </a:extLst>
          </p:cNvPr>
          <p:cNvSpPr>
            <a:spLocks noGrp="1"/>
          </p:cNvSpPr>
          <p:nvPr>
            <p:ph idx="1"/>
          </p:nvPr>
        </p:nvSpPr>
        <p:spPr>
          <a:xfrm>
            <a:off x="628650" y="1825624"/>
            <a:ext cx="7886700" cy="4667249"/>
          </a:xfrm>
        </p:spPr>
        <p:txBody>
          <a:bodyPr>
            <a:normAutofit/>
          </a:bodyPr>
          <a:lstStyle/>
          <a:p>
            <a:r>
              <a:rPr kumimoji="1" lang="ja-JP" altLang="en-US" dirty="0"/>
              <a:t>シミュレーション開始ボタンを押す</a:t>
            </a:r>
            <a:endParaRPr kumimoji="1" lang="en-US" altLang="ja-JP" dirty="0"/>
          </a:p>
          <a:p>
            <a:endParaRPr lang="en-US" altLang="ja-JP" dirty="0"/>
          </a:p>
          <a:p>
            <a:endParaRPr lang="en-US" altLang="ja-JP" dirty="0"/>
          </a:p>
          <a:p>
            <a:endParaRPr lang="en-US" altLang="ja-JP" dirty="0"/>
          </a:p>
          <a:p>
            <a:r>
              <a:rPr lang="ja-JP" altLang="en-US" dirty="0"/>
              <a:t>ロボットが落下する</a:t>
            </a:r>
            <a:endParaRPr lang="en-US" altLang="ja-JP" dirty="0"/>
          </a:p>
          <a:p>
            <a:endParaRPr lang="en-US" altLang="ja-JP" dirty="0"/>
          </a:p>
          <a:p>
            <a:endParaRPr lang="en-US" altLang="ja-JP" dirty="0"/>
          </a:p>
          <a:p>
            <a:r>
              <a:rPr lang="ja-JP" altLang="en-US" dirty="0"/>
              <a:t>シミュレーション停止ボタンを押す</a:t>
            </a:r>
            <a:endParaRPr lang="en-US" altLang="ja-JP" dirty="0"/>
          </a:p>
          <a:p>
            <a:endParaRPr lang="en-US" altLang="ja-JP" dirty="0"/>
          </a:p>
          <a:p>
            <a:endParaRPr lang="en-US" altLang="ja-JP" dirty="0"/>
          </a:p>
          <a:p>
            <a:endParaRPr lang="en-US" altLang="ja-JP" dirty="0"/>
          </a:p>
          <a:p>
            <a:endParaRPr lang="en-US" altLang="ja-JP" dirty="0"/>
          </a:p>
          <a:p>
            <a:pPr marL="0" indent="0">
              <a:buNone/>
            </a:pPr>
            <a:endParaRPr kumimoji="1" lang="en-US" altLang="ja-JP" dirty="0"/>
          </a:p>
        </p:txBody>
      </p:sp>
      <p:grpSp>
        <p:nvGrpSpPr>
          <p:cNvPr id="21" name="グループ化 20">
            <a:extLst>
              <a:ext uri="{FF2B5EF4-FFF2-40B4-BE49-F238E27FC236}">
                <a16:creationId xmlns:a16="http://schemas.microsoft.com/office/drawing/2014/main" id="{58202957-50A6-A8B1-AF88-373A9AC5B3DB}"/>
              </a:ext>
            </a:extLst>
          </p:cNvPr>
          <p:cNvGrpSpPr/>
          <p:nvPr/>
        </p:nvGrpSpPr>
        <p:grpSpPr>
          <a:xfrm>
            <a:off x="1275286" y="2348927"/>
            <a:ext cx="3296714" cy="496033"/>
            <a:chOff x="1474876" y="2437118"/>
            <a:chExt cx="4114800" cy="619125"/>
          </a:xfrm>
        </p:grpSpPr>
        <p:pic>
          <p:nvPicPr>
            <p:cNvPr id="12" name="図 11" descr="アイコン&#10;&#10;自動的に生成された説明">
              <a:extLst>
                <a:ext uri="{FF2B5EF4-FFF2-40B4-BE49-F238E27FC236}">
                  <a16:creationId xmlns:a16="http://schemas.microsoft.com/office/drawing/2014/main" id="{5709AEFC-D1D2-FE6D-0146-DEBE7FD2B9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4876" y="2437118"/>
              <a:ext cx="4114800" cy="619125"/>
            </a:xfrm>
            <a:prstGeom prst="rect">
              <a:avLst/>
            </a:prstGeom>
          </p:spPr>
        </p:pic>
        <p:sp>
          <p:nvSpPr>
            <p:cNvPr id="13" name="正方形/長方形 12">
              <a:extLst>
                <a:ext uri="{FF2B5EF4-FFF2-40B4-BE49-F238E27FC236}">
                  <a16:creationId xmlns:a16="http://schemas.microsoft.com/office/drawing/2014/main" id="{39447203-FD58-CE63-148A-136600B8423B}"/>
                </a:ext>
              </a:extLst>
            </p:cNvPr>
            <p:cNvSpPr/>
            <p:nvPr/>
          </p:nvSpPr>
          <p:spPr>
            <a:xfrm>
              <a:off x="3030981" y="2437118"/>
              <a:ext cx="612694" cy="619125"/>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20" name="グループ化 19">
            <a:extLst>
              <a:ext uri="{FF2B5EF4-FFF2-40B4-BE49-F238E27FC236}">
                <a16:creationId xmlns:a16="http://schemas.microsoft.com/office/drawing/2014/main" id="{64809A84-2F99-2CD6-0748-DAAAB5A77B5B}"/>
              </a:ext>
            </a:extLst>
          </p:cNvPr>
          <p:cNvGrpSpPr/>
          <p:nvPr/>
        </p:nvGrpSpPr>
        <p:grpSpPr>
          <a:xfrm>
            <a:off x="5002510" y="3156305"/>
            <a:ext cx="3024116" cy="1810233"/>
            <a:chOff x="1474876" y="4460601"/>
            <a:chExt cx="3024116" cy="1810233"/>
          </a:xfrm>
        </p:grpSpPr>
        <p:pic>
          <p:nvPicPr>
            <p:cNvPr id="15" name="図 14" descr="設計図&#10;&#10;中程度の精度で自動的に生成された説明">
              <a:extLst>
                <a:ext uri="{FF2B5EF4-FFF2-40B4-BE49-F238E27FC236}">
                  <a16:creationId xmlns:a16="http://schemas.microsoft.com/office/drawing/2014/main" id="{49E2CBF4-C234-7B63-ECDF-936954BF3129}"/>
                </a:ext>
              </a:extLst>
            </p:cNvPr>
            <p:cNvPicPr>
              <a:picLocks noChangeAspect="1"/>
            </p:cNvPicPr>
            <p:nvPr/>
          </p:nvPicPr>
          <p:blipFill rotWithShape="1">
            <a:blip r:embed="rId3">
              <a:extLst>
                <a:ext uri="{28A0092B-C50C-407E-A947-70E740481C1C}">
                  <a14:useLocalDpi xmlns:a14="http://schemas.microsoft.com/office/drawing/2010/main" val="0"/>
                </a:ext>
              </a:extLst>
            </a:blip>
            <a:srcRect t="20892"/>
            <a:stretch/>
          </p:blipFill>
          <p:spPr>
            <a:xfrm>
              <a:off x="1474876" y="4460601"/>
              <a:ext cx="3024116" cy="1810233"/>
            </a:xfrm>
            <a:prstGeom prst="rect">
              <a:avLst/>
            </a:prstGeom>
          </p:spPr>
        </p:pic>
        <p:sp>
          <p:nvSpPr>
            <p:cNvPr id="16" name="矢印: 下 15">
              <a:extLst>
                <a:ext uri="{FF2B5EF4-FFF2-40B4-BE49-F238E27FC236}">
                  <a16:creationId xmlns:a16="http://schemas.microsoft.com/office/drawing/2014/main" id="{B8364579-A03A-2A79-9CB2-FDDB7C536E99}"/>
                </a:ext>
              </a:extLst>
            </p:cNvPr>
            <p:cNvSpPr/>
            <p:nvPr/>
          </p:nvSpPr>
          <p:spPr>
            <a:xfrm>
              <a:off x="2525044" y="5565308"/>
              <a:ext cx="812284" cy="589486"/>
            </a:xfrm>
            <a:prstGeom prst="downArrow">
              <a:avLst>
                <a:gd name="adj1" fmla="val 39714"/>
                <a:gd name="adj2" fmla="val 50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grpSp>
      <p:grpSp>
        <p:nvGrpSpPr>
          <p:cNvPr id="22" name="グループ化 21">
            <a:extLst>
              <a:ext uri="{FF2B5EF4-FFF2-40B4-BE49-F238E27FC236}">
                <a16:creationId xmlns:a16="http://schemas.microsoft.com/office/drawing/2014/main" id="{5D108DD1-082B-1DFA-94BC-D45D6615FAF0}"/>
              </a:ext>
            </a:extLst>
          </p:cNvPr>
          <p:cNvGrpSpPr/>
          <p:nvPr/>
        </p:nvGrpSpPr>
        <p:grpSpPr>
          <a:xfrm>
            <a:off x="1275286" y="6056811"/>
            <a:ext cx="3296714" cy="496033"/>
            <a:chOff x="1474876" y="2437118"/>
            <a:chExt cx="4114800" cy="619125"/>
          </a:xfrm>
        </p:grpSpPr>
        <p:pic>
          <p:nvPicPr>
            <p:cNvPr id="23" name="図 22" descr="アイコン&#10;&#10;自動的に生成された説明">
              <a:extLst>
                <a:ext uri="{FF2B5EF4-FFF2-40B4-BE49-F238E27FC236}">
                  <a16:creationId xmlns:a16="http://schemas.microsoft.com/office/drawing/2014/main" id="{CF2B334D-29A2-29AB-7359-BF1E4671FC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4876" y="2437118"/>
              <a:ext cx="4114800" cy="619125"/>
            </a:xfrm>
            <a:prstGeom prst="rect">
              <a:avLst/>
            </a:prstGeom>
          </p:spPr>
        </p:pic>
        <p:sp>
          <p:nvSpPr>
            <p:cNvPr id="24" name="正方形/長方形 23">
              <a:extLst>
                <a:ext uri="{FF2B5EF4-FFF2-40B4-BE49-F238E27FC236}">
                  <a16:creationId xmlns:a16="http://schemas.microsoft.com/office/drawing/2014/main" id="{7DE72885-961E-4EF3-7BC4-6BA2466F9331}"/>
                </a:ext>
              </a:extLst>
            </p:cNvPr>
            <p:cNvSpPr/>
            <p:nvPr/>
          </p:nvSpPr>
          <p:spPr>
            <a:xfrm>
              <a:off x="4954404" y="2437118"/>
              <a:ext cx="612694" cy="619125"/>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0614406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1B3D95-029A-488F-994E-FAC28486AC3C}"/>
              </a:ext>
            </a:extLst>
          </p:cNvPr>
          <p:cNvSpPr>
            <a:spLocks noGrp="1"/>
          </p:cNvSpPr>
          <p:nvPr>
            <p:ph type="title"/>
          </p:nvPr>
        </p:nvSpPr>
        <p:spPr>
          <a:xfrm>
            <a:off x="628650" y="286215"/>
            <a:ext cx="7886700" cy="1325563"/>
          </a:xfrm>
        </p:spPr>
        <p:txBody>
          <a:bodyPr>
            <a:normAutofit/>
          </a:bodyPr>
          <a:lstStyle/>
          <a:p>
            <a:r>
              <a:rPr lang="ja-JP" altLang="en-US" sz="3600" dirty="0"/>
              <a:t>シミュレーション設定としての</a:t>
            </a:r>
            <a:br>
              <a:rPr lang="en-US" altLang="ja-JP" sz="3600" dirty="0"/>
            </a:br>
            <a:r>
              <a:rPr lang="ja-JP" altLang="en-US" sz="3600" dirty="0"/>
              <a:t>プロジェクトアイテム</a:t>
            </a:r>
            <a:endParaRPr kumimoji="1" lang="ja-JP" altLang="en-US" sz="3600" dirty="0"/>
          </a:p>
        </p:txBody>
      </p:sp>
      <p:sp>
        <p:nvSpPr>
          <p:cNvPr id="3" name="コンテンツ プレースホルダー 2">
            <a:extLst>
              <a:ext uri="{FF2B5EF4-FFF2-40B4-BE49-F238E27FC236}">
                <a16:creationId xmlns:a16="http://schemas.microsoft.com/office/drawing/2014/main" id="{CDE94518-C78C-31DE-0396-1061DA0F703C}"/>
              </a:ext>
            </a:extLst>
          </p:cNvPr>
          <p:cNvSpPr>
            <a:spLocks noGrp="1"/>
          </p:cNvSpPr>
          <p:nvPr>
            <p:ph idx="1"/>
          </p:nvPr>
        </p:nvSpPr>
        <p:spPr>
          <a:xfrm>
            <a:off x="567104" y="1838813"/>
            <a:ext cx="8220808" cy="4390247"/>
          </a:xfrm>
        </p:spPr>
        <p:txBody>
          <a:bodyPr>
            <a:normAutofit lnSpcReduction="10000"/>
          </a:bodyPr>
          <a:lstStyle/>
          <a:p>
            <a:r>
              <a:rPr lang="ja-JP" altLang="en-US" dirty="0"/>
              <a:t>ワールドアイテム</a:t>
            </a:r>
            <a:endParaRPr lang="en-US" altLang="ja-JP" dirty="0"/>
          </a:p>
          <a:p>
            <a:pPr lvl="1"/>
            <a:r>
              <a:rPr kumimoji="1" lang="ja-JP" altLang="en-US" dirty="0"/>
              <a:t>ひとつの仮想世界に対応</a:t>
            </a:r>
            <a:endParaRPr kumimoji="1" lang="en-US" altLang="ja-JP" dirty="0"/>
          </a:p>
          <a:p>
            <a:pPr lvl="1"/>
            <a:r>
              <a:rPr lang="ja-JP" altLang="en-US" dirty="0"/>
              <a:t>複数の仮想世界を持てる</a:t>
            </a:r>
            <a:endParaRPr lang="en-US" altLang="ja-JP" dirty="0"/>
          </a:p>
          <a:p>
            <a:pPr lvl="2"/>
            <a:r>
              <a:rPr kumimoji="1" lang="ja-JP" altLang="en-US" dirty="0"/>
              <a:t>仮想世界ごとにシミュレーション設定を変える</a:t>
            </a:r>
            <a:endParaRPr kumimoji="1" lang="en-US" altLang="ja-JP" dirty="0"/>
          </a:p>
          <a:p>
            <a:pPr lvl="2"/>
            <a:r>
              <a:rPr lang="ja-JP" altLang="en-US" dirty="0"/>
              <a:t>複数シミュレーションを同時に実行する</a:t>
            </a:r>
            <a:endParaRPr lang="en-US" altLang="ja-JP" dirty="0"/>
          </a:p>
          <a:p>
            <a:pPr lvl="2"/>
            <a:r>
              <a:rPr kumimoji="1" lang="ja-JP" altLang="en-US" dirty="0"/>
              <a:t>シミュレーション結果を重ねて表示・比較する</a:t>
            </a:r>
            <a:endParaRPr lang="en-US" altLang="ja-JP" dirty="0"/>
          </a:p>
          <a:p>
            <a:endParaRPr kumimoji="1" lang="en-US" altLang="ja-JP" dirty="0"/>
          </a:p>
          <a:p>
            <a:r>
              <a:rPr kumimoji="1" lang="ja-JP" altLang="en-US" dirty="0"/>
              <a:t>シミュレータアイテム</a:t>
            </a:r>
            <a:endParaRPr kumimoji="1" lang="en-US" altLang="ja-JP" dirty="0"/>
          </a:p>
          <a:p>
            <a:pPr lvl="1"/>
            <a:r>
              <a:rPr kumimoji="1" lang="ja-JP" altLang="en-US" dirty="0"/>
              <a:t>物理計算の実装に対応</a:t>
            </a:r>
            <a:endParaRPr kumimoji="1" lang="en-US" altLang="ja-JP" dirty="0"/>
          </a:p>
          <a:p>
            <a:pPr lvl="1"/>
            <a:r>
              <a:rPr kumimoji="1" lang="ja-JP" altLang="en-US" dirty="0"/>
              <a:t>物理計算（物理エンジン）の種類を切り替えられる</a:t>
            </a:r>
            <a:endParaRPr kumimoji="1" lang="en-US" altLang="ja-JP" dirty="0"/>
          </a:p>
          <a:p>
            <a:pPr lvl="1"/>
            <a:r>
              <a:rPr kumimoji="1" lang="ja-JP" altLang="en-US" dirty="0"/>
              <a:t>物理計算に関する複数の設定を持てる</a:t>
            </a:r>
            <a:endParaRPr kumimoji="1" lang="en-US" altLang="ja-JP" dirty="0"/>
          </a:p>
          <a:p>
            <a:pPr lvl="2"/>
            <a:endParaRPr kumimoji="1" lang="ja-JP" altLang="en-US" dirty="0"/>
          </a:p>
        </p:txBody>
      </p:sp>
    </p:spTree>
    <p:extLst>
      <p:ext uri="{BB962C8B-B14F-4D97-AF65-F5344CB8AC3E}">
        <p14:creationId xmlns:p14="http://schemas.microsoft.com/office/powerpoint/2010/main" val="23755538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B6305D-F8BD-4FCA-A841-B4E7971ED869}"/>
              </a:ext>
            </a:extLst>
          </p:cNvPr>
          <p:cNvSpPr>
            <a:spLocks noGrp="1"/>
          </p:cNvSpPr>
          <p:nvPr>
            <p:ph type="title"/>
          </p:nvPr>
        </p:nvSpPr>
        <p:spPr/>
        <p:txBody>
          <a:bodyPr/>
          <a:lstStyle/>
          <a:p>
            <a:r>
              <a:rPr kumimoji="1" lang="ja-JP" altLang="en-US" dirty="0"/>
              <a:t>利用可能な物理エンジン</a:t>
            </a:r>
          </a:p>
        </p:txBody>
      </p:sp>
      <p:sp>
        <p:nvSpPr>
          <p:cNvPr id="3" name="コンテンツ プレースホルダー 2">
            <a:extLst>
              <a:ext uri="{FF2B5EF4-FFF2-40B4-BE49-F238E27FC236}">
                <a16:creationId xmlns:a16="http://schemas.microsoft.com/office/drawing/2014/main" id="{EC6AC8C9-9886-E626-5612-052C3A7EFE6C}"/>
              </a:ext>
            </a:extLst>
          </p:cNvPr>
          <p:cNvSpPr>
            <a:spLocks noGrp="1"/>
          </p:cNvSpPr>
          <p:nvPr>
            <p:ph idx="1"/>
          </p:nvPr>
        </p:nvSpPr>
        <p:spPr>
          <a:xfrm>
            <a:off x="628650" y="1690689"/>
            <a:ext cx="7886700" cy="4844718"/>
          </a:xfrm>
        </p:spPr>
        <p:txBody>
          <a:bodyPr>
            <a:normAutofit fontScale="85000" lnSpcReduction="20000"/>
          </a:bodyPr>
          <a:lstStyle/>
          <a:p>
            <a:r>
              <a:rPr kumimoji="1" lang="en-US" altLang="ja-JP" dirty="0"/>
              <a:t>AIST</a:t>
            </a:r>
            <a:r>
              <a:rPr kumimoji="1" lang="ja-JP" altLang="en-US" dirty="0"/>
              <a:t>（産総研）エンジン（</a:t>
            </a:r>
            <a:r>
              <a:rPr kumimoji="1" lang="en-US" altLang="ja-JP" dirty="0"/>
              <a:t>AIST</a:t>
            </a:r>
            <a:r>
              <a:rPr kumimoji="1" lang="ja-JP" altLang="en-US" dirty="0"/>
              <a:t>シミュレータ）</a:t>
            </a:r>
            <a:endParaRPr kumimoji="1" lang="en-US" altLang="ja-JP" dirty="0"/>
          </a:p>
          <a:p>
            <a:pPr lvl="1"/>
            <a:r>
              <a:rPr lang="ja-JP" altLang="en-US" dirty="0"/>
              <a:t>標準エンジン</a:t>
            </a:r>
            <a:endParaRPr lang="en-US" altLang="ja-JP" dirty="0"/>
          </a:p>
          <a:p>
            <a:pPr lvl="1"/>
            <a:endParaRPr kumimoji="1" lang="en-US" altLang="ja-JP" dirty="0"/>
          </a:p>
          <a:p>
            <a:r>
              <a:rPr lang="en-US" altLang="ja-JP" dirty="0"/>
              <a:t>Open Dynamics Engine</a:t>
            </a:r>
            <a:r>
              <a:rPr lang="ja-JP" altLang="en-US" dirty="0"/>
              <a:t>（</a:t>
            </a:r>
            <a:r>
              <a:rPr lang="en-US" altLang="ja-JP" dirty="0"/>
              <a:t>ODE</a:t>
            </a:r>
            <a:r>
              <a:rPr lang="ja-JP" altLang="en-US" dirty="0"/>
              <a:t>シミュレータ）</a:t>
            </a:r>
            <a:endParaRPr lang="en-US" altLang="ja-JP" dirty="0"/>
          </a:p>
          <a:p>
            <a:pPr lvl="1"/>
            <a:r>
              <a:rPr lang="ja-JP" altLang="en-US" dirty="0"/>
              <a:t>オープンソースで広く利用されている物理エンジン</a:t>
            </a:r>
            <a:endParaRPr lang="en-US" altLang="ja-JP" dirty="0"/>
          </a:p>
          <a:p>
            <a:pPr lvl="1"/>
            <a:r>
              <a:rPr lang="en-US" altLang="ja-JP" dirty="0"/>
              <a:t>ODE</a:t>
            </a:r>
            <a:r>
              <a:rPr lang="ja-JP" altLang="en-US" dirty="0"/>
              <a:t>プラグインで導入</a:t>
            </a:r>
            <a:endParaRPr lang="en-US" altLang="ja-JP" dirty="0"/>
          </a:p>
          <a:p>
            <a:pPr lvl="1"/>
            <a:endParaRPr lang="en-US" altLang="ja-JP" dirty="0"/>
          </a:p>
          <a:p>
            <a:r>
              <a:rPr kumimoji="1" lang="en-US" altLang="ja-JP" dirty="0"/>
              <a:t>AGX Dynamics</a:t>
            </a:r>
            <a:r>
              <a:rPr kumimoji="1" lang="ja-JP" altLang="en-US" dirty="0"/>
              <a:t>（</a:t>
            </a:r>
            <a:r>
              <a:rPr kumimoji="1" lang="en-US" altLang="ja-JP" dirty="0"/>
              <a:t>AGX</a:t>
            </a:r>
            <a:r>
              <a:rPr kumimoji="1" lang="ja-JP" altLang="en-US" dirty="0"/>
              <a:t>シミュレータ）</a:t>
            </a:r>
            <a:endParaRPr kumimoji="1" lang="en-US" altLang="ja-JP" dirty="0"/>
          </a:p>
          <a:p>
            <a:pPr lvl="1"/>
            <a:r>
              <a:rPr kumimoji="1" lang="ja-JP" altLang="en-US" dirty="0"/>
              <a:t>商用物理エンジンで高機能・高性能</a:t>
            </a:r>
            <a:endParaRPr kumimoji="1" lang="en-US" altLang="ja-JP" dirty="0"/>
          </a:p>
          <a:p>
            <a:pPr lvl="1"/>
            <a:r>
              <a:rPr kumimoji="1" lang="ja-JP" altLang="en-US" dirty="0"/>
              <a:t>ライセンスの購入が必要</a:t>
            </a:r>
            <a:endParaRPr kumimoji="1" lang="en-US" altLang="ja-JP" dirty="0"/>
          </a:p>
          <a:p>
            <a:pPr lvl="1"/>
            <a:r>
              <a:rPr kumimoji="1" lang="en-US" altLang="ja-JP" dirty="0"/>
              <a:t>AGX Dynamics</a:t>
            </a:r>
            <a:r>
              <a:rPr kumimoji="1" lang="ja-JP" altLang="en-US" dirty="0"/>
              <a:t>プラグインで導入</a:t>
            </a:r>
            <a:endParaRPr kumimoji="1" lang="en-US" altLang="ja-JP" dirty="0"/>
          </a:p>
          <a:p>
            <a:pPr lvl="1"/>
            <a:endParaRPr kumimoji="1" lang="en-US" altLang="ja-JP" dirty="0"/>
          </a:p>
          <a:p>
            <a:r>
              <a:rPr lang="ja-JP" altLang="en-US" dirty="0"/>
              <a:t>その他の利用可能な物理エンジン</a:t>
            </a:r>
            <a:endParaRPr lang="en-US" altLang="ja-JP" dirty="0"/>
          </a:p>
          <a:p>
            <a:pPr lvl="1"/>
            <a:r>
              <a:rPr lang="en-US" altLang="ja-JP" dirty="0"/>
              <a:t>NVIDIA PhysX, Bullet Physics,</a:t>
            </a:r>
            <a:r>
              <a:rPr lang="ja-JP" altLang="en-US" dirty="0"/>
              <a:t> </a:t>
            </a:r>
            <a:r>
              <a:rPr lang="en-US" altLang="ja-JP" dirty="0"/>
              <a:t>Springhead, </a:t>
            </a:r>
            <a:r>
              <a:rPr lang="en-US" altLang="ja-JP" dirty="0" err="1"/>
              <a:t>Roki</a:t>
            </a:r>
            <a:endParaRPr lang="en-US" altLang="ja-JP" dirty="0"/>
          </a:p>
          <a:p>
            <a:pPr lvl="1"/>
            <a:r>
              <a:rPr lang="ja-JP" altLang="en-US" dirty="0"/>
              <a:t>ただし現状では対応が不十分</a:t>
            </a:r>
            <a:endParaRPr lang="en-US" altLang="ja-JP" dirty="0"/>
          </a:p>
          <a:p>
            <a:pPr lvl="1"/>
            <a:endParaRPr kumimoji="1" lang="ja-JP" altLang="en-US" dirty="0"/>
          </a:p>
        </p:txBody>
      </p:sp>
    </p:spTree>
    <p:extLst>
      <p:ext uri="{BB962C8B-B14F-4D97-AF65-F5344CB8AC3E}">
        <p14:creationId xmlns:p14="http://schemas.microsoft.com/office/powerpoint/2010/main" val="15115026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174C49-0291-E2BB-9147-DC1B16F1275F}"/>
              </a:ext>
            </a:extLst>
          </p:cNvPr>
          <p:cNvSpPr>
            <a:spLocks noGrp="1"/>
          </p:cNvSpPr>
          <p:nvPr>
            <p:ph type="title"/>
          </p:nvPr>
        </p:nvSpPr>
        <p:spPr/>
        <p:txBody>
          <a:bodyPr/>
          <a:lstStyle/>
          <a:p>
            <a:r>
              <a:rPr kumimoji="1" lang="ja-JP" altLang="en-US" dirty="0"/>
              <a:t>無重力シミュレーション</a:t>
            </a:r>
          </a:p>
        </p:txBody>
      </p:sp>
      <p:sp>
        <p:nvSpPr>
          <p:cNvPr id="3" name="コンテンツ プレースホルダー 2">
            <a:extLst>
              <a:ext uri="{FF2B5EF4-FFF2-40B4-BE49-F238E27FC236}">
                <a16:creationId xmlns:a16="http://schemas.microsoft.com/office/drawing/2014/main" id="{B057369F-66AC-9BE4-49CF-E77312899027}"/>
              </a:ext>
            </a:extLst>
          </p:cNvPr>
          <p:cNvSpPr>
            <a:spLocks noGrp="1"/>
          </p:cNvSpPr>
          <p:nvPr>
            <p:ph idx="1"/>
          </p:nvPr>
        </p:nvSpPr>
        <p:spPr/>
        <p:txBody>
          <a:bodyPr>
            <a:normAutofit/>
          </a:bodyPr>
          <a:lstStyle/>
          <a:p>
            <a:r>
              <a:rPr kumimoji="1" lang="en-US" altLang="ja-JP" dirty="0"/>
              <a:t>“</a:t>
            </a:r>
            <a:r>
              <a:rPr kumimoji="1" lang="en-US" altLang="ja-JP" dirty="0" err="1"/>
              <a:t>AISTSimulator</a:t>
            </a:r>
            <a:r>
              <a:rPr kumimoji="1" lang="en-US" altLang="ja-JP" dirty="0"/>
              <a:t>” </a:t>
            </a:r>
            <a:r>
              <a:rPr kumimoji="1" lang="ja-JP" altLang="en-US" dirty="0"/>
              <a:t>を選択</a:t>
            </a:r>
            <a:endParaRPr kumimoji="1" lang="en-US" altLang="ja-JP" dirty="0"/>
          </a:p>
          <a:p>
            <a:r>
              <a:rPr kumimoji="1" lang="ja-JP" altLang="en-US" dirty="0"/>
              <a:t>「プロパティ」ビューで「重力加速度」に </a:t>
            </a:r>
            <a:r>
              <a:rPr kumimoji="1" lang="en-US" altLang="ja-JP" dirty="0"/>
              <a:t>“0 0 0” </a:t>
            </a:r>
            <a:r>
              <a:rPr kumimoji="1" lang="ja-JP" altLang="en-US" dirty="0"/>
              <a:t>を設定する</a:t>
            </a:r>
            <a:endParaRPr kumimoji="1" lang="en-US" altLang="ja-JP" dirty="0"/>
          </a:p>
          <a:p>
            <a:r>
              <a:rPr lang="ja-JP" altLang="en-US" dirty="0"/>
              <a:t>シミュレーションを実行する</a:t>
            </a:r>
            <a:endParaRPr lang="en-US" altLang="ja-JP" dirty="0"/>
          </a:p>
          <a:p>
            <a:endParaRPr kumimoji="1" lang="en-US" altLang="ja-JP" dirty="0"/>
          </a:p>
          <a:p>
            <a:r>
              <a:rPr lang="ja-JP" altLang="en-US" dirty="0"/>
              <a:t>シーンビューを編集モードに</a:t>
            </a:r>
            <a:endParaRPr lang="en-US" altLang="ja-JP" dirty="0"/>
          </a:p>
          <a:p>
            <a:pPr marL="0" indent="0">
              <a:buNone/>
            </a:pPr>
            <a:r>
              <a:rPr kumimoji="1" lang="en-US" altLang="ja-JP" dirty="0"/>
              <a:t>  </a:t>
            </a:r>
            <a:r>
              <a:rPr lang="ja-JP" altLang="en-US" dirty="0"/>
              <a:t>して</a:t>
            </a:r>
            <a:r>
              <a:rPr kumimoji="1" lang="ja-JP" altLang="en-US" dirty="0"/>
              <a:t>ロボットをマウスで</a:t>
            </a:r>
            <a:endParaRPr kumimoji="1" lang="en-US" altLang="ja-JP" dirty="0"/>
          </a:p>
          <a:p>
            <a:pPr marL="0" indent="0">
              <a:buNone/>
            </a:pPr>
            <a:r>
              <a:rPr kumimoji="1" lang="ja-JP" altLang="en-US" dirty="0"/>
              <a:t>  ドラッグ</a:t>
            </a:r>
            <a:r>
              <a:rPr lang="ja-JP" altLang="en-US" dirty="0"/>
              <a:t>し、力をかけてみる</a:t>
            </a:r>
            <a:endParaRPr kumimoji="1" lang="ja-JP" altLang="en-US" dirty="0"/>
          </a:p>
        </p:txBody>
      </p:sp>
      <p:grpSp>
        <p:nvGrpSpPr>
          <p:cNvPr id="7" name="グループ化 6">
            <a:extLst>
              <a:ext uri="{FF2B5EF4-FFF2-40B4-BE49-F238E27FC236}">
                <a16:creationId xmlns:a16="http://schemas.microsoft.com/office/drawing/2014/main" id="{0C354B86-D69B-9F42-49C9-B7599807497E}"/>
              </a:ext>
            </a:extLst>
          </p:cNvPr>
          <p:cNvGrpSpPr/>
          <p:nvPr/>
        </p:nvGrpSpPr>
        <p:grpSpPr>
          <a:xfrm>
            <a:off x="5936631" y="3076597"/>
            <a:ext cx="2868532" cy="3235302"/>
            <a:chOff x="5885571" y="3076597"/>
            <a:chExt cx="2868532" cy="3235302"/>
          </a:xfrm>
        </p:grpSpPr>
        <p:pic>
          <p:nvPicPr>
            <p:cNvPr id="5" name="図 4" descr="テーブル&#10;&#10;自動的に生成された説明">
              <a:extLst>
                <a:ext uri="{FF2B5EF4-FFF2-40B4-BE49-F238E27FC236}">
                  <a16:creationId xmlns:a16="http://schemas.microsoft.com/office/drawing/2014/main" id="{0F877AE4-10F3-AAE1-7807-D31AD41E3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5571" y="3076597"/>
              <a:ext cx="2868532" cy="3235302"/>
            </a:xfrm>
            <a:prstGeom prst="rect">
              <a:avLst/>
            </a:prstGeom>
          </p:spPr>
        </p:pic>
        <p:sp>
          <p:nvSpPr>
            <p:cNvPr id="6" name="正方形/長方形 5">
              <a:extLst>
                <a:ext uri="{FF2B5EF4-FFF2-40B4-BE49-F238E27FC236}">
                  <a16:creationId xmlns:a16="http://schemas.microsoft.com/office/drawing/2014/main" id="{787C7615-BD82-DD53-9675-B3BA499EA934}"/>
                </a:ext>
              </a:extLst>
            </p:cNvPr>
            <p:cNvSpPr/>
            <p:nvPr/>
          </p:nvSpPr>
          <p:spPr>
            <a:xfrm>
              <a:off x="5885572" y="4804081"/>
              <a:ext cx="2706076" cy="218157"/>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7059069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5308F8-0D9E-E9F0-595A-1D458809D96C}"/>
              </a:ext>
            </a:extLst>
          </p:cNvPr>
          <p:cNvSpPr>
            <a:spLocks noGrp="1"/>
          </p:cNvSpPr>
          <p:nvPr>
            <p:ph type="title"/>
          </p:nvPr>
        </p:nvSpPr>
        <p:spPr>
          <a:xfrm>
            <a:off x="628650" y="133044"/>
            <a:ext cx="7886700" cy="1325563"/>
          </a:xfrm>
        </p:spPr>
        <p:txBody>
          <a:bodyPr/>
          <a:lstStyle/>
          <a:p>
            <a:r>
              <a:rPr kumimoji="1" lang="ja-JP" altLang="en-US" dirty="0"/>
              <a:t>床の追加</a:t>
            </a:r>
          </a:p>
        </p:txBody>
      </p:sp>
      <p:sp>
        <p:nvSpPr>
          <p:cNvPr id="3" name="コンテンツ プレースホルダー 2">
            <a:extLst>
              <a:ext uri="{FF2B5EF4-FFF2-40B4-BE49-F238E27FC236}">
                <a16:creationId xmlns:a16="http://schemas.microsoft.com/office/drawing/2014/main" id="{59D1280E-EB8F-5842-16A4-D46FE97C1F07}"/>
              </a:ext>
            </a:extLst>
          </p:cNvPr>
          <p:cNvSpPr>
            <a:spLocks noGrp="1"/>
          </p:cNvSpPr>
          <p:nvPr>
            <p:ph idx="1"/>
          </p:nvPr>
        </p:nvSpPr>
        <p:spPr>
          <a:xfrm>
            <a:off x="628650" y="1431081"/>
            <a:ext cx="7886700" cy="5085760"/>
          </a:xfrm>
        </p:spPr>
        <p:txBody>
          <a:bodyPr>
            <a:normAutofit fontScale="92500" lnSpcReduction="10000"/>
          </a:bodyPr>
          <a:lstStyle/>
          <a:p>
            <a:r>
              <a:rPr lang="ja-JP" altLang="en-US" dirty="0"/>
              <a:t>重力加速度を元 </a:t>
            </a:r>
            <a:r>
              <a:rPr lang="en-US" altLang="ja-JP" dirty="0"/>
              <a:t>(0 0 -9.8) </a:t>
            </a:r>
            <a:r>
              <a:rPr lang="ja-JP" altLang="en-US" dirty="0"/>
              <a:t>に戻す</a:t>
            </a:r>
            <a:endParaRPr lang="en-US" altLang="ja-JP" dirty="0"/>
          </a:p>
          <a:p>
            <a:r>
              <a:rPr lang="ja-JP" altLang="en-US" dirty="0"/>
              <a:t>床モデルを</a:t>
            </a:r>
            <a:r>
              <a:rPr lang="en-US" altLang="ja-JP" dirty="0"/>
              <a:t>World</a:t>
            </a:r>
            <a:r>
              <a:rPr lang="ja-JP" altLang="en-US" dirty="0"/>
              <a:t>の子アイテムとして読み込む</a:t>
            </a:r>
            <a:endParaRPr lang="en-US" altLang="ja-JP" dirty="0"/>
          </a:p>
          <a:p>
            <a:pPr lvl="1"/>
            <a:r>
              <a:rPr kumimoji="1" lang="en-US" altLang="ja-JP" dirty="0"/>
              <a:t>choreonoid-2.x/model/</a:t>
            </a:r>
            <a:r>
              <a:rPr kumimoji="1" lang="en-US" altLang="ja-JP" dirty="0" err="1"/>
              <a:t>misc</a:t>
            </a:r>
            <a:r>
              <a:rPr kumimoji="1" lang="en-US" altLang="ja-JP" dirty="0"/>
              <a:t>/</a:t>
            </a:r>
            <a:r>
              <a:rPr kumimoji="1" lang="en-US" altLang="ja-JP" dirty="0" err="1"/>
              <a:t>floor.body</a:t>
            </a:r>
            <a:endParaRPr kumimoji="1" lang="en-US" altLang="ja-JP" dirty="0"/>
          </a:p>
          <a:p>
            <a:pPr lvl="1"/>
            <a:endParaRPr lang="en-US" altLang="ja-JP" dirty="0"/>
          </a:p>
          <a:p>
            <a:pPr lvl="1"/>
            <a:endParaRPr kumimoji="1" lang="en-US" altLang="ja-JP" dirty="0"/>
          </a:p>
          <a:p>
            <a:pPr lvl="1"/>
            <a:endParaRPr lang="en-US" altLang="ja-JP" dirty="0"/>
          </a:p>
          <a:p>
            <a:pPr lvl="1"/>
            <a:endParaRPr kumimoji="1" lang="en-US" altLang="ja-JP" dirty="0"/>
          </a:p>
          <a:p>
            <a:pPr lvl="1"/>
            <a:endParaRPr lang="en-US" altLang="ja-JP" dirty="0"/>
          </a:p>
          <a:p>
            <a:pPr lvl="1"/>
            <a:endParaRPr kumimoji="1" lang="en-US" altLang="ja-JP" dirty="0"/>
          </a:p>
          <a:p>
            <a:endParaRPr lang="en-US" altLang="ja-JP" dirty="0"/>
          </a:p>
          <a:p>
            <a:pPr marL="0" indent="0">
              <a:buNone/>
            </a:pPr>
            <a:endParaRPr lang="en-US" altLang="ja-JP" dirty="0"/>
          </a:p>
          <a:p>
            <a:r>
              <a:rPr lang="ja-JP" altLang="en-US" dirty="0"/>
              <a:t>ロボットが落ちなくなる</a:t>
            </a:r>
            <a:endParaRPr lang="en-US" altLang="ja-JP" dirty="0"/>
          </a:p>
          <a:p>
            <a:r>
              <a:rPr kumimoji="1" lang="ja-JP" altLang="en-US" dirty="0"/>
              <a:t>車体をドラッグして引っ張ってみる</a:t>
            </a:r>
            <a:endParaRPr lang="en-US" altLang="ja-JP" dirty="0"/>
          </a:p>
        </p:txBody>
      </p:sp>
      <p:sp>
        <p:nvSpPr>
          <p:cNvPr id="4" name="テキスト ボックス 3">
            <a:extLst>
              <a:ext uri="{FF2B5EF4-FFF2-40B4-BE49-F238E27FC236}">
                <a16:creationId xmlns:a16="http://schemas.microsoft.com/office/drawing/2014/main" id="{3C91E728-DFD2-3403-D198-C61F47B9ED9D}"/>
              </a:ext>
            </a:extLst>
          </p:cNvPr>
          <p:cNvSpPr txBox="1"/>
          <p:nvPr/>
        </p:nvSpPr>
        <p:spPr>
          <a:xfrm>
            <a:off x="952855" y="3062161"/>
            <a:ext cx="3934558" cy="1569660"/>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 World</a:t>
            </a:r>
          </a:p>
          <a:p>
            <a:r>
              <a:rPr lang="en-US" altLang="ja-JP"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MobileRobot</a:t>
            </a:r>
            <a:endParaRPr lang="en-US" altLang="ja-JP" sz="2400" dirty="0">
              <a:latin typeface="ＭＳ ゴシック" panose="020B0609070205080204" pitchFamily="49" charset="-128"/>
              <a:ea typeface="ＭＳ ゴシック" panose="020B0609070205080204" pitchFamily="49" charset="-128"/>
            </a:endParaRPr>
          </a:p>
          <a:p>
            <a:r>
              <a:rPr lang="en-US" altLang="ja-JP" sz="2400" dirty="0">
                <a:latin typeface="ＭＳ ゴシック" panose="020B0609070205080204" pitchFamily="49" charset="-128"/>
                <a:ea typeface="ＭＳ ゴシック" panose="020B0609070205080204" pitchFamily="49" charset="-128"/>
              </a:rPr>
              <a:t>    </a:t>
            </a:r>
            <a:r>
              <a:rPr lang="en-US" altLang="ja-JP" sz="2400" b="1" dirty="0">
                <a:solidFill>
                  <a:srgbClr val="FF0000"/>
                </a:solidFill>
                <a:latin typeface="ＭＳ ゴシック" panose="020B0609070205080204" pitchFamily="49" charset="-128"/>
                <a:ea typeface="ＭＳ ゴシック" panose="020B0609070205080204" pitchFamily="49" charset="-128"/>
              </a:rPr>
              <a:t>Floor</a:t>
            </a:r>
          </a:p>
          <a:p>
            <a:r>
              <a:rPr lang="en-US" altLang="ja-JP"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AISTSimulator</a:t>
            </a:r>
            <a:endParaRPr lang="ja-JP" altLang="en-US" sz="2400" dirty="0">
              <a:latin typeface="ＭＳ ゴシック" panose="020B0609070205080204" pitchFamily="49" charset="-128"/>
              <a:ea typeface="ＭＳ ゴシック" panose="020B0609070205080204" pitchFamily="49" charset="-128"/>
            </a:endParaRPr>
          </a:p>
        </p:txBody>
      </p:sp>
      <p:pic>
        <p:nvPicPr>
          <p:cNvPr id="6" name="図 5" descr="グラフィカル ユーザー インターフェイス, テキスト, アプリケーション, メール&#10;&#10;自動的に生成された説明">
            <a:extLst>
              <a:ext uri="{FF2B5EF4-FFF2-40B4-BE49-F238E27FC236}">
                <a16:creationId xmlns:a16="http://schemas.microsoft.com/office/drawing/2014/main" id="{4538F88C-B469-CEC7-CD14-B2E49F0BE7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9154" y="2868866"/>
            <a:ext cx="3117730" cy="2260131"/>
          </a:xfrm>
          <a:prstGeom prst="rect">
            <a:avLst/>
          </a:prstGeom>
        </p:spPr>
      </p:pic>
      <p:cxnSp>
        <p:nvCxnSpPr>
          <p:cNvPr id="10" name="直線コネクタ 9">
            <a:extLst>
              <a:ext uri="{FF2B5EF4-FFF2-40B4-BE49-F238E27FC236}">
                <a16:creationId xmlns:a16="http://schemas.microsoft.com/office/drawing/2014/main" id="{53B699E3-A4DE-9B22-72EA-BA04B5A611F6}"/>
              </a:ext>
            </a:extLst>
          </p:cNvPr>
          <p:cNvCxnSpPr>
            <a:cxnSpLocks/>
          </p:cNvCxnSpPr>
          <p:nvPr/>
        </p:nvCxnSpPr>
        <p:spPr>
          <a:xfrm>
            <a:off x="1351818" y="2576099"/>
            <a:ext cx="294632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DE5B1132-2B34-67CF-E628-3C835C1C34B5}"/>
              </a:ext>
            </a:extLst>
          </p:cNvPr>
          <p:cNvCxnSpPr>
            <a:cxnSpLocks/>
          </p:cNvCxnSpPr>
          <p:nvPr/>
        </p:nvCxnSpPr>
        <p:spPr>
          <a:xfrm>
            <a:off x="4381695" y="2576099"/>
            <a:ext cx="1080908" cy="3948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732074B7-BD6D-77E4-990C-5E6014D77F48}"/>
              </a:ext>
            </a:extLst>
          </p:cNvPr>
          <p:cNvSpPr txBox="1"/>
          <p:nvPr/>
        </p:nvSpPr>
        <p:spPr>
          <a:xfrm>
            <a:off x="4196030" y="2692829"/>
            <a:ext cx="646331" cy="369332"/>
          </a:xfrm>
          <a:prstGeom prst="rect">
            <a:avLst/>
          </a:prstGeom>
          <a:noFill/>
        </p:spPr>
        <p:txBody>
          <a:bodyPr wrap="none" rtlCol="0">
            <a:spAutoFit/>
          </a:bodyPr>
          <a:lstStyle/>
          <a:p>
            <a:r>
              <a:rPr lang="ja-JP" altLang="en-US" b="1" dirty="0">
                <a:solidFill>
                  <a:srgbClr val="FF0000"/>
                </a:solidFill>
              </a:rPr>
              <a:t>ココ</a:t>
            </a:r>
            <a:endParaRPr kumimoji="1" lang="ja-JP" altLang="en-US" b="1" dirty="0">
              <a:solidFill>
                <a:srgbClr val="FF0000"/>
              </a:solidFill>
            </a:endParaRPr>
          </a:p>
        </p:txBody>
      </p:sp>
      <p:sp>
        <p:nvSpPr>
          <p:cNvPr id="15" name="テキスト ボックス 14">
            <a:extLst>
              <a:ext uri="{FF2B5EF4-FFF2-40B4-BE49-F238E27FC236}">
                <a16:creationId xmlns:a16="http://schemas.microsoft.com/office/drawing/2014/main" id="{0D39E45F-A228-DDEE-21D4-94733F338213}"/>
              </a:ext>
            </a:extLst>
          </p:cNvPr>
          <p:cNvSpPr txBox="1"/>
          <p:nvPr/>
        </p:nvSpPr>
        <p:spPr>
          <a:xfrm>
            <a:off x="2596179" y="4641487"/>
            <a:ext cx="2895344" cy="707886"/>
          </a:xfrm>
          <a:prstGeom prst="rect">
            <a:avLst/>
          </a:prstGeom>
          <a:noFill/>
        </p:spPr>
        <p:txBody>
          <a:bodyPr wrap="none" rtlCol="0">
            <a:spAutoFit/>
          </a:bodyPr>
          <a:lstStyle/>
          <a:p>
            <a:r>
              <a:rPr kumimoji="1" lang="en-US" altLang="ja-JP" sz="2000" b="1" dirty="0">
                <a:solidFill>
                  <a:srgbClr val="FF0000"/>
                </a:solidFill>
              </a:rPr>
              <a:t>※ </a:t>
            </a:r>
            <a:r>
              <a:rPr kumimoji="1" lang="ja-JP" altLang="en-US" sz="2000" b="1" dirty="0">
                <a:solidFill>
                  <a:srgbClr val="FF0000"/>
                </a:solidFill>
              </a:rPr>
              <a:t>親子関係に注意！</a:t>
            </a:r>
            <a:endParaRPr kumimoji="1" lang="en-US" altLang="ja-JP" sz="2000" b="1" dirty="0">
              <a:solidFill>
                <a:srgbClr val="FF0000"/>
              </a:solidFill>
            </a:endParaRPr>
          </a:p>
          <a:p>
            <a:r>
              <a:rPr kumimoji="1" lang="ja-JP" altLang="en-US" sz="2000" b="1" dirty="0">
                <a:solidFill>
                  <a:srgbClr val="FF0000"/>
                </a:solidFill>
              </a:rPr>
              <a:t> </a:t>
            </a:r>
            <a:r>
              <a:rPr kumimoji="1" lang="en-US" altLang="ja-JP" sz="2000" b="1" dirty="0">
                <a:solidFill>
                  <a:srgbClr val="FF0000"/>
                </a:solidFill>
              </a:rPr>
              <a:t>(</a:t>
            </a:r>
            <a:r>
              <a:rPr kumimoji="1" lang="ja-JP" altLang="en-US" sz="2000" b="1" dirty="0">
                <a:solidFill>
                  <a:srgbClr val="FF0000"/>
                </a:solidFill>
              </a:rPr>
              <a:t>順番は前後しても</a:t>
            </a:r>
            <a:r>
              <a:rPr kumimoji="1" lang="en-US" altLang="ja-JP" sz="2000" b="1" dirty="0">
                <a:solidFill>
                  <a:srgbClr val="FF0000"/>
                </a:solidFill>
              </a:rPr>
              <a:t>OK)</a:t>
            </a:r>
            <a:endParaRPr kumimoji="1" lang="ja-JP" altLang="en-US" sz="2000" b="1" dirty="0">
              <a:solidFill>
                <a:srgbClr val="FF0000"/>
              </a:solidFill>
            </a:endParaRPr>
          </a:p>
        </p:txBody>
      </p:sp>
    </p:spTree>
    <p:extLst>
      <p:ext uri="{BB962C8B-B14F-4D97-AF65-F5344CB8AC3E}">
        <p14:creationId xmlns:p14="http://schemas.microsoft.com/office/powerpoint/2010/main" val="35572046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32522D-068E-2042-D273-8E730841BEBE}"/>
              </a:ext>
            </a:extLst>
          </p:cNvPr>
          <p:cNvSpPr>
            <a:spLocks noGrp="1"/>
          </p:cNvSpPr>
          <p:nvPr>
            <p:ph type="title"/>
          </p:nvPr>
        </p:nvSpPr>
        <p:spPr>
          <a:xfrm>
            <a:off x="628650" y="244440"/>
            <a:ext cx="7886700" cy="1325563"/>
          </a:xfrm>
        </p:spPr>
        <p:txBody>
          <a:bodyPr/>
          <a:lstStyle/>
          <a:p>
            <a:r>
              <a:rPr lang="ja-JP" altLang="en-US" dirty="0"/>
              <a:t>接触マテリアル</a:t>
            </a:r>
            <a:endParaRPr kumimoji="1" lang="ja-JP" altLang="en-US" dirty="0"/>
          </a:p>
        </p:txBody>
      </p:sp>
      <p:sp>
        <p:nvSpPr>
          <p:cNvPr id="3" name="コンテンツ プレースホルダー 2">
            <a:extLst>
              <a:ext uri="{FF2B5EF4-FFF2-40B4-BE49-F238E27FC236}">
                <a16:creationId xmlns:a16="http://schemas.microsoft.com/office/drawing/2014/main" id="{B2AC477A-FB43-571C-3D78-14A6A2AE4C0B}"/>
              </a:ext>
            </a:extLst>
          </p:cNvPr>
          <p:cNvSpPr>
            <a:spLocks noGrp="1"/>
          </p:cNvSpPr>
          <p:nvPr>
            <p:ph idx="1"/>
          </p:nvPr>
        </p:nvSpPr>
        <p:spPr>
          <a:xfrm>
            <a:off x="628650" y="1463579"/>
            <a:ext cx="7886700" cy="4351338"/>
          </a:xfrm>
        </p:spPr>
        <p:txBody>
          <a:bodyPr/>
          <a:lstStyle/>
          <a:p>
            <a:r>
              <a:rPr lang="ja-JP" altLang="en-US" dirty="0"/>
              <a:t>各リンクに</a:t>
            </a:r>
            <a:r>
              <a:rPr lang="en-US" altLang="ja-JP" dirty="0"/>
              <a:t>material</a:t>
            </a:r>
            <a:r>
              <a:rPr lang="ja-JP" altLang="en-US" dirty="0"/>
              <a:t>キーで指定可能</a:t>
            </a:r>
            <a:endParaRPr lang="en-US" altLang="ja-JP" dirty="0"/>
          </a:p>
          <a:p>
            <a:r>
              <a:rPr kumimoji="1" lang="ja-JP" altLang="en-US" dirty="0"/>
              <a:t>利用可能なマテリアルは</a:t>
            </a:r>
            <a:r>
              <a:rPr kumimoji="1" lang="en-US" altLang="ja-JP" dirty="0" err="1"/>
              <a:t>Choreonoid</a:t>
            </a:r>
            <a:r>
              <a:rPr kumimoji="1" lang="ja-JP" altLang="en-US" dirty="0"/>
              <a:t>本体の</a:t>
            </a:r>
            <a:r>
              <a:rPr kumimoji="1" lang="en-US" altLang="ja-JP" dirty="0"/>
              <a:t>share/default/</a:t>
            </a:r>
            <a:r>
              <a:rPr kumimoji="1" lang="en-US" altLang="ja-JP" dirty="0" err="1"/>
              <a:t>materials.yaml</a:t>
            </a:r>
            <a:r>
              <a:rPr kumimoji="1" lang="ja-JP" altLang="en-US" dirty="0"/>
              <a:t>に記載</a:t>
            </a:r>
            <a:endParaRPr kumimoji="1" lang="en-US" altLang="ja-JP" dirty="0"/>
          </a:p>
          <a:p>
            <a:r>
              <a:rPr lang="ja-JP" altLang="en-US" dirty="0"/>
              <a:t>マテリアルの組み合わせごとに摩擦係数や反発係数を設定</a:t>
            </a:r>
            <a:endParaRPr kumimoji="1" lang="ja-JP" altLang="en-US" dirty="0"/>
          </a:p>
        </p:txBody>
      </p:sp>
      <p:sp>
        <p:nvSpPr>
          <p:cNvPr id="4" name="テキスト ボックス 3">
            <a:extLst>
              <a:ext uri="{FF2B5EF4-FFF2-40B4-BE49-F238E27FC236}">
                <a16:creationId xmlns:a16="http://schemas.microsoft.com/office/drawing/2014/main" id="{8BC897F7-7BAD-34A9-6359-1AEC2D1ECB6D}"/>
              </a:ext>
            </a:extLst>
          </p:cNvPr>
          <p:cNvSpPr txBox="1"/>
          <p:nvPr/>
        </p:nvSpPr>
        <p:spPr>
          <a:xfrm>
            <a:off x="3367386" y="3500000"/>
            <a:ext cx="4100988" cy="3108543"/>
          </a:xfrm>
          <a:prstGeom prst="rect">
            <a:avLst/>
          </a:prstGeom>
          <a:noFill/>
          <a:ln>
            <a:solidFill>
              <a:schemeClr val="tx1"/>
            </a:solidFill>
          </a:ln>
        </p:spPr>
        <p:txBody>
          <a:bodyPr wrap="square" rtlCol="0">
            <a:spAutoFit/>
          </a:bodyPr>
          <a:lstStyle/>
          <a:p>
            <a:r>
              <a:rPr lang="en-US" altLang="ja-JP" sz="1400" dirty="0">
                <a:latin typeface="ＭＳ ゴシック" panose="020B0609070205080204" pitchFamily="49" charset="-128"/>
                <a:ea typeface="ＭＳ ゴシック" panose="020B0609070205080204" pitchFamily="49" charset="-128"/>
              </a:rPr>
              <a:t> </a:t>
            </a:r>
            <a:r>
              <a:rPr lang="ja-JP" altLang="en-US" sz="1400" dirty="0">
                <a:latin typeface="ＭＳ ゴシック" panose="020B0609070205080204" pitchFamily="49" charset="-128"/>
                <a:ea typeface="ＭＳ ゴシック" panose="020B0609070205080204" pitchFamily="49" charset="-128"/>
              </a:rPr>
              <a:t> </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name: </a:t>
            </a:r>
            <a:r>
              <a:rPr lang="en-US" altLang="ja-JP" sz="1400" dirty="0" err="1">
                <a:latin typeface="ＭＳ ゴシック" panose="020B0609070205080204" pitchFamily="49" charset="-128"/>
                <a:ea typeface="ＭＳ ゴシック" panose="020B0609070205080204" pitchFamily="49" charset="-128"/>
              </a:rPr>
              <a:t>LeftWheel</a:t>
            </a:r>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parent: Chassis</a:t>
            </a:r>
          </a:p>
          <a:p>
            <a:r>
              <a:rPr lang="en-US" altLang="ja-JP" sz="1400" dirty="0">
                <a:latin typeface="ＭＳ ゴシック" panose="020B0609070205080204" pitchFamily="49" charset="-128"/>
                <a:ea typeface="ＭＳ ゴシック" panose="020B0609070205080204" pitchFamily="49" charset="-128"/>
              </a:rPr>
              <a:t>    translation: [ 0, 0.145, 0.076 ]</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joint_type</a:t>
            </a:r>
            <a:r>
              <a:rPr lang="en-US" altLang="ja-JP" sz="1400" dirty="0">
                <a:latin typeface="ＭＳ ゴシック" panose="020B0609070205080204" pitchFamily="49" charset="-128"/>
                <a:ea typeface="ＭＳ ゴシック" panose="020B0609070205080204" pitchFamily="49" charset="-128"/>
              </a:rPr>
              <a:t>: revolute</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joint_id</a:t>
            </a:r>
            <a:r>
              <a:rPr lang="en-US" altLang="ja-JP" sz="1400" dirty="0">
                <a:latin typeface="ＭＳ ゴシック" panose="020B0609070205080204" pitchFamily="49" charset="-128"/>
                <a:ea typeface="ＭＳ ゴシック" panose="020B0609070205080204" pitchFamily="49" charset="-128"/>
              </a:rPr>
              <a:t>: 0</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joint_axis</a:t>
            </a:r>
            <a:r>
              <a:rPr lang="en-US" altLang="ja-JP" sz="1400" dirty="0">
                <a:latin typeface="ＭＳ ゴシック" panose="020B0609070205080204" pitchFamily="49" charset="-128"/>
                <a:ea typeface="ＭＳ ゴシック" panose="020B0609070205080204" pitchFamily="49" charset="-128"/>
              </a:rPr>
              <a:t>: [ 0, 1, 0 ]</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center_of_mass</a:t>
            </a:r>
            <a:r>
              <a:rPr lang="en-US" altLang="ja-JP" sz="1400" dirty="0">
                <a:latin typeface="ＭＳ ゴシック" panose="020B0609070205080204" pitchFamily="49" charset="-128"/>
                <a:ea typeface="ＭＳ ゴシック" panose="020B0609070205080204" pitchFamily="49" charset="-128"/>
              </a:rPr>
              <a:t>: [ 0, 0, 0 ]</a:t>
            </a:r>
          </a:p>
          <a:p>
            <a:r>
              <a:rPr lang="en-US" altLang="ja-JP" sz="1400" dirty="0">
                <a:latin typeface="ＭＳ ゴシック" panose="020B0609070205080204" pitchFamily="49" charset="-128"/>
                <a:ea typeface="ＭＳ ゴシック" panose="020B0609070205080204" pitchFamily="49" charset="-128"/>
              </a:rPr>
              <a:t>    mass: 0.8</a:t>
            </a:r>
          </a:p>
          <a:p>
            <a:r>
              <a:rPr lang="en-US" altLang="ja-JP" sz="1400" dirty="0">
                <a:latin typeface="ＭＳ ゴシック" panose="020B0609070205080204" pitchFamily="49" charset="-128"/>
                <a:ea typeface="ＭＳ ゴシック" panose="020B0609070205080204" pitchFamily="49" charset="-128"/>
              </a:rPr>
              <a:t>    inertia: [ 0.0012, 0,      0,</a:t>
            </a:r>
          </a:p>
          <a:p>
            <a:r>
              <a:rPr lang="en-US" altLang="ja-JP" sz="1400" dirty="0">
                <a:latin typeface="ＭＳ ゴシック" panose="020B0609070205080204" pitchFamily="49" charset="-128"/>
                <a:ea typeface="ＭＳ ゴシック" panose="020B0609070205080204" pitchFamily="49" charset="-128"/>
              </a:rPr>
              <a:t>               0,      0.0023, 0,</a:t>
            </a:r>
          </a:p>
          <a:p>
            <a:r>
              <a:rPr lang="en-US" altLang="ja-JP" sz="1400" dirty="0">
                <a:latin typeface="ＭＳ ゴシック" panose="020B0609070205080204" pitchFamily="49" charset="-128"/>
                <a:ea typeface="ＭＳ ゴシック" panose="020B0609070205080204" pitchFamily="49" charset="-128"/>
              </a:rPr>
              <a:t>               0,      0,      0.0012 ]</a:t>
            </a:r>
          </a:p>
          <a:p>
            <a:r>
              <a:rPr lang="en-US" altLang="ja-JP" sz="1400" dirty="0">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material: Tire</a:t>
            </a:r>
          </a:p>
          <a:p>
            <a:r>
              <a:rPr lang="en-US" altLang="ja-JP" sz="1400" dirty="0">
                <a:latin typeface="ＭＳ ゴシック" panose="020B0609070205080204" pitchFamily="49" charset="-128"/>
                <a:ea typeface="ＭＳ ゴシック" panose="020B0609070205080204" pitchFamily="49" charset="-128"/>
              </a:rPr>
              <a:t>    …</a:t>
            </a:r>
            <a:endParaRPr lang="ja-JP" altLang="en-US" sz="1400" dirty="0">
              <a:latin typeface="ＭＳ ゴシック" panose="020B0609070205080204" pitchFamily="49" charset="-128"/>
              <a:ea typeface="ＭＳ ゴシック" panose="020B0609070205080204" pitchFamily="49" charset="-128"/>
            </a:endParaRPr>
          </a:p>
        </p:txBody>
      </p:sp>
      <p:sp>
        <p:nvSpPr>
          <p:cNvPr id="5" name="テキスト ボックス 4">
            <a:extLst>
              <a:ext uri="{FF2B5EF4-FFF2-40B4-BE49-F238E27FC236}">
                <a16:creationId xmlns:a16="http://schemas.microsoft.com/office/drawing/2014/main" id="{4F0E0728-996B-8789-63B2-4F83D1967B7D}"/>
              </a:ext>
            </a:extLst>
          </p:cNvPr>
          <p:cNvSpPr txBox="1"/>
          <p:nvPr/>
        </p:nvSpPr>
        <p:spPr>
          <a:xfrm>
            <a:off x="1151123" y="5814917"/>
            <a:ext cx="2031325" cy="646331"/>
          </a:xfrm>
          <a:prstGeom prst="rect">
            <a:avLst/>
          </a:prstGeom>
          <a:noFill/>
        </p:spPr>
        <p:txBody>
          <a:bodyPr wrap="none" rtlCol="0">
            <a:spAutoFit/>
          </a:bodyPr>
          <a:lstStyle/>
          <a:p>
            <a:r>
              <a:rPr kumimoji="1" lang="ja-JP" altLang="en-US" b="1" dirty="0">
                <a:solidFill>
                  <a:srgbClr val="FF0000"/>
                </a:solidFill>
              </a:rPr>
              <a:t>ここでは </a:t>
            </a:r>
            <a:r>
              <a:rPr kumimoji="1" lang="en-US" altLang="ja-JP" b="1" dirty="0">
                <a:solidFill>
                  <a:srgbClr val="FF0000"/>
                </a:solidFill>
              </a:rPr>
              <a:t>“Tire” </a:t>
            </a:r>
          </a:p>
          <a:p>
            <a:r>
              <a:rPr kumimoji="1" lang="ja-JP" altLang="en-US" b="1" dirty="0">
                <a:solidFill>
                  <a:srgbClr val="FF0000"/>
                </a:solidFill>
              </a:rPr>
              <a:t>マテリアルを指定</a:t>
            </a:r>
          </a:p>
        </p:txBody>
      </p:sp>
    </p:spTree>
    <p:extLst>
      <p:ext uri="{BB962C8B-B14F-4D97-AF65-F5344CB8AC3E}">
        <p14:creationId xmlns:p14="http://schemas.microsoft.com/office/powerpoint/2010/main" val="20136884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11ACD1-98DA-DC9C-3555-A9061C02D427}"/>
              </a:ext>
            </a:extLst>
          </p:cNvPr>
          <p:cNvSpPr>
            <a:spLocks noGrp="1"/>
          </p:cNvSpPr>
          <p:nvPr>
            <p:ph type="title"/>
          </p:nvPr>
        </p:nvSpPr>
        <p:spPr/>
        <p:txBody>
          <a:bodyPr>
            <a:normAutofit/>
          </a:bodyPr>
          <a:lstStyle/>
          <a:p>
            <a:r>
              <a:rPr kumimoji="1" lang="ja-JP" altLang="en-US" dirty="0"/>
              <a:t>タイムステップの設定</a:t>
            </a:r>
          </a:p>
        </p:txBody>
      </p:sp>
      <p:sp>
        <p:nvSpPr>
          <p:cNvPr id="3" name="コンテンツ プレースホルダー 2">
            <a:extLst>
              <a:ext uri="{FF2B5EF4-FFF2-40B4-BE49-F238E27FC236}">
                <a16:creationId xmlns:a16="http://schemas.microsoft.com/office/drawing/2014/main" id="{77DA98C7-A797-A757-FF8D-6377DCD6AEC4}"/>
              </a:ext>
            </a:extLst>
          </p:cNvPr>
          <p:cNvSpPr>
            <a:spLocks noGrp="1"/>
          </p:cNvSpPr>
          <p:nvPr>
            <p:ph idx="1"/>
          </p:nvPr>
        </p:nvSpPr>
        <p:spPr/>
        <p:txBody>
          <a:bodyPr/>
          <a:lstStyle/>
          <a:p>
            <a:r>
              <a:rPr kumimoji="1" lang="ja-JP" altLang="en-US" dirty="0"/>
              <a:t>シミュレーションの</a:t>
            </a:r>
            <a:r>
              <a:rPr lang="ja-JP" altLang="en-US" dirty="0"/>
              <a:t>１</a:t>
            </a:r>
            <a:r>
              <a:rPr kumimoji="1" lang="ja-JP" altLang="en-US" dirty="0"/>
              <a:t>コマあたりの時間</a:t>
            </a:r>
            <a:endParaRPr kumimoji="1" lang="en-US" altLang="ja-JP" dirty="0"/>
          </a:p>
          <a:p>
            <a:r>
              <a:rPr lang="ja-JP" altLang="en-US" dirty="0"/>
              <a:t>デフォルトは</a:t>
            </a:r>
            <a:r>
              <a:rPr lang="en-US" altLang="ja-JP" dirty="0"/>
              <a:t>0.001</a:t>
            </a:r>
            <a:r>
              <a:rPr lang="ja-JP" altLang="en-US" dirty="0"/>
              <a:t>秒（</a:t>
            </a:r>
            <a:r>
              <a:rPr lang="en-US" altLang="ja-JP" dirty="0"/>
              <a:t>1</a:t>
            </a:r>
            <a:r>
              <a:rPr lang="ja-JP" altLang="en-US" dirty="0"/>
              <a:t>ミリ秒）</a:t>
            </a:r>
            <a:endParaRPr lang="en-US" altLang="ja-JP" dirty="0"/>
          </a:p>
          <a:p>
            <a:r>
              <a:rPr kumimoji="1" lang="ja-JP" altLang="en-US" dirty="0"/>
              <a:t>シミュレーションの正確性・安定性とシミュレーション速度とのトレードオフ</a:t>
            </a:r>
            <a:endParaRPr kumimoji="1" lang="en-US" altLang="ja-JP" dirty="0"/>
          </a:p>
          <a:p>
            <a:r>
              <a:rPr lang="ja-JP" altLang="en-US" dirty="0"/>
              <a:t>安定にシミュレーションできる範囲で必要に応じて増やしておく</a:t>
            </a:r>
            <a:endParaRPr lang="en-US" altLang="ja-JP" dirty="0"/>
          </a:p>
          <a:p>
            <a:r>
              <a:rPr kumimoji="1" lang="en-US" altLang="ja-JP" dirty="0"/>
              <a:t>1</a:t>
            </a:r>
            <a:r>
              <a:rPr kumimoji="1" lang="ja-JP" altLang="en-US" dirty="0"/>
              <a:t>ミリ秒の細かさであればほとんどのケースで安定</a:t>
            </a:r>
          </a:p>
        </p:txBody>
      </p:sp>
    </p:spTree>
    <p:extLst>
      <p:ext uri="{BB962C8B-B14F-4D97-AF65-F5344CB8AC3E}">
        <p14:creationId xmlns:p14="http://schemas.microsoft.com/office/powerpoint/2010/main" val="2837038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四角形: 角を丸くする 246">
            <a:extLst>
              <a:ext uri="{FF2B5EF4-FFF2-40B4-BE49-F238E27FC236}">
                <a16:creationId xmlns:a16="http://schemas.microsoft.com/office/drawing/2014/main" id="{0576D4F5-4B49-4557-AE55-C5B2BB4794A9}"/>
              </a:ext>
            </a:extLst>
          </p:cNvPr>
          <p:cNvSpPr/>
          <p:nvPr/>
        </p:nvSpPr>
        <p:spPr>
          <a:xfrm>
            <a:off x="2527803" y="1668162"/>
            <a:ext cx="5601782" cy="4645286"/>
          </a:xfrm>
          <a:prstGeom prst="roundRect">
            <a:avLst>
              <a:gd name="adj" fmla="val 4667"/>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9" name="フリーフォーム: 図形 28">
            <a:extLst>
              <a:ext uri="{FF2B5EF4-FFF2-40B4-BE49-F238E27FC236}">
                <a16:creationId xmlns:a16="http://schemas.microsoft.com/office/drawing/2014/main" id="{C2C694F4-2DC6-4A13-9FDA-C324DC3F6971}"/>
              </a:ext>
            </a:extLst>
          </p:cNvPr>
          <p:cNvSpPr/>
          <p:nvPr/>
        </p:nvSpPr>
        <p:spPr>
          <a:xfrm>
            <a:off x="3155637" y="4130568"/>
            <a:ext cx="745832" cy="1815436"/>
          </a:xfrm>
          <a:custGeom>
            <a:avLst/>
            <a:gdLst>
              <a:gd name="connsiteX0" fmla="*/ 862012 w 862012"/>
              <a:gd name="connsiteY0" fmla="*/ 0 h 2257425"/>
              <a:gd name="connsiteX1" fmla="*/ 338137 w 862012"/>
              <a:gd name="connsiteY1" fmla="*/ 0 h 2257425"/>
              <a:gd name="connsiteX2" fmla="*/ 338137 w 862012"/>
              <a:gd name="connsiteY2" fmla="*/ 2257425 h 2257425"/>
              <a:gd name="connsiteX3" fmla="*/ 0 w 862012"/>
              <a:gd name="connsiteY3" fmla="*/ 2257425 h 2257425"/>
            </a:gdLst>
            <a:ahLst/>
            <a:cxnLst>
              <a:cxn ang="0">
                <a:pos x="connsiteX0" y="connsiteY0"/>
              </a:cxn>
              <a:cxn ang="0">
                <a:pos x="connsiteX1" y="connsiteY1"/>
              </a:cxn>
              <a:cxn ang="0">
                <a:pos x="connsiteX2" y="connsiteY2"/>
              </a:cxn>
              <a:cxn ang="0">
                <a:pos x="connsiteX3" y="connsiteY3"/>
              </a:cxn>
            </a:cxnLst>
            <a:rect l="l" t="t" r="r" b="b"/>
            <a:pathLst>
              <a:path w="862012" h="2257425">
                <a:moveTo>
                  <a:pt x="862012" y="0"/>
                </a:moveTo>
                <a:lnTo>
                  <a:pt x="338137" y="0"/>
                </a:lnTo>
                <a:lnTo>
                  <a:pt x="338137" y="2257425"/>
                </a:lnTo>
                <a:lnTo>
                  <a:pt x="0" y="2257425"/>
                </a:lnTo>
              </a:path>
            </a:pathLst>
          </a:custGeom>
          <a:noFill/>
          <a:ln w="127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nvGrpSpPr>
          <p:cNvPr id="227" name="グループ化 226">
            <a:extLst>
              <a:ext uri="{FF2B5EF4-FFF2-40B4-BE49-F238E27FC236}">
                <a16:creationId xmlns:a16="http://schemas.microsoft.com/office/drawing/2014/main" id="{CE2372C4-A20E-4E04-AB13-7614CAFB6838}"/>
              </a:ext>
            </a:extLst>
          </p:cNvPr>
          <p:cNvGrpSpPr/>
          <p:nvPr/>
        </p:nvGrpSpPr>
        <p:grpSpPr>
          <a:xfrm>
            <a:off x="223018" y="1672839"/>
            <a:ext cx="2119115" cy="4645951"/>
            <a:chOff x="257083" y="1189986"/>
            <a:chExt cx="3400781" cy="5574496"/>
          </a:xfrm>
        </p:grpSpPr>
        <p:sp>
          <p:nvSpPr>
            <p:cNvPr id="221" name="四角形: 角を丸くする 220">
              <a:extLst>
                <a:ext uri="{FF2B5EF4-FFF2-40B4-BE49-F238E27FC236}">
                  <a16:creationId xmlns:a16="http://schemas.microsoft.com/office/drawing/2014/main" id="{611BBBDA-05B7-4E52-AEAC-9A1BF5B286DC}"/>
                </a:ext>
              </a:extLst>
            </p:cNvPr>
            <p:cNvSpPr/>
            <p:nvPr/>
          </p:nvSpPr>
          <p:spPr>
            <a:xfrm>
              <a:off x="642869" y="1196397"/>
              <a:ext cx="828041" cy="215676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22" name="四角形: 角を丸くする 221">
              <a:extLst>
                <a:ext uri="{FF2B5EF4-FFF2-40B4-BE49-F238E27FC236}">
                  <a16:creationId xmlns:a16="http://schemas.microsoft.com/office/drawing/2014/main" id="{FB737BC7-E4F4-421E-840B-B3FECFA11CA4}"/>
                </a:ext>
              </a:extLst>
            </p:cNvPr>
            <p:cNvSpPr/>
            <p:nvPr/>
          </p:nvSpPr>
          <p:spPr>
            <a:xfrm>
              <a:off x="844845" y="1189986"/>
              <a:ext cx="2799706" cy="69764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23" name="四角形: 角を丸くする 222">
              <a:extLst>
                <a:ext uri="{FF2B5EF4-FFF2-40B4-BE49-F238E27FC236}">
                  <a16:creationId xmlns:a16="http://schemas.microsoft.com/office/drawing/2014/main" id="{9BC990D8-04EB-4209-97E3-E63A6CBEEAA1}"/>
                </a:ext>
              </a:extLst>
            </p:cNvPr>
            <p:cNvSpPr/>
            <p:nvPr/>
          </p:nvSpPr>
          <p:spPr>
            <a:xfrm>
              <a:off x="2718025" y="1206787"/>
              <a:ext cx="939839" cy="555769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24" name="四角形: 角を丸くする 223">
              <a:extLst>
                <a:ext uri="{FF2B5EF4-FFF2-40B4-BE49-F238E27FC236}">
                  <a16:creationId xmlns:a16="http://schemas.microsoft.com/office/drawing/2014/main" id="{C11B1727-3242-458F-A802-F99E83F28CFC}"/>
                </a:ext>
              </a:extLst>
            </p:cNvPr>
            <p:cNvSpPr/>
            <p:nvPr/>
          </p:nvSpPr>
          <p:spPr>
            <a:xfrm>
              <a:off x="963016" y="6118374"/>
              <a:ext cx="2694791" cy="646108"/>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25" name="四角形: 角を丸くする 224">
              <a:extLst>
                <a:ext uri="{FF2B5EF4-FFF2-40B4-BE49-F238E27FC236}">
                  <a16:creationId xmlns:a16="http://schemas.microsoft.com/office/drawing/2014/main" id="{7962311F-4A23-496D-96CF-EBA8C4004B12}"/>
                </a:ext>
              </a:extLst>
            </p:cNvPr>
            <p:cNvSpPr/>
            <p:nvPr/>
          </p:nvSpPr>
          <p:spPr>
            <a:xfrm>
              <a:off x="642869" y="4711933"/>
              <a:ext cx="828040" cy="2046139"/>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26" name="矢印: 上 225">
              <a:extLst>
                <a:ext uri="{FF2B5EF4-FFF2-40B4-BE49-F238E27FC236}">
                  <a16:creationId xmlns:a16="http://schemas.microsoft.com/office/drawing/2014/main" id="{4524CB62-0C65-48B4-9E53-B04FD0F6C6F6}"/>
                </a:ext>
              </a:extLst>
            </p:cNvPr>
            <p:cNvSpPr/>
            <p:nvPr/>
          </p:nvSpPr>
          <p:spPr>
            <a:xfrm>
              <a:off x="257083" y="4254578"/>
              <a:ext cx="1579507" cy="1173534"/>
            </a:xfrm>
            <a:prstGeom prst="upArrow">
              <a:avLst>
                <a:gd name="adj1" fmla="val 48899"/>
                <a:gd name="adj2" fmla="val 73655"/>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grpSp>
        <p:nvGrpSpPr>
          <p:cNvPr id="38" name="グループ化 37">
            <a:extLst>
              <a:ext uri="{FF2B5EF4-FFF2-40B4-BE49-F238E27FC236}">
                <a16:creationId xmlns:a16="http://schemas.microsoft.com/office/drawing/2014/main" id="{C58A12BA-3F1B-46A3-867B-09435AD0C8B1}"/>
              </a:ext>
            </a:extLst>
          </p:cNvPr>
          <p:cNvGrpSpPr/>
          <p:nvPr/>
        </p:nvGrpSpPr>
        <p:grpSpPr>
          <a:xfrm>
            <a:off x="1354235" y="4634369"/>
            <a:ext cx="1903669" cy="1069788"/>
            <a:chOff x="1805646" y="4473049"/>
            <a:chExt cx="2538225" cy="1426384"/>
          </a:xfrm>
        </p:grpSpPr>
        <p:sp>
          <p:nvSpPr>
            <p:cNvPr id="215" name="正方形/長方形 214">
              <a:extLst>
                <a:ext uri="{FF2B5EF4-FFF2-40B4-BE49-F238E27FC236}">
                  <a16:creationId xmlns:a16="http://schemas.microsoft.com/office/drawing/2014/main" id="{298A1743-FCD4-4EE7-B079-1ECE33C5DB2C}"/>
                </a:ext>
              </a:extLst>
            </p:cNvPr>
            <p:cNvSpPr/>
            <p:nvPr/>
          </p:nvSpPr>
          <p:spPr>
            <a:xfrm>
              <a:off x="2003357" y="4823629"/>
              <a:ext cx="2340514" cy="1075804"/>
            </a:xfrm>
            <a:prstGeom prst="rect">
              <a:avLst/>
            </a:prstGeom>
            <a:solidFill>
              <a:schemeClr val="bg1"/>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214" name="正方形/長方形 213">
              <a:extLst>
                <a:ext uri="{FF2B5EF4-FFF2-40B4-BE49-F238E27FC236}">
                  <a16:creationId xmlns:a16="http://schemas.microsoft.com/office/drawing/2014/main" id="{F84C2B74-BC0F-4EE8-BB78-B5B5CEB5AA3E}"/>
                </a:ext>
              </a:extLst>
            </p:cNvPr>
            <p:cNvSpPr/>
            <p:nvPr/>
          </p:nvSpPr>
          <p:spPr>
            <a:xfrm>
              <a:off x="1885309" y="4743966"/>
              <a:ext cx="2389290" cy="1075804"/>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204" name="正方形/長方形 203">
              <a:extLst>
                <a:ext uri="{FF2B5EF4-FFF2-40B4-BE49-F238E27FC236}">
                  <a16:creationId xmlns:a16="http://schemas.microsoft.com/office/drawing/2014/main" id="{573012F1-2C9F-442B-A0BB-2DED4629E7D3}"/>
                </a:ext>
              </a:extLst>
            </p:cNvPr>
            <p:cNvSpPr/>
            <p:nvPr/>
          </p:nvSpPr>
          <p:spPr>
            <a:xfrm>
              <a:off x="1805646" y="4664303"/>
              <a:ext cx="2389290" cy="1075804"/>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205" name="テキスト ボックス 204">
              <a:extLst>
                <a:ext uri="{FF2B5EF4-FFF2-40B4-BE49-F238E27FC236}">
                  <a16:creationId xmlns:a16="http://schemas.microsoft.com/office/drawing/2014/main" id="{C9FD5524-7F51-46A0-B4C3-7B9BD4DA083A}"/>
                </a:ext>
              </a:extLst>
            </p:cNvPr>
            <p:cNvSpPr txBox="1"/>
            <p:nvPr/>
          </p:nvSpPr>
          <p:spPr>
            <a:xfrm>
              <a:off x="1953719" y="4473049"/>
              <a:ext cx="2115892" cy="400109"/>
            </a:xfrm>
            <a:prstGeom prst="rect">
              <a:avLst/>
            </a:prstGeom>
            <a:solidFill>
              <a:schemeClr val="bg1"/>
            </a:solidFill>
            <a:ln>
              <a:noFill/>
            </a:ln>
          </p:spPr>
          <p:txBody>
            <a:bodyPr wrap="square" rtlCol="0" anchor="ctr">
              <a:spAutoFit/>
            </a:bodyPr>
            <a:lstStyle/>
            <a:p>
              <a:pPr algn="ctr"/>
              <a:r>
                <a:rPr lang="ja-JP" altLang="en-US" sz="1350" dirty="0"/>
                <a:t>サブシミュレータ</a:t>
              </a:r>
            </a:p>
          </p:txBody>
        </p:sp>
      </p:grpSp>
      <p:sp>
        <p:nvSpPr>
          <p:cNvPr id="122" name="フリーフォーム: 図形 121">
            <a:extLst>
              <a:ext uri="{FF2B5EF4-FFF2-40B4-BE49-F238E27FC236}">
                <a16:creationId xmlns:a16="http://schemas.microsoft.com/office/drawing/2014/main" id="{A8D096E3-598E-4759-9612-F56228C28B1B}"/>
              </a:ext>
            </a:extLst>
          </p:cNvPr>
          <p:cNvSpPr/>
          <p:nvPr/>
        </p:nvSpPr>
        <p:spPr>
          <a:xfrm>
            <a:off x="2974002" y="3770354"/>
            <a:ext cx="927467" cy="1276648"/>
          </a:xfrm>
          <a:custGeom>
            <a:avLst/>
            <a:gdLst>
              <a:gd name="connsiteX0" fmla="*/ 862012 w 862012"/>
              <a:gd name="connsiteY0" fmla="*/ 0 h 2257425"/>
              <a:gd name="connsiteX1" fmla="*/ 338137 w 862012"/>
              <a:gd name="connsiteY1" fmla="*/ 0 h 2257425"/>
              <a:gd name="connsiteX2" fmla="*/ 338137 w 862012"/>
              <a:gd name="connsiteY2" fmla="*/ 2257425 h 2257425"/>
              <a:gd name="connsiteX3" fmla="*/ 0 w 862012"/>
              <a:gd name="connsiteY3" fmla="*/ 2257425 h 2257425"/>
            </a:gdLst>
            <a:ahLst/>
            <a:cxnLst>
              <a:cxn ang="0">
                <a:pos x="connsiteX0" y="connsiteY0"/>
              </a:cxn>
              <a:cxn ang="0">
                <a:pos x="connsiteX1" y="connsiteY1"/>
              </a:cxn>
              <a:cxn ang="0">
                <a:pos x="connsiteX2" y="connsiteY2"/>
              </a:cxn>
              <a:cxn ang="0">
                <a:pos x="connsiteX3" y="connsiteY3"/>
              </a:cxn>
            </a:cxnLst>
            <a:rect l="l" t="t" r="r" b="b"/>
            <a:pathLst>
              <a:path w="862012" h="2257425">
                <a:moveTo>
                  <a:pt x="862012" y="0"/>
                </a:moveTo>
                <a:lnTo>
                  <a:pt x="338137" y="0"/>
                </a:lnTo>
                <a:lnTo>
                  <a:pt x="338137" y="2257425"/>
                </a:lnTo>
                <a:lnTo>
                  <a:pt x="0" y="2257425"/>
                </a:lnTo>
              </a:path>
            </a:pathLst>
          </a:custGeom>
          <a:noFill/>
          <a:ln w="127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 name="タイトル 1">
            <a:extLst>
              <a:ext uri="{FF2B5EF4-FFF2-40B4-BE49-F238E27FC236}">
                <a16:creationId xmlns:a16="http://schemas.microsoft.com/office/drawing/2014/main" id="{A64E3D2A-CA54-4469-ACDF-F48EAB79EBC2}"/>
              </a:ext>
            </a:extLst>
          </p:cNvPr>
          <p:cNvSpPr>
            <a:spLocks noGrp="1"/>
          </p:cNvSpPr>
          <p:nvPr>
            <p:ph type="title"/>
          </p:nvPr>
        </p:nvSpPr>
        <p:spPr>
          <a:xfrm>
            <a:off x="463411" y="70121"/>
            <a:ext cx="7886700" cy="1325563"/>
          </a:xfrm>
        </p:spPr>
        <p:txBody>
          <a:bodyPr>
            <a:normAutofit/>
          </a:bodyPr>
          <a:lstStyle/>
          <a:p>
            <a:r>
              <a:rPr lang="ja-JP" altLang="en-US" dirty="0"/>
              <a:t>シミュレータの構成</a:t>
            </a:r>
          </a:p>
        </p:txBody>
      </p:sp>
      <p:sp>
        <p:nvSpPr>
          <p:cNvPr id="68" name="テキスト ボックス 67">
            <a:extLst>
              <a:ext uri="{FF2B5EF4-FFF2-40B4-BE49-F238E27FC236}">
                <a16:creationId xmlns:a16="http://schemas.microsoft.com/office/drawing/2014/main" id="{16A1C923-6127-4084-A2F4-0FE9EF0BCA1A}"/>
              </a:ext>
            </a:extLst>
          </p:cNvPr>
          <p:cNvSpPr txBox="1"/>
          <p:nvPr/>
        </p:nvSpPr>
        <p:spPr>
          <a:xfrm>
            <a:off x="1365920" y="5856774"/>
            <a:ext cx="1784631" cy="358850"/>
          </a:xfrm>
          <a:prstGeom prst="rect">
            <a:avLst/>
          </a:prstGeom>
          <a:solidFill>
            <a:schemeClr val="bg1"/>
          </a:solidFill>
          <a:ln>
            <a:solidFill>
              <a:schemeClr val="tx1"/>
            </a:solidFill>
          </a:ln>
        </p:spPr>
        <p:txBody>
          <a:bodyPr wrap="none" rtlCol="0" anchor="ctr">
            <a:noAutofit/>
          </a:bodyPr>
          <a:lstStyle/>
          <a:p>
            <a:pPr algn="ctr"/>
            <a:r>
              <a:rPr lang="ja-JP" altLang="en-US" sz="1350" dirty="0"/>
              <a:t>ロガー</a:t>
            </a:r>
          </a:p>
        </p:txBody>
      </p:sp>
      <p:grpSp>
        <p:nvGrpSpPr>
          <p:cNvPr id="207" name="グループ化 206">
            <a:extLst>
              <a:ext uri="{FF2B5EF4-FFF2-40B4-BE49-F238E27FC236}">
                <a16:creationId xmlns:a16="http://schemas.microsoft.com/office/drawing/2014/main" id="{C03ACE10-CD42-4151-AA72-F2DE3A0235C8}"/>
              </a:ext>
            </a:extLst>
          </p:cNvPr>
          <p:cNvGrpSpPr/>
          <p:nvPr/>
        </p:nvGrpSpPr>
        <p:grpSpPr>
          <a:xfrm>
            <a:off x="1354234" y="1816796"/>
            <a:ext cx="1856753" cy="832912"/>
            <a:chOff x="2547190" y="1196396"/>
            <a:chExt cx="2125126" cy="1110549"/>
          </a:xfrm>
        </p:grpSpPr>
        <p:sp>
          <p:nvSpPr>
            <p:cNvPr id="206" name="テキスト ボックス 205">
              <a:extLst>
                <a:ext uri="{FF2B5EF4-FFF2-40B4-BE49-F238E27FC236}">
                  <a16:creationId xmlns:a16="http://schemas.microsoft.com/office/drawing/2014/main" id="{4156F5E0-29C1-4C32-AB0E-4BF325280D80}"/>
                </a:ext>
              </a:extLst>
            </p:cNvPr>
            <p:cNvSpPr txBox="1"/>
            <p:nvPr/>
          </p:nvSpPr>
          <p:spPr>
            <a:xfrm>
              <a:off x="2716907" y="1376504"/>
              <a:ext cx="1955409" cy="930441"/>
            </a:xfrm>
            <a:prstGeom prst="rect">
              <a:avLst/>
            </a:prstGeom>
            <a:solidFill>
              <a:schemeClr val="bg1"/>
            </a:solidFill>
            <a:ln w="19050">
              <a:solidFill>
                <a:srgbClr val="FF0000"/>
              </a:solidFill>
              <a:prstDash val="dash"/>
            </a:ln>
          </p:spPr>
          <p:txBody>
            <a:bodyPr wrap="none" rtlCol="0" anchor="ctr">
              <a:noAutofit/>
            </a:bodyPr>
            <a:lstStyle/>
            <a:p>
              <a:pPr algn="ctr"/>
              <a:endParaRPr lang="ja-JP" altLang="en-US" sz="1350" b="1" dirty="0">
                <a:solidFill>
                  <a:srgbClr val="FF0000"/>
                </a:solidFill>
              </a:endParaRPr>
            </a:p>
          </p:txBody>
        </p:sp>
        <p:sp>
          <p:nvSpPr>
            <p:cNvPr id="105" name="テキスト ボックス 104">
              <a:extLst>
                <a:ext uri="{FF2B5EF4-FFF2-40B4-BE49-F238E27FC236}">
                  <a16:creationId xmlns:a16="http://schemas.microsoft.com/office/drawing/2014/main" id="{9DC2EEF1-8EC6-4639-AD7D-E60DFAB4D9FB}"/>
                </a:ext>
              </a:extLst>
            </p:cNvPr>
            <p:cNvSpPr txBox="1"/>
            <p:nvPr/>
          </p:nvSpPr>
          <p:spPr>
            <a:xfrm>
              <a:off x="2626853" y="1296841"/>
              <a:ext cx="1955409" cy="930441"/>
            </a:xfrm>
            <a:prstGeom prst="rect">
              <a:avLst/>
            </a:prstGeom>
            <a:solidFill>
              <a:schemeClr val="bg1"/>
            </a:solidFill>
            <a:ln w="19050">
              <a:solidFill>
                <a:srgbClr val="FF0000"/>
              </a:solidFill>
            </a:ln>
          </p:spPr>
          <p:txBody>
            <a:bodyPr wrap="none" rtlCol="0" anchor="ctr">
              <a:noAutofit/>
            </a:bodyPr>
            <a:lstStyle/>
            <a:p>
              <a:pPr algn="ctr"/>
              <a:endParaRPr lang="ja-JP" altLang="en-US" sz="1350" b="1" dirty="0">
                <a:solidFill>
                  <a:srgbClr val="FF0000"/>
                </a:solidFill>
              </a:endParaRPr>
            </a:p>
          </p:txBody>
        </p:sp>
        <p:sp>
          <p:nvSpPr>
            <p:cNvPr id="85" name="テキスト ボックス 84">
              <a:extLst>
                <a:ext uri="{FF2B5EF4-FFF2-40B4-BE49-F238E27FC236}">
                  <a16:creationId xmlns:a16="http://schemas.microsoft.com/office/drawing/2014/main" id="{77832308-C729-4557-BCFC-81BE3A15CA0E}"/>
                </a:ext>
              </a:extLst>
            </p:cNvPr>
            <p:cNvSpPr txBox="1"/>
            <p:nvPr/>
          </p:nvSpPr>
          <p:spPr>
            <a:xfrm>
              <a:off x="2547190" y="1196396"/>
              <a:ext cx="1955409" cy="930441"/>
            </a:xfrm>
            <a:prstGeom prst="rect">
              <a:avLst/>
            </a:prstGeom>
            <a:solidFill>
              <a:schemeClr val="bg1"/>
            </a:solidFill>
            <a:ln w="19050">
              <a:solidFill>
                <a:srgbClr val="FF0000"/>
              </a:solidFill>
            </a:ln>
          </p:spPr>
          <p:txBody>
            <a:bodyPr wrap="none" rtlCol="0" anchor="ctr">
              <a:noAutofit/>
            </a:bodyPr>
            <a:lstStyle/>
            <a:p>
              <a:pPr algn="ctr"/>
              <a:r>
                <a:rPr lang="ja-JP" altLang="en-US" sz="1350" b="1" dirty="0">
                  <a:solidFill>
                    <a:srgbClr val="FF0000"/>
                  </a:solidFill>
                  <a:latin typeface="+mn-ea"/>
                </a:rPr>
                <a:t>制御／外部入出力</a:t>
              </a:r>
              <a:endParaRPr lang="en-US" altLang="ja-JP" sz="1350" b="1" dirty="0">
                <a:solidFill>
                  <a:srgbClr val="FF0000"/>
                </a:solidFill>
                <a:latin typeface="+mn-ea"/>
              </a:endParaRPr>
            </a:p>
            <a:p>
              <a:pPr algn="ctr"/>
              <a:r>
                <a:rPr lang="ja-JP" altLang="en-US" sz="1350" b="1" dirty="0">
                  <a:solidFill>
                    <a:srgbClr val="FF0000"/>
                  </a:solidFill>
                  <a:latin typeface="+mn-ea"/>
                </a:rPr>
                <a:t>プログラム</a:t>
              </a:r>
              <a:endParaRPr lang="en-US" altLang="ja-JP" sz="1350" b="1" dirty="0">
                <a:solidFill>
                  <a:srgbClr val="FF0000"/>
                </a:solidFill>
                <a:latin typeface="+mn-ea"/>
              </a:endParaRPr>
            </a:p>
            <a:p>
              <a:pPr algn="ctr"/>
              <a:r>
                <a:rPr lang="en-US" altLang="ja-JP" sz="1350" b="1" dirty="0">
                  <a:solidFill>
                    <a:srgbClr val="FF0000"/>
                  </a:solidFill>
                  <a:latin typeface="+mn-ea"/>
                </a:rPr>
                <a:t>(</a:t>
              </a:r>
              <a:r>
                <a:rPr lang="ja-JP" altLang="en-US" sz="1350" b="1" dirty="0">
                  <a:solidFill>
                    <a:srgbClr val="FF0000"/>
                  </a:solidFill>
                  <a:latin typeface="+mn-ea"/>
                </a:rPr>
                <a:t>コントローラ</a:t>
              </a:r>
              <a:r>
                <a:rPr lang="en-US" altLang="ja-JP" sz="1350" b="1" dirty="0">
                  <a:solidFill>
                    <a:srgbClr val="FF0000"/>
                  </a:solidFill>
                  <a:latin typeface="+mn-ea"/>
                </a:rPr>
                <a:t>)</a:t>
              </a:r>
              <a:endParaRPr lang="ja-JP" altLang="en-US" sz="1350" b="1" dirty="0">
                <a:solidFill>
                  <a:srgbClr val="FF0000"/>
                </a:solidFill>
                <a:latin typeface="+mn-ea"/>
              </a:endParaRPr>
            </a:p>
          </p:txBody>
        </p:sp>
      </p:grpSp>
      <p:grpSp>
        <p:nvGrpSpPr>
          <p:cNvPr id="111" name="グループ化 110">
            <a:extLst>
              <a:ext uri="{FF2B5EF4-FFF2-40B4-BE49-F238E27FC236}">
                <a16:creationId xmlns:a16="http://schemas.microsoft.com/office/drawing/2014/main" id="{61362277-0D61-4E66-BF03-D40E05EF3B31}"/>
              </a:ext>
            </a:extLst>
          </p:cNvPr>
          <p:cNvGrpSpPr/>
          <p:nvPr/>
        </p:nvGrpSpPr>
        <p:grpSpPr>
          <a:xfrm>
            <a:off x="7696545" y="3361640"/>
            <a:ext cx="1021265" cy="648680"/>
            <a:chOff x="10627644" y="1179683"/>
            <a:chExt cx="1361686" cy="1118246"/>
          </a:xfrm>
        </p:grpSpPr>
        <p:sp>
          <p:nvSpPr>
            <p:cNvPr id="112" name="テキスト ボックス 111">
              <a:extLst>
                <a:ext uri="{FF2B5EF4-FFF2-40B4-BE49-F238E27FC236}">
                  <a16:creationId xmlns:a16="http://schemas.microsoft.com/office/drawing/2014/main" id="{C462CAB2-7BFF-40CD-AB3B-AE440595748C}"/>
                </a:ext>
              </a:extLst>
            </p:cNvPr>
            <p:cNvSpPr txBox="1"/>
            <p:nvPr/>
          </p:nvSpPr>
          <p:spPr>
            <a:xfrm>
              <a:off x="10881334" y="1374599"/>
              <a:ext cx="1107996" cy="923330"/>
            </a:xfrm>
            <a:prstGeom prst="rect">
              <a:avLst/>
            </a:prstGeom>
            <a:solidFill>
              <a:schemeClr val="bg1"/>
            </a:solidFill>
            <a:ln w="19050">
              <a:solidFill>
                <a:srgbClr val="FF0000"/>
              </a:solidFill>
              <a:prstDash val="dash"/>
            </a:ln>
          </p:spPr>
          <p:txBody>
            <a:bodyPr wrap="square" rtlCol="0" anchor="ctr">
              <a:noAutofit/>
            </a:bodyPr>
            <a:lstStyle/>
            <a:p>
              <a:pPr algn="ctr"/>
              <a:endParaRPr lang="ja-JP" altLang="en-US" sz="1350" b="1" dirty="0">
                <a:solidFill>
                  <a:srgbClr val="FF0000"/>
                </a:solidFill>
              </a:endParaRPr>
            </a:p>
          </p:txBody>
        </p:sp>
        <p:sp>
          <p:nvSpPr>
            <p:cNvPr id="113" name="テキスト ボックス 112">
              <a:extLst>
                <a:ext uri="{FF2B5EF4-FFF2-40B4-BE49-F238E27FC236}">
                  <a16:creationId xmlns:a16="http://schemas.microsoft.com/office/drawing/2014/main" id="{29E09F85-2CD3-4461-BC08-22864B13FCE9}"/>
                </a:ext>
              </a:extLst>
            </p:cNvPr>
            <p:cNvSpPr txBox="1"/>
            <p:nvPr/>
          </p:nvSpPr>
          <p:spPr>
            <a:xfrm>
              <a:off x="10751940" y="1280128"/>
              <a:ext cx="1146999" cy="923330"/>
            </a:xfrm>
            <a:prstGeom prst="rect">
              <a:avLst/>
            </a:prstGeom>
            <a:solidFill>
              <a:schemeClr val="bg1"/>
            </a:solidFill>
            <a:ln w="19050">
              <a:solidFill>
                <a:srgbClr val="FF0000"/>
              </a:solidFill>
            </a:ln>
          </p:spPr>
          <p:txBody>
            <a:bodyPr wrap="square" rtlCol="0" anchor="ctr">
              <a:noAutofit/>
            </a:bodyPr>
            <a:lstStyle/>
            <a:p>
              <a:pPr algn="ctr"/>
              <a:endParaRPr lang="ja-JP" altLang="en-US" sz="1350" b="1" dirty="0">
                <a:solidFill>
                  <a:srgbClr val="FF0000"/>
                </a:solidFill>
              </a:endParaRPr>
            </a:p>
          </p:txBody>
        </p:sp>
        <p:sp>
          <p:nvSpPr>
            <p:cNvPr id="114" name="テキスト ボックス 113">
              <a:extLst>
                <a:ext uri="{FF2B5EF4-FFF2-40B4-BE49-F238E27FC236}">
                  <a16:creationId xmlns:a16="http://schemas.microsoft.com/office/drawing/2014/main" id="{8E48CD42-DD7E-40C5-9C24-914B354FA7BB}"/>
                </a:ext>
              </a:extLst>
            </p:cNvPr>
            <p:cNvSpPr txBox="1"/>
            <p:nvPr/>
          </p:nvSpPr>
          <p:spPr>
            <a:xfrm>
              <a:off x="10627644" y="1179683"/>
              <a:ext cx="1181242" cy="923330"/>
            </a:xfrm>
            <a:prstGeom prst="rect">
              <a:avLst/>
            </a:prstGeom>
            <a:solidFill>
              <a:schemeClr val="bg1"/>
            </a:solidFill>
            <a:ln w="19050">
              <a:solidFill>
                <a:srgbClr val="FF0000"/>
              </a:solidFill>
            </a:ln>
          </p:spPr>
          <p:txBody>
            <a:bodyPr wrap="square" rtlCol="0" anchor="ctr">
              <a:noAutofit/>
            </a:bodyPr>
            <a:lstStyle/>
            <a:p>
              <a:pPr algn="ctr"/>
              <a:r>
                <a:rPr lang="ja-JP" altLang="en-US" sz="1350" b="1" dirty="0">
                  <a:solidFill>
                    <a:srgbClr val="FF0000"/>
                  </a:solidFill>
                </a:rPr>
                <a:t>モデル</a:t>
              </a:r>
              <a:endParaRPr lang="en-US" altLang="ja-JP" sz="1350" b="1" dirty="0">
                <a:solidFill>
                  <a:srgbClr val="FF0000"/>
                </a:solidFill>
              </a:endParaRPr>
            </a:p>
            <a:p>
              <a:pPr algn="ctr"/>
              <a:r>
                <a:rPr lang="ja-JP" altLang="en-US" sz="1350" b="1" dirty="0">
                  <a:solidFill>
                    <a:srgbClr val="FF0000"/>
                  </a:solidFill>
                </a:rPr>
                <a:t>ファイル</a:t>
              </a:r>
            </a:p>
          </p:txBody>
        </p:sp>
      </p:grpSp>
      <p:grpSp>
        <p:nvGrpSpPr>
          <p:cNvPr id="33" name="グループ化 32">
            <a:extLst>
              <a:ext uri="{FF2B5EF4-FFF2-40B4-BE49-F238E27FC236}">
                <a16:creationId xmlns:a16="http://schemas.microsoft.com/office/drawing/2014/main" id="{A4C076C3-97B9-4DE9-8B6F-3CB8EFF4BDBF}"/>
              </a:ext>
            </a:extLst>
          </p:cNvPr>
          <p:cNvGrpSpPr/>
          <p:nvPr/>
        </p:nvGrpSpPr>
        <p:grpSpPr>
          <a:xfrm>
            <a:off x="6650003" y="4100517"/>
            <a:ext cx="966331" cy="1277710"/>
            <a:chOff x="8866670" y="3739346"/>
            <a:chExt cx="1288441" cy="1703594"/>
          </a:xfrm>
        </p:grpSpPr>
        <p:cxnSp>
          <p:nvCxnSpPr>
            <p:cNvPr id="100" name="直線矢印コネクタ 99">
              <a:extLst>
                <a:ext uri="{FF2B5EF4-FFF2-40B4-BE49-F238E27FC236}">
                  <a16:creationId xmlns:a16="http://schemas.microsoft.com/office/drawing/2014/main" id="{EBCB2110-F924-46A6-84FD-AFE6E39ABB4E}"/>
                </a:ext>
              </a:extLst>
            </p:cNvPr>
            <p:cNvCxnSpPr>
              <a:cxnSpLocks/>
              <a:stCxn id="32" idx="2"/>
            </p:cNvCxnSpPr>
            <p:nvPr/>
          </p:nvCxnSpPr>
          <p:spPr>
            <a:xfrm>
              <a:off x="9487474" y="3739346"/>
              <a:ext cx="0" cy="136115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nvGrpSpPr>
            <p:cNvPr id="115" name="グループ化 114">
              <a:extLst>
                <a:ext uri="{FF2B5EF4-FFF2-40B4-BE49-F238E27FC236}">
                  <a16:creationId xmlns:a16="http://schemas.microsoft.com/office/drawing/2014/main" id="{CCE8C78E-9103-4E2A-A821-8E2B0DCB3987}"/>
                </a:ext>
              </a:extLst>
            </p:cNvPr>
            <p:cNvGrpSpPr/>
            <p:nvPr/>
          </p:nvGrpSpPr>
          <p:grpSpPr>
            <a:xfrm>
              <a:off x="8866670" y="4324694"/>
              <a:ext cx="1288441" cy="1118246"/>
              <a:chOff x="10700889" y="1179683"/>
              <a:chExt cx="1288441" cy="1118246"/>
            </a:xfrm>
          </p:grpSpPr>
          <p:sp>
            <p:nvSpPr>
              <p:cNvPr id="116" name="テキスト ボックス 115">
                <a:extLst>
                  <a:ext uri="{FF2B5EF4-FFF2-40B4-BE49-F238E27FC236}">
                    <a16:creationId xmlns:a16="http://schemas.microsoft.com/office/drawing/2014/main" id="{B76F9916-A8A7-465E-BFDD-01D3B33D9A9D}"/>
                  </a:ext>
                </a:extLst>
              </p:cNvPr>
              <p:cNvSpPr txBox="1"/>
              <p:nvPr/>
            </p:nvSpPr>
            <p:spPr>
              <a:xfrm>
                <a:off x="10881334" y="1374599"/>
                <a:ext cx="1107996" cy="923330"/>
              </a:xfrm>
              <a:prstGeom prst="rect">
                <a:avLst/>
              </a:prstGeom>
              <a:solidFill>
                <a:schemeClr val="bg1"/>
              </a:solidFill>
              <a:ln>
                <a:solidFill>
                  <a:schemeClr val="tx1"/>
                </a:solidFill>
                <a:prstDash val="dash"/>
              </a:ln>
            </p:spPr>
            <p:txBody>
              <a:bodyPr wrap="square" rtlCol="0" anchor="ctr">
                <a:noAutofit/>
              </a:bodyPr>
              <a:lstStyle/>
              <a:p>
                <a:pPr algn="ctr"/>
                <a:endParaRPr lang="ja-JP" altLang="en-US" sz="1350" dirty="0"/>
              </a:p>
            </p:txBody>
          </p:sp>
          <p:sp>
            <p:nvSpPr>
              <p:cNvPr id="117" name="テキスト ボックス 116">
                <a:extLst>
                  <a:ext uri="{FF2B5EF4-FFF2-40B4-BE49-F238E27FC236}">
                    <a16:creationId xmlns:a16="http://schemas.microsoft.com/office/drawing/2014/main" id="{15D3E5A7-928E-461F-BDBC-2E075F31A728}"/>
                  </a:ext>
                </a:extLst>
              </p:cNvPr>
              <p:cNvSpPr txBox="1"/>
              <p:nvPr/>
            </p:nvSpPr>
            <p:spPr>
              <a:xfrm>
                <a:off x="10790943" y="1280128"/>
                <a:ext cx="1107996" cy="923330"/>
              </a:xfrm>
              <a:prstGeom prst="rect">
                <a:avLst/>
              </a:prstGeom>
              <a:solidFill>
                <a:schemeClr val="bg1"/>
              </a:solidFill>
              <a:ln>
                <a:solidFill>
                  <a:schemeClr val="tx1"/>
                </a:solidFill>
              </a:ln>
            </p:spPr>
            <p:txBody>
              <a:bodyPr wrap="square" rtlCol="0" anchor="ctr">
                <a:noAutofit/>
              </a:bodyPr>
              <a:lstStyle/>
              <a:p>
                <a:pPr algn="ctr"/>
                <a:endParaRPr lang="ja-JP" altLang="en-US" sz="1350" dirty="0"/>
              </a:p>
            </p:txBody>
          </p:sp>
          <p:sp>
            <p:nvSpPr>
              <p:cNvPr id="118" name="テキスト ボックス 117">
                <a:extLst>
                  <a:ext uri="{FF2B5EF4-FFF2-40B4-BE49-F238E27FC236}">
                    <a16:creationId xmlns:a16="http://schemas.microsoft.com/office/drawing/2014/main" id="{1EE21E5C-63D3-4931-83DC-96BCB42FAC4F}"/>
                  </a:ext>
                </a:extLst>
              </p:cNvPr>
              <p:cNvSpPr txBox="1"/>
              <p:nvPr/>
            </p:nvSpPr>
            <p:spPr>
              <a:xfrm>
                <a:off x="10700889" y="1179683"/>
                <a:ext cx="1107996" cy="923330"/>
              </a:xfrm>
              <a:prstGeom prst="rect">
                <a:avLst/>
              </a:prstGeom>
              <a:solidFill>
                <a:schemeClr val="bg1"/>
              </a:solidFill>
              <a:ln>
                <a:solidFill>
                  <a:schemeClr val="tx1"/>
                </a:solidFill>
              </a:ln>
            </p:spPr>
            <p:txBody>
              <a:bodyPr wrap="square" rtlCol="0" anchor="ctr">
                <a:noAutofit/>
              </a:bodyPr>
              <a:lstStyle/>
              <a:p>
                <a:pPr algn="ctr"/>
                <a:r>
                  <a:rPr lang="ja-JP" altLang="en-US" sz="1350" dirty="0"/>
                  <a:t>表示用</a:t>
                </a:r>
                <a:endParaRPr lang="en-US" altLang="ja-JP" sz="1350" dirty="0"/>
              </a:p>
              <a:p>
                <a:pPr algn="ctr"/>
                <a:r>
                  <a:rPr lang="ja-JP" altLang="en-US" sz="1350" dirty="0"/>
                  <a:t>モデル</a:t>
                </a:r>
              </a:p>
            </p:txBody>
          </p:sp>
        </p:grpSp>
      </p:grpSp>
      <p:grpSp>
        <p:nvGrpSpPr>
          <p:cNvPr id="7" name="グループ化 6">
            <a:extLst>
              <a:ext uri="{FF2B5EF4-FFF2-40B4-BE49-F238E27FC236}">
                <a16:creationId xmlns:a16="http://schemas.microsoft.com/office/drawing/2014/main" id="{0D11C712-688F-4A24-91C5-BF3CB4C8F0B7}"/>
              </a:ext>
            </a:extLst>
          </p:cNvPr>
          <p:cNvGrpSpPr/>
          <p:nvPr/>
        </p:nvGrpSpPr>
        <p:grpSpPr>
          <a:xfrm>
            <a:off x="3802483" y="1514268"/>
            <a:ext cx="2484642" cy="3027571"/>
            <a:chOff x="5069977" y="777628"/>
            <a:chExt cx="3312856" cy="4036761"/>
          </a:xfrm>
        </p:grpSpPr>
        <p:sp>
          <p:nvSpPr>
            <p:cNvPr id="16" name="正方形/長方形 15">
              <a:extLst>
                <a:ext uri="{FF2B5EF4-FFF2-40B4-BE49-F238E27FC236}">
                  <a16:creationId xmlns:a16="http://schemas.microsoft.com/office/drawing/2014/main" id="{14B091BC-C8F1-4B63-A729-3907FF3E8D80}"/>
                </a:ext>
              </a:extLst>
            </p:cNvPr>
            <p:cNvSpPr/>
            <p:nvPr/>
          </p:nvSpPr>
          <p:spPr>
            <a:xfrm>
              <a:off x="5069977" y="990143"/>
              <a:ext cx="3312856" cy="382424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nvGrpSpPr>
            <p:cNvPr id="3" name="グループ化 2">
              <a:extLst>
                <a:ext uri="{FF2B5EF4-FFF2-40B4-BE49-F238E27FC236}">
                  <a16:creationId xmlns:a16="http://schemas.microsoft.com/office/drawing/2014/main" id="{9C3F37D8-F2A5-42CD-89E0-A8169046633C}"/>
                </a:ext>
              </a:extLst>
            </p:cNvPr>
            <p:cNvGrpSpPr/>
            <p:nvPr/>
          </p:nvGrpSpPr>
          <p:grpSpPr>
            <a:xfrm>
              <a:off x="5290858" y="3549157"/>
              <a:ext cx="2831861" cy="1007071"/>
              <a:chOff x="5647992" y="3704862"/>
              <a:chExt cx="2493779" cy="1007071"/>
            </a:xfrm>
          </p:grpSpPr>
          <p:sp>
            <p:nvSpPr>
              <p:cNvPr id="148" name="テキスト ボックス 147">
                <a:extLst>
                  <a:ext uri="{FF2B5EF4-FFF2-40B4-BE49-F238E27FC236}">
                    <a16:creationId xmlns:a16="http://schemas.microsoft.com/office/drawing/2014/main" id="{426C3760-7B73-448B-A18A-81B96EDACA66}"/>
                  </a:ext>
                </a:extLst>
              </p:cNvPr>
              <p:cNvSpPr txBox="1"/>
              <p:nvPr/>
            </p:nvSpPr>
            <p:spPr>
              <a:xfrm>
                <a:off x="5817709" y="3936925"/>
                <a:ext cx="2324062" cy="775008"/>
              </a:xfrm>
              <a:prstGeom prst="rect">
                <a:avLst/>
              </a:prstGeom>
              <a:solidFill>
                <a:schemeClr val="bg1"/>
              </a:solidFill>
              <a:ln w="9525">
                <a:solidFill>
                  <a:schemeClr val="tx1"/>
                </a:solidFill>
                <a:prstDash val="dash"/>
              </a:ln>
            </p:spPr>
            <p:txBody>
              <a:bodyPr wrap="square" rtlCol="0" anchor="ctr">
                <a:noAutofit/>
              </a:bodyPr>
              <a:lstStyle/>
              <a:p>
                <a:pPr algn="ctr"/>
                <a:endParaRPr lang="ja-JP" altLang="en-US" sz="1350" dirty="0"/>
              </a:p>
            </p:txBody>
          </p:sp>
          <p:sp>
            <p:nvSpPr>
              <p:cNvPr id="147" name="テキスト ボックス 146">
                <a:extLst>
                  <a:ext uri="{FF2B5EF4-FFF2-40B4-BE49-F238E27FC236}">
                    <a16:creationId xmlns:a16="http://schemas.microsoft.com/office/drawing/2014/main" id="{5F924F12-6544-4166-A2A3-37E26A495CFF}"/>
                  </a:ext>
                </a:extLst>
              </p:cNvPr>
              <p:cNvSpPr txBox="1"/>
              <p:nvPr/>
            </p:nvSpPr>
            <p:spPr>
              <a:xfrm>
                <a:off x="5738046" y="3815698"/>
                <a:ext cx="2324062" cy="775008"/>
              </a:xfrm>
              <a:prstGeom prst="rect">
                <a:avLst/>
              </a:prstGeom>
              <a:solidFill>
                <a:schemeClr val="bg1"/>
              </a:solidFill>
              <a:ln w="9525">
                <a:solidFill>
                  <a:schemeClr val="tx1"/>
                </a:solidFill>
              </a:ln>
            </p:spPr>
            <p:txBody>
              <a:bodyPr wrap="square" rtlCol="0" anchor="ctr">
                <a:noAutofit/>
              </a:bodyPr>
              <a:lstStyle/>
              <a:p>
                <a:pPr algn="ctr"/>
                <a:endParaRPr lang="ja-JP" altLang="en-US" sz="1350" dirty="0"/>
              </a:p>
            </p:txBody>
          </p:sp>
          <p:sp>
            <p:nvSpPr>
              <p:cNvPr id="8" name="テキスト ボックス 7">
                <a:extLst>
                  <a:ext uri="{FF2B5EF4-FFF2-40B4-BE49-F238E27FC236}">
                    <a16:creationId xmlns:a16="http://schemas.microsoft.com/office/drawing/2014/main" id="{1EEC6302-5972-42BB-9AE7-F3923EF2C139}"/>
                  </a:ext>
                </a:extLst>
              </p:cNvPr>
              <p:cNvSpPr txBox="1"/>
              <p:nvPr/>
            </p:nvSpPr>
            <p:spPr>
              <a:xfrm>
                <a:off x="5647992" y="3704862"/>
                <a:ext cx="2324062" cy="775008"/>
              </a:xfrm>
              <a:prstGeom prst="rect">
                <a:avLst/>
              </a:prstGeom>
              <a:solidFill>
                <a:schemeClr val="bg1"/>
              </a:solidFill>
              <a:ln w="9525">
                <a:solidFill>
                  <a:schemeClr val="tx1"/>
                </a:solidFill>
              </a:ln>
            </p:spPr>
            <p:txBody>
              <a:bodyPr wrap="square" rtlCol="0" anchor="ctr">
                <a:noAutofit/>
              </a:bodyPr>
              <a:lstStyle/>
              <a:p>
                <a:pPr algn="ctr"/>
                <a:r>
                  <a:rPr lang="ja-JP" altLang="en-US" sz="1350" dirty="0"/>
                  <a:t>環境モデル</a:t>
                </a:r>
              </a:p>
            </p:txBody>
          </p:sp>
        </p:grpSp>
        <p:sp>
          <p:nvSpPr>
            <p:cNvPr id="17" name="テキスト ボックス 16">
              <a:extLst>
                <a:ext uri="{FF2B5EF4-FFF2-40B4-BE49-F238E27FC236}">
                  <a16:creationId xmlns:a16="http://schemas.microsoft.com/office/drawing/2014/main" id="{6AC68A2F-E211-4772-9A03-1A208C43AF8A}"/>
                </a:ext>
              </a:extLst>
            </p:cNvPr>
            <p:cNvSpPr txBox="1"/>
            <p:nvPr/>
          </p:nvSpPr>
          <p:spPr>
            <a:xfrm>
              <a:off x="6086962" y="777628"/>
              <a:ext cx="1169551" cy="400109"/>
            </a:xfrm>
            <a:prstGeom prst="rect">
              <a:avLst/>
            </a:prstGeom>
            <a:solidFill>
              <a:schemeClr val="bg1"/>
            </a:solidFill>
            <a:ln>
              <a:noFill/>
            </a:ln>
          </p:spPr>
          <p:txBody>
            <a:bodyPr wrap="none" rtlCol="0" anchor="ctr">
              <a:spAutoFit/>
            </a:bodyPr>
            <a:lstStyle/>
            <a:p>
              <a:pPr algn="ctr"/>
              <a:r>
                <a:rPr lang="ja-JP" altLang="en-US" sz="1350" dirty="0"/>
                <a:t>仮想世界</a:t>
              </a:r>
            </a:p>
          </p:txBody>
        </p:sp>
        <p:grpSp>
          <p:nvGrpSpPr>
            <p:cNvPr id="143" name="グループ化 142">
              <a:extLst>
                <a:ext uri="{FF2B5EF4-FFF2-40B4-BE49-F238E27FC236}">
                  <a16:creationId xmlns:a16="http://schemas.microsoft.com/office/drawing/2014/main" id="{E8674A4C-155C-4324-B928-108690E13BC5}"/>
                </a:ext>
              </a:extLst>
            </p:cNvPr>
            <p:cNvGrpSpPr/>
            <p:nvPr/>
          </p:nvGrpSpPr>
          <p:grpSpPr>
            <a:xfrm>
              <a:off x="5290858" y="1234261"/>
              <a:ext cx="2852136" cy="2029105"/>
              <a:chOff x="6052644" y="1369184"/>
              <a:chExt cx="2421131" cy="2029105"/>
            </a:xfrm>
          </p:grpSpPr>
          <p:sp>
            <p:nvSpPr>
              <p:cNvPr id="141" name="正方形/長方形 140">
                <a:extLst>
                  <a:ext uri="{FF2B5EF4-FFF2-40B4-BE49-F238E27FC236}">
                    <a16:creationId xmlns:a16="http://schemas.microsoft.com/office/drawing/2014/main" id="{CA851F13-2EC5-4392-B50C-69F5C2724D45}"/>
                  </a:ext>
                </a:extLst>
              </p:cNvPr>
              <p:cNvSpPr/>
              <p:nvPr/>
            </p:nvSpPr>
            <p:spPr>
              <a:xfrm>
                <a:off x="6252690" y="1776429"/>
                <a:ext cx="2221085" cy="1621860"/>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40" name="正方形/長方形 139">
                <a:extLst>
                  <a:ext uri="{FF2B5EF4-FFF2-40B4-BE49-F238E27FC236}">
                    <a16:creationId xmlns:a16="http://schemas.microsoft.com/office/drawing/2014/main" id="{A1D76AE1-7E5A-4493-9058-5C77F5C23116}"/>
                  </a:ext>
                </a:extLst>
              </p:cNvPr>
              <p:cNvSpPr/>
              <p:nvPr/>
            </p:nvSpPr>
            <p:spPr>
              <a:xfrm>
                <a:off x="6152245" y="1675984"/>
                <a:ext cx="2221085" cy="162186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20" name="正方形/長方形 19">
                <a:extLst>
                  <a:ext uri="{FF2B5EF4-FFF2-40B4-BE49-F238E27FC236}">
                    <a16:creationId xmlns:a16="http://schemas.microsoft.com/office/drawing/2014/main" id="{6F7B383C-8E3B-4662-A616-28B4DEA78A77}"/>
                  </a:ext>
                </a:extLst>
              </p:cNvPr>
              <p:cNvSpPr/>
              <p:nvPr/>
            </p:nvSpPr>
            <p:spPr>
              <a:xfrm>
                <a:off x="6052644" y="1553850"/>
                <a:ext cx="2221085" cy="162186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9" name="テキスト ボックス 18">
                <a:extLst>
                  <a:ext uri="{FF2B5EF4-FFF2-40B4-BE49-F238E27FC236}">
                    <a16:creationId xmlns:a16="http://schemas.microsoft.com/office/drawing/2014/main" id="{864F2B89-BA5C-4CC9-A838-2ADE5B909B79}"/>
                  </a:ext>
                </a:extLst>
              </p:cNvPr>
              <p:cNvSpPr txBox="1"/>
              <p:nvPr/>
            </p:nvSpPr>
            <p:spPr>
              <a:xfrm>
                <a:off x="6273346" y="1369184"/>
                <a:ext cx="1722551" cy="369332"/>
              </a:xfrm>
              <a:prstGeom prst="rect">
                <a:avLst/>
              </a:prstGeom>
              <a:solidFill>
                <a:schemeClr val="bg1"/>
              </a:solidFill>
              <a:ln>
                <a:noFill/>
              </a:ln>
            </p:spPr>
            <p:txBody>
              <a:bodyPr wrap="square" rtlCol="0" anchor="ctr">
                <a:noAutofit/>
              </a:bodyPr>
              <a:lstStyle/>
              <a:p>
                <a:pPr algn="ctr"/>
                <a:r>
                  <a:rPr lang="ja-JP" altLang="en-US" sz="1350" dirty="0"/>
                  <a:t>ロボットモデル</a:t>
                </a:r>
              </a:p>
            </p:txBody>
          </p:sp>
        </p:grpSp>
        <p:grpSp>
          <p:nvGrpSpPr>
            <p:cNvPr id="135" name="グループ化 134">
              <a:extLst>
                <a:ext uri="{FF2B5EF4-FFF2-40B4-BE49-F238E27FC236}">
                  <a16:creationId xmlns:a16="http://schemas.microsoft.com/office/drawing/2014/main" id="{FA886CDC-770B-4D9E-A95A-28B3E91A795D}"/>
                </a:ext>
              </a:extLst>
            </p:cNvPr>
            <p:cNvGrpSpPr/>
            <p:nvPr/>
          </p:nvGrpSpPr>
          <p:grpSpPr>
            <a:xfrm>
              <a:off x="5482806" y="1660368"/>
              <a:ext cx="2256807" cy="535651"/>
              <a:chOff x="6306571" y="1753727"/>
              <a:chExt cx="1857343" cy="535651"/>
            </a:xfrm>
          </p:grpSpPr>
          <p:sp>
            <p:nvSpPr>
              <p:cNvPr id="134" name="テキスト ボックス 133">
                <a:extLst>
                  <a:ext uri="{FF2B5EF4-FFF2-40B4-BE49-F238E27FC236}">
                    <a16:creationId xmlns:a16="http://schemas.microsoft.com/office/drawing/2014/main" id="{FE2C14AC-7D37-4086-BEB6-8A325B2E1BFA}"/>
                  </a:ext>
                </a:extLst>
              </p:cNvPr>
              <p:cNvSpPr txBox="1"/>
              <p:nvPr/>
            </p:nvSpPr>
            <p:spPr>
              <a:xfrm>
                <a:off x="6490269" y="1920046"/>
                <a:ext cx="1673645" cy="369332"/>
              </a:xfrm>
              <a:prstGeom prst="rect">
                <a:avLst/>
              </a:prstGeom>
              <a:solidFill>
                <a:schemeClr val="bg1"/>
              </a:solidFill>
              <a:ln>
                <a:solidFill>
                  <a:schemeClr val="tx1"/>
                </a:solidFill>
                <a:prstDash val="dash"/>
              </a:ln>
            </p:spPr>
            <p:txBody>
              <a:bodyPr wrap="none" rtlCol="0" anchor="ctr">
                <a:noAutofit/>
              </a:bodyPr>
              <a:lstStyle/>
              <a:p>
                <a:pPr algn="ctr"/>
                <a:endParaRPr lang="ja-JP" altLang="en-US" sz="1350" dirty="0"/>
              </a:p>
            </p:txBody>
          </p:sp>
          <p:sp>
            <p:nvSpPr>
              <p:cNvPr id="133" name="テキスト ボックス 132">
                <a:extLst>
                  <a:ext uri="{FF2B5EF4-FFF2-40B4-BE49-F238E27FC236}">
                    <a16:creationId xmlns:a16="http://schemas.microsoft.com/office/drawing/2014/main" id="{C33BC0E1-6CC0-434B-89D9-44AB6EB14491}"/>
                  </a:ext>
                </a:extLst>
              </p:cNvPr>
              <p:cNvSpPr txBox="1"/>
              <p:nvPr/>
            </p:nvSpPr>
            <p:spPr>
              <a:xfrm>
                <a:off x="6407016" y="1833390"/>
                <a:ext cx="1673645" cy="369332"/>
              </a:xfrm>
              <a:prstGeom prst="rect">
                <a:avLst/>
              </a:prstGeom>
              <a:solidFill>
                <a:schemeClr val="bg1"/>
              </a:solidFill>
              <a:ln>
                <a:solidFill>
                  <a:schemeClr val="tx1"/>
                </a:solidFill>
              </a:ln>
            </p:spPr>
            <p:txBody>
              <a:bodyPr wrap="none" rtlCol="0" anchor="ctr">
                <a:noAutofit/>
              </a:bodyPr>
              <a:lstStyle/>
              <a:p>
                <a:pPr algn="ctr"/>
                <a:endParaRPr lang="ja-JP" altLang="en-US" sz="1350" dirty="0"/>
              </a:p>
            </p:txBody>
          </p:sp>
          <p:sp>
            <p:nvSpPr>
              <p:cNvPr id="21" name="テキスト ボックス 20">
                <a:extLst>
                  <a:ext uri="{FF2B5EF4-FFF2-40B4-BE49-F238E27FC236}">
                    <a16:creationId xmlns:a16="http://schemas.microsoft.com/office/drawing/2014/main" id="{88496AC1-6F47-4372-B395-5CEE0410BCD3}"/>
                  </a:ext>
                </a:extLst>
              </p:cNvPr>
              <p:cNvSpPr txBox="1"/>
              <p:nvPr/>
            </p:nvSpPr>
            <p:spPr>
              <a:xfrm>
                <a:off x="6306571" y="1753727"/>
                <a:ext cx="1704819" cy="369332"/>
              </a:xfrm>
              <a:prstGeom prst="rect">
                <a:avLst/>
              </a:prstGeom>
              <a:solidFill>
                <a:schemeClr val="bg1"/>
              </a:solidFill>
              <a:ln>
                <a:solidFill>
                  <a:schemeClr val="tx1"/>
                </a:solidFill>
              </a:ln>
            </p:spPr>
            <p:txBody>
              <a:bodyPr wrap="none" rtlCol="0" anchor="ctr">
                <a:noAutofit/>
              </a:bodyPr>
              <a:lstStyle/>
              <a:p>
                <a:pPr algn="ctr"/>
                <a:r>
                  <a:rPr lang="ja-JP" altLang="en-US" sz="1350" dirty="0"/>
                  <a:t>リンク／関節</a:t>
                </a:r>
              </a:p>
            </p:txBody>
          </p:sp>
        </p:grpSp>
        <p:grpSp>
          <p:nvGrpSpPr>
            <p:cNvPr id="136" name="グループ化 135">
              <a:extLst>
                <a:ext uri="{FF2B5EF4-FFF2-40B4-BE49-F238E27FC236}">
                  <a16:creationId xmlns:a16="http://schemas.microsoft.com/office/drawing/2014/main" id="{0E9C8C80-4A8F-41F6-A363-1F3D6D13B703}"/>
                </a:ext>
              </a:extLst>
            </p:cNvPr>
            <p:cNvGrpSpPr/>
            <p:nvPr/>
          </p:nvGrpSpPr>
          <p:grpSpPr>
            <a:xfrm>
              <a:off x="5496716" y="2352880"/>
              <a:ext cx="2239343" cy="535651"/>
              <a:chOff x="6306571" y="1753727"/>
              <a:chExt cx="1857343" cy="535651"/>
            </a:xfrm>
          </p:grpSpPr>
          <p:sp>
            <p:nvSpPr>
              <p:cNvPr id="137" name="テキスト ボックス 136">
                <a:extLst>
                  <a:ext uri="{FF2B5EF4-FFF2-40B4-BE49-F238E27FC236}">
                    <a16:creationId xmlns:a16="http://schemas.microsoft.com/office/drawing/2014/main" id="{003236A1-51BA-4448-8E2A-33AA76619C23}"/>
                  </a:ext>
                </a:extLst>
              </p:cNvPr>
              <p:cNvSpPr txBox="1"/>
              <p:nvPr/>
            </p:nvSpPr>
            <p:spPr>
              <a:xfrm>
                <a:off x="6490269" y="1920046"/>
                <a:ext cx="1673645" cy="369332"/>
              </a:xfrm>
              <a:prstGeom prst="rect">
                <a:avLst/>
              </a:prstGeom>
              <a:solidFill>
                <a:schemeClr val="bg1"/>
              </a:solidFill>
              <a:ln>
                <a:solidFill>
                  <a:schemeClr val="tx1"/>
                </a:solidFill>
                <a:prstDash val="dash"/>
              </a:ln>
            </p:spPr>
            <p:txBody>
              <a:bodyPr wrap="none" rtlCol="0" anchor="ctr">
                <a:noAutofit/>
              </a:bodyPr>
              <a:lstStyle/>
              <a:p>
                <a:pPr algn="ctr"/>
                <a:endParaRPr lang="ja-JP" altLang="en-US" sz="1350" dirty="0"/>
              </a:p>
            </p:txBody>
          </p:sp>
          <p:sp>
            <p:nvSpPr>
              <p:cNvPr id="138" name="テキスト ボックス 137">
                <a:extLst>
                  <a:ext uri="{FF2B5EF4-FFF2-40B4-BE49-F238E27FC236}">
                    <a16:creationId xmlns:a16="http://schemas.microsoft.com/office/drawing/2014/main" id="{9AD7E995-4303-46DF-AD98-20531324A164}"/>
                  </a:ext>
                </a:extLst>
              </p:cNvPr>
              <p:cNvSpPr txBox="1"/>
              <p:nvPr/>
            </p:nvSpPr>
            <p:spPr>
              <a:xfrm>
                <a:off x="6407016" y="1833390"/>
                <a:ext cx="1673645" cy="369332"/>
              </a:xfrm>
              <a:prstGeom prst="rect">
                <a:avLst/>
              </a:prstGeom>
              <a:solidFill>
                <a:schemeClr val="bg1"/>
              </a:solidFill>
              <a:ln>
                <a:solidFill>
                  <a:schemeClr val="tx1"/>
                </a:solidFill>
              </a:ln>
            </p:spPr>
            <p:txBody>
              <a:bodyPr wrap="none" rtlCol="0" anchor="ctr">
                <a:noAutofit/>
              </a:bodyPr>
              <a:lstStyle/>
              <a:p>
                <a:pPr algn="ctr"/>
                <a:endParaRPr lang="ja-JP" altLang="en-US" sz="1350" dirty="0"/>
              </a:p>
            </p:txBody>
          </p:sp>
          <p:sp>
            <p:nvSpPr>
              <p:cNvPr id="139" name="テキスト ボックス 138">
                <a:extLst>
                  <a:ext uri="{FF2B5EF4-FFF2-40B4-BE49-F238E27FC236}">
                    <a16:creationId xmlns:a16="http://schemas.microsoft.com/office/drawing/2014/main" id="{3F43686B-91C0-4680-82C0-5113FC0FD4E1}"/>
                  </a:ext>
                </a:extLst>
              </p:cNvPr>
              <p:cNvSpPr txBox="1"/>
              <p:nvPr/>
            </p:nvSpPr>
            <p:spPr>
              <a:xfrm>
                <a:off x="6306571" y="1753727"/>
                <a:ext cx="1704819" cy="369332"/>
              </a:xfrm>
              <a:prstGeom prst="rect">
                <a:avLst/>
              </a:prstGeom>
              <a:solidFill>
                <a:schemeClr val="bg1"/>
              </a:solidFill>
              <a:ln>
                <a:solidFill>
                  <a:schemeClr val="tx1"/>
                </a:solidFill>
              </a:ln>
            </p:spPr>
            <p:txBody>
              <a:bodyPr wrap="none" rtlCol="0" anchor="ctr">
                <a:noAutofit/>
              </a:bodyPr>
              <a:lstStyle/>
              <a:p>
                <a:pPr algn="ctr"/>
                <a:r>
                  <a:rPr lang="ja-JP" altLang="en-US" sz="1350" dirty="0"/>
                  <a:t>デバイス／センサ</a:t>
                </a:r>
              </a:p>
            </p:txBody>
          </p:sp>
        </p:grpSp>
      </p:grpSp>
      <p:sp>
        <p:nvSpPr>
          <p:cNvPr id="153" name="テキスト ボックス 152">
            <a:extLst>
              <a:ext uri="{FF2B5EF4-FFF2-40B4-BE49-F238E27FC236}">
                <a16:creationId xmlns:a16="http://schemas.microsoft.com/office/drawing/2014/main" id="{FF3BD386-DC07-490F-B375-122E5AAB804C}"/>
              </a:ext>
            </a:extLst>
          </p:cNvPr>
          <p:cNvSpPr txBox="1"/>
          <p:nvPr/>
        </p:nvSpPr>
        <p:spPr>
          <a:xfrm>
            <a:off x="5211656" y="5036773"/>
            <a:ext cx="842857" cy="1216629"/>
          </a:xfrm>
          <a:prstGeom prst="rect">
            <a:avLst/>
          </a:prstGeom>
          <a:solidFill>
            <a:schemeClr val="bg1"/>
          </a:solidFill>
          <a:ln>
            <a:solidFill>
              <a:schemeClr val="tx1"/>
            </a:solidFill>
          </a:ln>
        </p:spPr>
        <p:txBody>
          <a:bodyPr wrap="none" rtlCol="0" anchor="ctr">
            <a:noAutofit/>
          </a:bodyPr>
          <a:lstStyle/>
          <a:p>
            <a:pPr algn="ctr"/>
            <a:r>
              <a:rPr lang="en-US" altLang="ja-JP" sz="1350" dirty="0"/>
              <a:t>3D-CG</a:t>
            </a:r>
          </a:p>
          <a:p>
            <a:pPr algn="ctr"/>
            <a:r>
              <a:rPr lang="ja-JP" altLang="en-US" sz="1350" dirty="0"/>
              <a:t>描画</a:t>
            </a:r>
            <a:endParaRPr lang="en-US" altLang="ja-JP" sz="1350" dirty="0"/>
          </a:p>
          <a:p>
            <a:pPr algn="ctr"/>
            <a:r>
              <a:rPr lang="ja-JP" altLang="en-US" sz="1350" dirty="0"/>
              <a:t>エンジン</a:t>
            </a:r>
          </a:p>
        </p:txBody>
      </p:sp>
      <p:grpSp>
        <p:nvGrpSpPr>
          <p:cNvPr id="34" name="グループ化 33">
            <a:extLst>
              <a:ext uri="{FF2B5EF4-FFF2-40B4-BE49-F238E27FC236}">
                <a16:creationId xmlns:a16="http://schemas.microsoft.com/office/drawing/2014/main" id="{2E636A7C-2946-4E01-B08C-CB0A1BBC00A5}"/>
              </a:ext>
            </a:extLst>
          </p:cNvPr>
          <p:cNvGrpSpPr/>
          <p:nvPr/>
        </p:nvGrpSpPr>
        <p:grpSpPr>
          <a:xfrm>
            <a:off x="6054513" y="5610084"/>
            <a:ext cx="1365169" cy="534905"/>
            <a:chOff x="8034583" y="5752138"/>
            <a:chExt cx="1820225" cy="713206"/>
          </a:xfrm>
        </p:grpSpPr>
        <p:sp>
          <p:nvSpPr>
            <p:cNvPr id="64" name="テキスト ボックス 63">
              <a:extLst>
                <a:ext uri="{FF2B5EF4-FFF2-40B4-BE49-F238E27FC236}">
                  <a16:creationId xmlns:a16="http://schemas.microsoft.com/office/drawing/2014/main" id="{D984C217-50A7-481D-AF7E-09FED67FD3EC}"/>
                </a:ext>
              </a:extLst>
            </p:cNvPr>
            <p:cNvSpPr txBox="1"/>
            <p:nvPr/>
          </p:nvSpPr>
          <p:spPr>
            <a:xfrm>
              <a:off x="8358232" y="5752138"/>
              <a:ext cx="1496576" cy="713206"/>
            </a:xfrm>
            <a:prstGeom prst="rect">
              <a:avLst/>
            </a:prstGeom>
            <a:solidFill>
              <a:schemeClr val="bg1"/>
            </a:solidFill>
            <a:ln>
              <a:solidFill>
                <a:schemeClr val="tx1"/>
              </a:solidFill>
            </a:ln>
          </p:spPr>
          <p:txBody>
            <a:bodyPr wrap="square" rtlCol="0" anchor="ctr">
              <a:noAutofit/>
            </a:bodyPr>
            <a:lstStyle/>
            <a:p>
              <a:pPr algn="ctr"/>
              <a:r>
                <a:rPr lang="ja-JP" altLang="en-US" sz="1350" dirty="0"/>
                <a:t>結果表示用</a:t>
              </a:r>
              <a:endParaRPr lang="en-US" altLang="ja-JP" sz="1350" dirty="0"/>
            </a:p>
            <a:p>
              <a:pPr algn="ctr"/>
              <a:r>
                <a:rPr lang="ja-JP" altLang="en-US" sz="1350" dirty="0"/>
                <a:t>シーン画像</a:t>
              </a:r>
              <a:endParaRPr lang="en-US" altLang="ja-JP" sz="1350" dirty="0"/>
            </a:p>
          </p:txBody>
        </p:sp>
        <p:cxnSp>
          <p:nvCxnSpPr>
            <p:cNvPr id="197" name="直線矢印コネクタ 196">
              <a:extLst>
                <a:ext uri="{FF2B5EF4-FFF2-40B4-BE49-F238E27FC236}">
                  <a16:creationId xmlns:a16="http://schemas.microsoft.com/office/drawing/2014/main" id="{4195B060-C29D-4604-A4F9-DC54A371C0F9}"/>
                </a:ext>
              </a:extLst>
            </p:cNvPr>
            <p:cNvCxnSpPr>
              <a:cxnSpLocks/>
              <a:endCxn id="64" idx="1"/>
            </p:cNvCxnSpPr>
            <p:nvPr/>
          </p:nvCxnSpPr>
          <p:spPr>
            <a:xfrm>
              <a:off x="8034583" y="6108741"/>
              <a:ext cx="323649"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cxnSp>
        <p:nvCxnSpPr>
          <p:cNvPr id="200" name="直線矢印コネクタ 199">
            <a:extLst>
              <a:ext uri="{FF2B5EF4-FFF2-40B4-BE49-F238E27FC236}">
                <a16:creationId xmlns:a16="http://schemas.microsoft.com/office/drawing/2014/main" id="{6245E4B9-5048-4BA6-A5C3-0828882BF603}"/>
              </a:ext>
            </a:extLst>
          </p:cNvPr>
          <p:cNvCxnSpPr>
            <a:cxnSpLocks/>
            <a:stCxn id="152" idx="3"/>
          </p:cNvCxnSpPr>
          <p:nvPr/>
        </p:nvCxnSpPr>
        <p:spPr>
          <a:xfrm>
            <a:off x="4933514" y="5549257"/>
            <a:ext cx="27814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08" name="テキスト ボックス 207">
            <a:extLst>
              <a:ext uri="{FF2B5EF4-FFF2-40B4-BE49-F238E27FC236}">
                <a16:creationId xmlns:a16="http://schemas.microsoft.com/office/drawing/2014/main" id="{4C2F9011-4CFC-4EF0-990C-19D18B5A07E8}"/>
              </a:ext>
            </a:extLst>
          </p:cNvPr>
          <p:cNvSpPr txBox="1"/>
          <p:nvPr/>
        </p:nvSpPr>
        <p:spPr>
          <a:xfrm>
            <a:off x="1544092" y="4953291"/>
            <a:ext cx="1422554" cy="545378"/>
          </a:xfrm>
          <a:prstGeom prst="rect">
            <a:avLst/>
          </a:prstGeom>
          <a:solidFill>
            <a:schemeClr val="bg1"/>
          </a:solidFill>
          <a:ln>
            <a:solidFill>
              <a:schemeClr val="tx1"/>
            </a:solidFill>
          </a:ln>
        </p:spPr>
        <p:txBody>
          <a:bodyPr wrap="none" rtlCol="0" anchor="ctr">
            <a:noAutofit/>
          </a:bodyPr>
          <a:lstStyle/>
          <a:p>
            <a:pPr algn="ctr"/>
            <a:r>
              <a:rPr lang="ja-JP" altLang="en-US" sz="1350" dirty="0"/>
              <a:t>視覚センサ</a:t>
            </a:r>
            <a:endParaRPr lang="en-US" altLang="ja-JP" sz="1350" dirty="0"/>
          </a:p>
          <a:p>
            <a:pPr algn="ctr"/>
            <a:r>
              <a:rPr lang="ja-JP" altLang="en-US" sz="1350" dirty="0"/>
              <a:t>シミュレータ</a:t>
            </a:r>
          </a:p>
        </p:txBody>
      </p:sp>
      <p:sp>
        <p:nvSpPr>
          <p:cNvPr id="228" name="テキスト ボックス 227">
            <a:extLst>
              <a:ext uri="{FF2B5EF4-FFF2-40B4-BE49-F238E27FC236}">
                <a16:creationId xmlns:a16="http://schemas.microsoft.com/office/drawing/2014/main" id="{95F776B8-79A0-470C-8AD0-BD0CB9D7A86F}"/>
              </a:ext>
            </a:extLst>
          </p:cNvPr>
          <p:cNvSpPr txBox="1"/>
          <p:nvPr/>
        </p:nvSpPr>
        <p:spPr>
          <a:xfrm>
            <a:off x="208678" y="3509294"/>
            <a:ext cx="1050288" cy="715581"/>
          </a:xfrm>
          <a:prstGeom prst="rect">
            <a:avLst/>
          </a:prstGeom>
          <a:noFill/>
        </p:spPr>
        <p:txBody>
          <a:bodyPr wrap="none" rtlCol="0">
            <a:spAutoFit/>
          </a:bodyPr>
          <a:lstStyle/>
          <a:p>
            <a:pPr algn="ctr"/>
            <a:r>
              <a:rPr lang="ja-JP" altLang="en-US" sz="1350" b="1" dirty="0">
                <a:solidFill>
                  <a:srgbClr val="0000FF"/>
                </a:solidFill>
              </a:rPr>
              <a:t>シミュレー</a:t>
            </a:r>
            <a:endParaRPr lang="en-US" altLang="ja-JP" sz="1350" b="1" dirty="0">
              <a:solidFill>
                <a:srgbClr val="0000FF"/>
              </a:solidFill>
            </a:endParaRPr>
          </a:p>
          <a:p>
            <a:pPr algn="ctr"/>
            <a:r>
              <a:rPr lang="ja-JP" altLang="en-US" sz="1350" b="1" dirty="0">
                <a:solidFill>
                  <a:srgbClr val="0000FF"/>
                </a:solidFill>
              </a:rPr>
              <a:t>ション</a:t>
            </a:r>
            <a:endParaRPr lang="en-US" altLang="ja-JP" sz="1350" b="1" dirty="0">
              <a:solidFill>
                <a:srgbClr val="0000FF"/>
              </a:solidFill>
            </a:endParaRPr>
          </a:p>
          <a:p>
            <a:pPr algn="ctr"/>
            <a:r>
              <a:rPr lang="ja-JP" altLang="en-US" sz="1350" b="1" dirty="0">
                <a:solidFill>
                  <a:srgbClr val="0000FF"/>
                </a:solidFill>
              </a:rPr>
              <a:t>ループ</a:t>
            </a:r>
          </a:p>
        </p:txBody>
      </p:sp>
      <p:cxnSp>
        <p:nvCxnSpPr>
          <p:cNvPr id="231" name="コネクタ: カギ線 230">
            <a:extLst>
              <a:ext uri="{FF2B5EF4-FFF2-40B4-BE49-F238E27FC236}">
                <a16:creationId xmlns:a16="http://schemas.microsoft.com/office/drawing/2014/main" id="{C81346F9-761C-4BEB-9291-DED351B83AD4}"/>
              </a:ext>
            </a:extLst>
          </p:cNvPr>
          <p:cNvCxnSpPr>
            <a:cxnSpLocks/>
            <a:stCxn id="85" idx="3"/>
            <a:endCxn id="20" idx="1"/>
          </p:cNvCxnSpPr>
          <p:nvPr/>
        </p:nvCxnSpPr>
        <p:spPr>
          <a:xfrm>
            <a:off x="3062703" y="2165712"/>
            <a:ext cx="905441" cy="437729"/>
          </a:xfrm>
          <a:prstGeom prst="bentConnector3">
            <a:avLst>
              <a:gd name="adj1"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8" name="直線矢印コネクタ 237">
            <a:extLst>
              <a:ext uri="{FF2B5EF4-FFF2-40B4-BE49-F238E27FC236}">
                <a16:creationId xmlns:a16="http://schemas.microsoft.com/office/drawing/2014/main" id="{55293D17-2674-4B29-8D6E-A841878188D6}"/>
              </a:ext>
            </a:extLst>
          </p:cNvPr>
          <p:cNvCxnSpPr>
            <a:cxnSpLocks/>
          </p:cNvCxnSpPr>
          <p:nvPr/>
        </p:nvCxnSpPr>
        <p:spPr>
          <a:xfrm>
            <a:off x="3221420" y="3574048"/>
            <a:ext cx="581063" cy="0"/>
          </a:xfrm>
          <a:prstGeom prst="straightConnector1">
            <a:avLst/>
          </a:prstGeom>
          <a:ln w="12700">
            <a:headEnd type="triangle" w="med" len="med"/>
            <a:tailEnd type="triangle" w="med" len="med"/>
          </a:ln>
        </p:spPr>
        <p:style>
          <a:lnRef idx="1">
            <a:schemeClr val="dk1"/>
          </a:lnRef>
          <a:fillRef idx="0">
            <a:schemeClr val="dk1"/>
          </a:fillRef>
          <a:effectRef idx="0">
            <a:schemeClr val="dk1"/>
          </a:effectRef>
          <a:fontRef idx="minor">
            <a:schemeClr val="tx1"/>
          </a:fontRef>
        </p:style>
      </p:cxnSp>
      <p:grpSp>
        <p:nvGrpSpPr>
          <p:cNvPr id="79" name="グループ化 78">
            <a:extLst>
              <a:ext uri="{FF2B5EF4-FFF2-40B4-BE49-F238E27FC236}">
                <a16:creationId xmlns:a16="http://schemas.microsoft.com/office/drawing/2014/main" id="{AC696703-E188-4020-BEB4-801924E30123}"/>
              </a:ext>
            </a:extLst>
          </p:cNvPr>
          <p:cNvGrpSpPr/>
          <p:nvPr/>
        </p:nvGrpSpPr>
        <p:grpSpPr>
          <a:xfrm>
            <a:off x="7826264" y="4292709"/>
            <a:ext cx="1027832" cy="1386847"/>
            <a:chOff x="10700890" y="822854"/>
            <a:chExt cx="1370446" cy="1475075"/>
          </a:xfrm>
        </p:grpSpPr>
        <p:sp>
          <p:nvSpPr>
            <p:cNvPr id="80" name="テキスト ボックス 79">
              <a:extLst>
                <a:ext uri="{FF2B5EF4-FFF2-40B4-BE49-F238E27FC236}">
                  <a16:creationId xmlns:a16="http://schemas.microsoft.com/office/drawing/2014/main" id="{66FEEEF5-2E20-4877-ABCE-8A4DFEA75D14}"/>
                </a:ext>
              </a:extLst>
            </p:cNvPr>
            <p:cNvSpPr txBox="1"/>
            <p:nvPr/>
          </p:nvSpPr>
          <p:spPr>
            <a:xfrm>
              <a:off x="10963340" y="1077733"/>
              <a:ext cx="1107996" cy="1220196"/>
            </a:xfrm>
            <a:prstGeom prst="rect">
              <a:avLst/>
            </a:prstGeom>
            <a:solidFill>
              <a:schemeClr val="bg1"/>
            </a:solidFill>
            <a:ln>
              <a:solidFill>
                <a:schemeClr val="tx1"/>
              </a:solidFill>
              <a:prstDash val="dash"/>
            </a:ln>
          </p:spPr>
          <p:txBody>
            <a:bodyPr wrap="square" rtlCol="0" anchor="ctr">
              <a:noAutofit/>
            </a:bodyPr>
            <a:lstStyle/>
            <a:p>
              <a:pPr algn="ctr"/>
              <a:endParaRPr lang="ja-JP" altLang="en-US" sz="1350" dirty="0"/>
            </a:p>
          </p:txBody>
        </p:sp>
        <p:sp>
          <p:nvSpPr>
            <p:cNvPr id="81" name="テキスト ボックス 80">
              <a:extLst>
                <a:ext uri="{FF2B5EF4-FFF2-40B4-BE49-F238E27FC236}">
                  <a16:creationId xmlns:a16="http://schemas.microsoft.com/office/drawing/2014/main" id="{449E5090-671D-4978-BF07-05B7B3116ABC}"/>
                </a:ext>
              </a:extLst>
            </p:cNvPr>
            <p:cNvSpPr txBox="1"/>
            <p:nvPr/>
          </p:nvSpPr>
          <p:spPr>
            <a:xfrm>
              <a:off x="10834682" y="917325"/>
              <a:ext cx="1133100" cy="1286133"/>
            </a:xfrm>
            <a:prstGeom prst="rect">
              <a:avLst/>
            </a:prstGeom>
            <a:solidFill>
              <a:schemeClr val="bg1"/>
            </a:solidFill>
            <a:ln>
              <a:solidFill>
                <a:schemeClr val="tx1"/>
              </a:solidFill>
            </a:ln>
          </p:spPr>
          <p:txBody>
            <a:bodyPr wrap="square" rtlCol="0" anchor="ctr">
              <a:noAutofit/>
            </a:bodyPr>
            <a:lstStyle/>
            <a:p>
              <a:pPr algn="ctr"/>
              <a:endParaRPr lang="ja-JP" altLang="en-US" sz="1350" dirty="0"/>
            </a:p>
          </p:txBody>
        </p:sp>
        <p:sp>
          <p:nvSpPr>
            <p:cNvPr id="82" name="テキスト ボックス 81">
              <a:extLst>
                <a:ext uri="{FF2B5EF4-FFF2-40B4-BE49-F238E27FC236}">
                  <a16:creationId xmlns:a16="http://schemas.microsoft.com/office/drawing/2014/main" id="{4FEEB623-0109-421D-AB25-B3BE3659EEEC}"/>
                </a:ext>
              </a:extLst>
            </p:cNvPr>
            <p:cNvSpPr txBox="1"/>
            <p:nvPr/>
          </p:nvSpPr>
          <p:spPr>
            <a:xfrm>
              <a:off x="10700890" y="822854"/>
              <a:ext cx="1179152" cy="1280159"/>
            </a:xfrm>
            <a:prstGeom prst="rect">
              <a:avLst/>
            </a:prstGeom>
            <a:solidFill>
              <a:schemeClr val="bg1"/>
            </a:solidFill>
            <a:ln>
              <a:solidFill>
                <a:schemeClr val="tx1"/>
              </a:solidFill>
            </a:ln>
          </p:spPr>
          <p:txBody>
            <a:bodyPr wrap="square" rtlCol="0" anchor="ctr">
              <a:noAutofit/>
            </a:bodyPr>
            <a:lstStyle/>
            <a:p>
              <a:pPr algn="ctr"/>
              <a:r>
                <a:rPr lang="ja-JP" altLang="en-US" sz="1350" dirty="0"/>
                <a:t>アプリケーション機能</a:t>
              </a:r>
            </a:p>
          </p:txBody>
        </p:sp>
      </p:grpSp>
      <p:grpSp>
        <p:nvGrpSpPr>
          <p:cNvPr id="18" name="グループ化 17">
            <a:extLst>
              <a:ext uri="{FF2B5EF4-FFF2-40B4-BE49-F238E27FC236}">
                <a16:creationId xmlns:a16="http://schemas.microsoft.com/office/drawing/2014/main" id="{086138C7-5214-4FDE-8FF7-D46586EE6CE7}"/>
              </a:ext>
            </a:extLst>
          </p:cNvPr>
          <p:cNvGrpSpPr/>
          <p:nvPr/>
        </p:nvGrpSpPr>
        <p:grpSpPr>
          <a:xfrm>
            <a:off x="1354234" y="2813243"/>
            <a:ext cx="1867186" cy="1663223"/>
            <a:chOff x="1805645" y="2383843"/>
            <a:chExt cx="2489581" cy="2091771"/>
          </a:xfrm>
        </p:grpSpPr>
        <p:sp>
          <p:nvSpPr>
            <p:cNvPr id="9" name="正方形/長方形 8">
              <a:extLst>
                <a:ext uri="{FF2B5EF4-FFF2-40B4-BE49-F238E27FC236}">
                  <a16:creationId xmlns:a16="http://schemas.microsoft.com/office/drawing/2014/main" id="{82947080-C99C-4BCB-A4EE-05345FAA7C6D}"/>
                </a:ext>
              </a:extLst>
            </p:cNvPr>
            <p:cNvSpPr/>
            <p:nvPr/>
          </p:nvSpPr>
          <p:spPr>
            <a:xfrm>
              <a:off x="1805645" y="2525120"/>
              <a:ext cx="2489581" cy="1950494"/>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4" name="四角形: 角を丸くする 3">
              <a:extLst>
                <a:ext uri="{FF2B5EF4-FFF2-40B4-BE49-F238E27FC236}">
                  <a16:creationId xmlns:a16="http://schemas.microsoft.com/office/drawing/2014/main" id="{4414F118-893C-4B9D-B58E-09C87A7A0318}"/>
                </a:ext>
              </a:extLst>
            </p:cNvPr>
            <p:cNvSpPr/>
            <p:nvPr/>
          </p:nvSpPr>
          <p:spPr>
            <a:xfrm>
              <a:off x="2259418" y="2383843"/>
              <a:ext cx="1650885" cy="29035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350" dirty="0">
                  <a:solidFill>
                    <a:schemeClr val="tx1"/>
                  </a:solidFill>
                </a:rPr>
                <a:t>物理エンジン</a:t>
              </a:r>
            </a:p>
          </p:txBody>
        </p:sp>
      </p:grpSp>
      <p:sp>
        <p:nvSpPr>
          <p:cNvPr id="10" name="テキスト ボックス 9">
            <a:extLst>
              <a:ext uri="{FF2B5EF4-FFF2-40B4-BE49-F238E27FC236}">
                <a16:creationId xmlns:a16="http://schemas.microsoft.com/office/drawing/2014/main" id="{B29F6769-B408-4B7F-819E-4C11F4D87E5D}"/>
              </a:ext>
            </a:extLst>
          </p:cNvPr>
          <p:cNvSpPr txBox="1"/>
          <p:nvPr/>
        </p:nvSpPr>
        <p:spPr>
          <a:xfrm>
            <a:off x="1520660" y="3087619"/>
            <a:ext cx="1531550" cy="300082"/>
          </a:xfrm>
          <a:prstGeom prst="rect">
            <a:avLst/>
          </a:prstGeom>
          <a:noFill/>
          <a:ln>
            <a:solidFill>
              <a:schemeClr val="tx1"/>
            </a:solidFill>
          </a:ln>
        </p:spPr>
        <p:txBody>
          <a:bodyPr wrap="square" rtlCol="0" anchor="ctr">
            <a:spAutoFit/>
          </a:bodyPr>
          <a:lstStyle/>
          <a:p>
            <a:pPr algn="ctr"/>
            <a:r>
              <a:rPr lang="ja-JP" altLang="en-US" sz="1350" dirty="0"/>
              <a:t>干渉検出</a:t>
            </a:r>
          </a:p>
        </p:txBody>
      </p:sp>
      <p:sp>
        <p:nvSpPr>
          <p:cNvPr id="11" name="テキスト ボックス 10">
            <a:extLst>
              <a:ext uri="{FF2B5EF4-FFF2-40B4-BE49-F238E27FC236}">
                <a16:creationId xmlns:a16="http://schemas.microsoft.com/office/drawing/2014/main" id="{72ADC291-8DA1-4469-9818-7E76534295BE}"/>
              </a:ext>
            </a:extLst>
          </p:cNvPr>
          <p:cNvSpPr txBox="1"/>
          <p:nvPr/>
        </p:nvSpPr>
        <p:spPr>
          <a:xfrm>
            <a:off x="1520660" y="3461970"/>
            <a:ext cx="1531550" cy="507831"/>
          </a:xfrm>
          <a:prstGeom prst="rect">
            <a:avLst/>
          </a:prstGeom>
          <a:noFill/>
          <a:ln>
            <a:solidFill>
              <a:schemeClr val="tx1"/>
            </a:solidFill>
          </a:ln>
        </p:spPr>
        <p:txBody>
          <a:bodyPr wrap="square" rtlCol="0" anchor="ctr">
            <a:spAutoFit/>
          </a:bodyPr>
          <a:lstStyle/>
          <a:p>
            <a:pPr algn="ctr"/>
            <a:r>
              <a:rPr lang="ja-JP" altLang="en-US" sz="1350" dirty="0"/>
              <a:t>接触／拘束力</a:t>
            </a:r>
            <a:endParaRPr lang="en-US" altLang="ja-JP" sz="1350" dirty="0"/>
          </a:p>
          <a:p>
            <a:pPr algn="ctr"/>
            <a:r>
              <a:rPr lang="ja-JP" altLang="en-US" sz="1350" dirty="0"/>
              <a:t>計算</a:t>
            </a:r>
          </a:p>
        </p:txBody>
      </p:sp>
      <p:sp>
        <p:nvSpPr>
          <p:cNvPr id="12" name="テキスト ボックス 11">
            <a:extLst>
              <a:ext uri="{FF2B5EF4-FFF2-40B4-BE49-F238E27FC236}">
                <a16:creationId xmlns:a16="http://schemas.microsoft.com/office/drawing/2014/main" id="{AAF6524D-4D7F-42B7-90F5-7060764E0A67}"/>
              </a:ext>
            </a:extLst>
          </p:cNvPr>
          <p:cNvSpPr txBox="1"/>
          <p:nvPr/>
        </p:nvSpPr>
        <p:spPr>
          <a:xfrm>
            <a:off x="1520659" y="4060876"/>
            <a:ext cx="1524724" cy="300082"/>
          </a:xfrm>
          <a:prstGeom prst="rect">
            <a:avLst/>
          </a:prstGeom>
          <a:noFill/>
          <a:ln>
            <a:solidFill>
              <a:schemeClr val="tx1"/>
            </a:solidFill>
          </a:ln>
        </p:spPr>
        <p:txBody>
          <a:bodyPr wrap="square" rtlCol="0" anchor="ctr">
            <a:spAutoFit/>
          </a:bodyPr>
          <a:lstStyle/>
          <a:p>
            <a:pPr algn="ctr"/>
            <a:r>
              <a:rPr lang="ja-JP" altLang="en-US" sz="1350" dirty="0"/>
              <a:t>順動力学計算</a:t>
            </a:r>
          </a:p>
        </p:txBody>
      </p:sp>
      <p:sp>
        <p:nvSpPr>
          <p:cNvPr id="84" name="テキスト ボックス 83">
            <a:extLst>
              <a:ext uri="{FF2B5EF4-FFF2-40B4-BE49-F238E27FC236}">
                <a16:creationId xmlns:a16="http://schemas.microsoft.com/office/drawing/2014/main" id="{00353A0C-1E7B-4C97-9D26-774C4D72D9A4}"/>
              </a:ext>
            </a:extLst>
          </p:cNvPr>
          <p:cNvSpPr txBox="1"/>
          <p:nvPr/>
        </p:nvSpPr>
        <p:spPr>
          <a:xfrm>
            <a:off x="465617" y="5816278"/>
            <a:ext cx="556563" cy="415498"/>
          </a:xfrm>
          <a:prstGeom prst="rect">
            <a:avLst/>
          </a:prstGeom>
          <a:noFill/>
        </p:spPr>
        <p:txBody>
          <a:bodyPr wrap="none" rtlCol="0">
            <a:spAutoFit/>
          </a:bodyPr>
          <a:lstStyle/>
          <a:p>
            <a:pPr algn="ctr"/>
            <a:r>
              <a:rPr lang="ja-JP" altLang="en-US" sz="2100" b="1" dirty="0">
                <a:solidFill>
                  <a:srgbClr val="0000FF"/>
                </a:solidFill>
              </a:rPr>
              <a:t>⊿</a:t>
            </a:r>
            <a:r>
              <a:rPr lang="en-US" altLang="ja-JP" sz="2100" b="1" dirty="0">
                <a:solidFill>
                  <a:srgbClr val="0000FF"/>
                </a:solidFill>
              </a:rPr>
              <a:t>t</a:t>
            </a:r>
            <a:endParaRPr lang="ja-JP" altLang="en-US" sz="2100" b="1" dirty="0">
              <a:solidFill>
                <a:srgbClr val="0000FF"/>
              </a:solidFill>
            </a:endParaRPr>
          </a:p>
        </p:txBody>
      </p:sp>
      <p:grpSp>
        <p:nvGrpSpPr>
          <p:cNvPr id="42" name="グループ化 41">
            <a:extLst>
              <a:ext uri="{FF2B5EF4-FFF2-40B4-BE49-F238E27FC236}">
                <a16:creationId xmlns:a16="http://schemas.microsoft.com/office/drawing/2014/main" id="{B259F9A1-A46D-4D61-88D4-8A80CB775A8A}"/>
              </a:ext>
            </a:extLst>
          </p:cNvPr>
          <p:cNvGrpSpPr/>
          <p:nvPr/>
        </p:nvGrpSpPr>
        <p:grpSpPr>
          <a:xfrm>
            <a:off x="3713411" y="5751524"/>
            <a:ext cx="1284315" cy="475626"/>
            <a:chOff x="4951215" y="5940719"/>
            <a:chExt cx="1712420" cy="634168"/>
          </a:xfrm>
        </p:grpSpPr>
        <p:sp>
          <p:nvSpPr>
            <p:cNvPr id="94" name="テキスト ボックス 93">
              <a:extLst>
                <a:ext uri="{FF2B5EF4-FFF2-40B4-BE49-F238E27FC236}">
                  <a16:creationId xmlns:a16="http://schemas.microsoft.com/office/drawing/2014/main" id="{0DAA780C-89A3-40D4-ADA2-18DD8A0477D0}"/>
                </a:ext>
              </a:extLst>
            </p:cNvPr>
            <p:cNvSpPr txBox="1"/>
            <p:nvPr/>
          </p:nvSpPr>
          <p:spPr>
            <a:xfrm>
              <a:off x="4951215" y="6113229"/>
              <a:ext cx="1712420" cy="461658"/>
            </a:xfrm>
            <a:prstGeom prst="rect">
              <a:avLst/>
            </a:prstGeom>
            <a:solidFill>
              <a:schemeClr val="bg1"/>
            </a:solidFill>
            <a:ln>
              <a:solidFill>
                <a:schemeClr val="tx1"/>
              </a:solidFill>
            </a:ln>
          </p:spPr>
          <p:txBody>
            <a:bodyPr wrap="none" rtlCol="0" anchor="ctr">
              <a:noAutofit/>
            </a:bodyPr>
            <a:lstStyle/>
            <a:p>
              <a:pPr algn="ctr"/>
              <a:r>
                <a:rPr lang="ja-JP" altLang="en-US" sz="1350" dirty="0"/>
                <a:t>再生マネージャ</a:t>
              </a:r>
            </a:p>
          </p:txBody>
        </p:sp>
        <p:cxnSp>
          <p:nvCxnSpPr>
            <p:cNvPr id="101" name="直線矢印コネクタ 100">
              <a:extLst>
                <a:ext uri="{FF2B5EF4-FFF2-40B4-BE49-F238E27FC236}">
                  <a16:creationId xmlns:a16="http://schemas.microsoft.com/office/drawing/2014/main" id="{A77A4BD0-4AE6-405E-ABE2-E0789FB62CEC}"/>
                </a:ext>
              </a:extLst>
            </p:cNvPr>
            <p:cNvCxnSpPr>
              <a:cxnSpLocks/>
              <a:stCxn id="94" idx="0"/>
              <a:endCxn id="152" idx="2"/>
            </p:cNvCxnSpPr>
            <p:nvPr/>
          </p:nvCxnSpPr>
          <p:spPr>
            <a:xfrm flipV="1">
              <a:off x="5807426" y="5940719"/>
              <a:ext cx="1" cy="17251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grpSp>
        <p:nvGrpSpPr>
          <p:cNvPr id="30" name="グループ化 29">
            <a:extLst>
              <a:ext uri="{FF2B5EF4-FFF2-40B4-BE49-F238E27FC236}">
                <a16:creationId xmlns:a16="http://schemas.microsoft.com/office/drawing/2014/main" id="{DD90CEAF-A144-4565-9F7E-F8DAE87D8483}"/>
              </a:ext>
            </a:extLst>
          </p:cNvPr>
          <p:cNvGrpSpPr/>
          <p:nvPr/>
        </p:nvGrpSpPr>
        <p:grpSpPr>
          <a:xfrm>
            <a:off x="3151289" y="5346991"/>
            <a:ext cx="1782226" cy="738440"/>
            <a:chOff x="4201718" y="5401346"/>
            <a:chExt cx="2376301" cy="984587"/>
          </a:xfrm>
        </p:grpSpPr>
        <p:sp>
          <p:nvSpPr>
            <p:cNvPr id="152" name="テキスト ボックス 151">
              <a:extLst>
                <a:ext uri="{FF2B5EF4-FFF2-40B4-BE49-F238E27FC236}">
                  <a16:creationId xmlns:a16="http://schemas.microsoft.com/office/drawing/2014/main" id="{0541B8A9-4BDE-471C-9FDE-42DBFBDC81AD}"/>
                </a:ext>
              </a:extLst>
            </p:cNvPr>
            <p:cNvSpPr txBox="1"/>
            <p:nvPr/>
          </p:nvSpPr>
          <p:spPr>
            <a:xfrm>
              <a:off x="5036831" y="5401346"/>
              <a:ext cx="1541188" cy="539378"/>
            </a:xfrm>
            <a:prstGeom prst="rect">
              <a:avLst/>
            </a:prstGeom>
            <a:solidFill>
              <a:schemeClr val="bg1"/>
            </a:solidFill>
            <a:ln>
              <a:solidFill>
                <a:schemeClr val="tx1"/>
              </a:solidFill>
            </a:ln>
          </p:spPr>
          <p:txBody>
            <a:bodyPr wrap="none" rtlCol="0" anchor="ctr">
              <a:noAutofit/>
            </a:bodyPr>
            <a:lstStyle/>
            <a:p>
              <a:pPr algn="ctr"/>
              <a:r>
                <a:rPr lang="ja-JP" altLang="en-US" sz="1350" dirty="0">
                  <a:latin typeface="+mn-ea"/>
                </a:rPr>
                <a:t>ログ</a:t>
              </a:r>
              <a:r>
                <a:rPr lang="en-US" altLang="ja-JP" sz="1350" dirty="0">
                  <a:latin typeface="+mn-ea"/>
                </a:rPr>
                <a:t>(</a:t>
              </a:r>
              <a:r>
                <a:rPr lang="ja-JP" altLang="en-US" sz="1350" dirty="0">
                  <a:latin typeface="+mn-ea"/>
                </a:rPr>
                <a:t>時系列</a:t>
              </a:r>
              <a:r>
                <a:rPr lang="en-US" altLang="ja-JP" sz="1350" dirty="0">
                  <a:latin typeface="+mn-ea"/>
                </a:rPr>
                <a:t>)</a:t>
              </a:r>
              <a:endParaRPr lang="ja-JP" altLang="en-US" sz="1350" dirty="0">
                <a:latin typeface="+mn-ea"/>
              </a:endParaRPr>
            </a:p>
          </p:txBody>
        </p:sp>
        <p:sp>
          <p:nvSpPr>
            <p:cNvPr id="119" name="フリーフォーム: 図形 118">
              <a:extLst>
                <a:ext uri="{FF2B5EF4-FFF2-40B4-BE49-F238E27FC236}">
                  <a16:creationId xmlns:a16="http://schemas.microsoft.com/office/drawing/2014/main" id="{343E1ECB-BC8D-4218-B8BB-8145AAC9CF2C}"/>
                </a:ext>
              </a:extLst>
            </p:cNvPr>
            <p:cNvSpPr/>
            <p:nvPr/>
          </p:nvSpPr>
          <p:spPr>
            <a:xfrm rot="10800000" flipH="1" flipV="1">
              <a:off x="4201718" y="5671035"/>
              <a:ext cx="843475" cy="714898"/>
            </a:xfrm>
            <a:custGeom>
              <a:avLst/>
              <a:gdLst>
                <a:gd name="connsiteX0" fmla="*/ 914400 w 914400"/>
                <a:gd name="connsiteY0" fmla="*/ 0 h 1787236"/>
                <a:gd name="connsiteX1" fmla="*/ 581890 w 914400"/>
                <a:gd name="connsiteY1" fmla="*/ 0 h 1787236"/>
                <a:gd name="connsiteX2" fmla="*/ 581890 w 914400"/>
                <a:gd name="connsiteY2" fmla="*/ 1787236 h 1787236"/>
                <a:gd name="connsiteX3" fmla="*/ 0 w 914400"/>
                <a:gd name="connsiteY3" fmla="*/ 1787236 h 1787236"/>
                <a:gd name="connsiteX0" fmla="*/ 914400 w 914400"/>
                <a:gd name="connsiteY0" fmla="*/ 0 h 1787236"/>
                <a:gd name="connsiteX1" fmla="*/ 581890 w 914400"/>
                <a:gd name="connsiteY1" fmla="*/ 0 h 1787236"/>
                <a:gd name="connsiteX2" fmla="*/ 489159 w 914400"/>
                <a:gd name="connsiteY2" fmla="*/ 1787236 h 1787236"/>
                <a:gd name="connsiteX3" fmla="*/ 0 w 914400"/>
                <a:gd name="connsiteY3" fmla="*/ 1787236 h 1787236"/>
                <a:gd name="connsiteX0" fmla="*/ 914400 w 914400"/>
                <a:gd name="connsiteY0" fmla="*/ 0 h 1787236"/>
                <a:gd name="connsiteX1" fmla="*/ 489159 w 914400"/>
                <a:gd name="connsiteY1" fmla="*/ 0 h 1787236"/>
                <a:gd name="connsiteX2" fmla="*/ 489159 w 914400"/>
                <a:gd name="connsiteY2" fmla="*/ 1787236 h 1787236"/>
                <a:gd name="connsiteX3" fmla="*/ 0 w 914400"/>
                <a:gd name="connsiteY3" fmla="*/ 1787236 h 1787236"/>
                <a:gd name="connsiteX0" fmla="*/ 914400 w 914400"/>
                <a:gd name="connsiteY0" fmla="*/ 0 h 1787236"/>
                <a:gd name="connsiteX1" fmla="*/ 489159 w 914400"/>
                <a:gd name="connsiteY1" fmla="*/ 0 h 1787236"/>
                <a:gd name="connsiteX2" fmla="*/ 573735 w 914400"/>
                <a:gd name="connsiteY2" fmla="*/ 1787236 h 1787236"/>
                <a:gd name="connsiteX3" fmla="*/ 0 w 914400"/>
                <a:gd name="connsiteY3" fmla="*/ 1787236 h 1787236"/>
                <a:gd name="connsiteX0" fmla="*/ 914400 w 914400"/>
                <a:gd name="connsiteY0" fmla="*/ 0 h 1787236"/>
                <a:gd name="connsiteX1" fmla="*/ 573735 w 914400"/>
                <a:gd name="connsiteY1" fmla="*/ 0 h 1787236"/>
                <a:gd name="connsiteX2" fmla="*/ 573735 w 914400"/>
                <a:gd name="connsiteY2" fmla="*/ 1787236 h 1787236"/>
                <a:gd name="connsiteX3" fmla="*/ 0 w 914400"/>
                <a:gd name="connsiteY3" fmla="*/ 1787236 h 1787236"/>
              </a:gdLst>
              <a:ahLst/>
              <a:cxnLst>
                <a:cxn ang="0">
                  <a:pos x="connsiteX0" y="connsiteY0"/>
                </a:cxn>
                <a:cxn ang="0">
                  <a:pos x="connsiteX1" y="connsiteY1"/>
                </a:cxn>
                <a:cxn ang="0">
                  <a:pos x="connsiteX2" y="connsiteY2"/>
                </a:cxn>
                <a:cxn ang="0">
                  <a:pos x="connsiteX3" y="connsiteY3"/>
                </a:cxn>
              </a:cxnLst>
              <a:rect l="l" t="t" r="r" b="b"/>
              <a:pathLst>
                <a:path w="914400" h="1787236">
                  <a:moveTo>
                    <a:pt x="914400" y="0"/>
                  </a:moveTo>
                  <a:lnTo>
                    <a:pt x="573735" y="0"/>
                  </a:lnTo>
                  <a:lnTo>
                    <a:pt x="573735" y="1787236"/>
                  </a:lnTo>
                  <a:lnTo>
                    <a:pt x="0" y="1787236"/>
                  </a:lnTo>
                </a:path>
              </a:pathLst>
            </a:custGeom>
            <a:noFill/>
            <a:ln w="12700">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cxnSp>
        <p:nvCxnSpPr>
          <p:cNvPr id="90" name="直線矢印コネクタ 89">
            <a:extLst>
              <a:ext uri="{FF2B5EF4-FFF2-40B4-BE49-F238E27FC236}">
                <a16:creationId xmlns:a16="http://schemas.microsoft.com/office/drawing/2014/main" id="{5E6192A1-EE47-481A-8705-8933D8A419E4}"/>
              </a:ext>
            </a:extLst>
          </p:cNvPr>
          <p:cNvCxnSpPr>
            <a:cxnSpLocks/>
            <a:stCxn id="208" idx="3"/>
          </p:cNvCxnSpPr>
          <p:nvPr/>
        </p:nvCxnSpPr>
        <p:spPr>
          <a:xfrm>
            <a:off x="2966647" y="5225980"/>
            <a:ext cx="2245010" cy="0"/>
          </a:xfrm>
          <a:prstGeom prst="straightConnector1">
            <a:avLst/>
          </a:prstGeom>
          <a:ln w="12700">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28" name="コネクタ: カギ線 27">
            <a:extLst>
              <a:ext uri="{FF2B5EF4-FFF2-40B4-BE49-F238E27FC236}">
                <a16:creationId xmlns:a16="http://schemas.microsoft.com/office/drawing/2014/main" id="{8F8973BD-9BB3-4161-8EA5-9D82021A3331}"/>
              </a:ext>
            </a:extLst>
          </p:cNvPr>
          <p:cNvCxnSpPr>
            <a:cxnSpLocks/>
            <a:stCxn id="118" idx="1"/>
          </p:cNvCxnSpPr>
          <p:nvPr/>
        </p:nvCxnSpPr>
        <p:spPr>
          <a:xfrm rot="10800000" flipV="1">
            <a:off x="6054514" y="4885750"/>
            <a:ext cx="595490" cy="498035"/>
          </a:xfrm>
          <a:prstGeom prst="bentConnector3">
            <a:avLst>
              <a:gd name="adj1" fmla="val 5295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グループ化 13">
            <a:extLst>
              <a:ext uri="{FF2B5EF4-FFF2-40B4-BE49-F238E27FC236}">
                <a16:creationId xmlns:a16="http://schemas.microsoft.com/office/drawing/2014/main" id="{0E0006F6-3DA3-4380-963B-266718566CE2}"/>
              </a:ext>
            </a:extLst>
          </p:cNvPr>
          <p:cNvGrpSpPr/>
          <p:nvPr/>
        </p:nvGrpSpPr>
        <p:grpSpPr>
          <a:xfrm>
            <a:off x="5930502" y="2603441"/>
            <a:ext cx="1766043" cy="1497076"/>
            <a:chOff x="7907337" y="1776075"/>
            <a:chExt cx="2354724" cy="1996098"/>
          </a:xfrm>
        </p:grpSpPr>
        <p:sp>
          <p:nvSpPr>
            <p:cNvPr id="32" name="テキスト ボックス 31">
              <a:extLst>
                <a:ext uri="{FF2B5EF4-FFF2-40B4-BE49-F238E27FC236}">
                  <a16:creationId xmlns:a16="http://schemas.microsoft.com/office/drawing/2014/main" id="{BFAA8A06-F90E-4487-B474-E8E70FA6E849}"/>
                </a:ext>
              </a:extLst>
            </p:cNvPr>
            <p:cNvSpPr txBox="1"/>
            <p:nvPr/>
          </p:nvSpPr>
          <p:spPr>
            <a:xfrm>
              <a:off x="9049644" y="2787005"/>
              <a:ext cx="875660" cy="985168"/>
            </a:xfrm>
            <a:prstGeom prst="rect">
              <a:avLst/>
            </a:prstGeom>
            <a:solidFill>
              <a:schemeClr val="bg1"/>
            </a:solidFill>
            <a:ln>
              <a:solidFill>
                <a:schemeClr val="tx1"/>
              </a:solidFill>
            </a:ln>
          </p:spPr>
          <p:txBody>
            <a:bodyPr wrap="none" rtlCol="0" anchor="ctr">
              <a:noAutofit/>
            </a:bodyPr>
            <a:lstStyle/>
            <a:p>
              <a:pPr algn="ctr"/>
              <a:r>
                <a:rPr lang="ja-JP" altLang="en-US" sz="1350" dirty="0"/>
                <a:t>モデル</a:t>
              </a:r>
              <a:endParaRPr lang="en-US" altLang="ja-JP" sz="1350" dirty="0"/>
            </a:p>
            <a:p>
              <a:pPr algn="ctr"/>
              <a:r>
                <a:rPr lang="ja-JP" altLang="en-US" sz="1350" dirty="0"/>
                <a:t>ローダ</a:t>
              </a:r>
            </a:p>
          </p:txBody>
        </p:sp>
        <p:cxnSp>
          <p:nvCxnSpPr>
            <p:cNvPr id="37" name="直線矢印コネクタ 36">
              <a:extLst>
                <a:ext uri="{FF2B5EF4-FFF2-40B4-BE49-F238E27FC236}">
                  <a16:creationId xmlns:a16="http://schemas.microsoft.com/office/drawing/2014/main" id="{A3B09088-901D-4951-943E-852F7AEB08DE}"/>
                </a:ext>
              </a:extLst>
            </p:cNvPr>
            <p:cNvCxnSpPr>
              <a:cxnSpLocks/>
              <a:stCxn id="114" idx="1"/>
            </p:cNvCxnSpPr>
            <p:nvPr/>
          </p:nvCxnSpPr>
          <p:spPr>
            <a:xfrm flipH="1">
              <a:off x="9925304" y="3144079"/>
              <a:ext cx="336757"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20" name="コネクタ: カギ線 119">
              <a:extLst>
                <a:ext uri="{FF2B5EF4-FFF2-40B4-BE49-F238E27FC236}">
                  <a16:creationId xmlns:a16="http://schemas.microsoft.com/office/drawing/2014/main" id="{3943C45F-CF98-40F4-B4E7-DED5D64951F3}"/>
                </a:ext>
              </a:extLst>
            </p:cNvPr>
            <p:cNvCxnSpPr>
              <a:cxnSpLocks/>
              <a:stCxn id="32" idx="1"/>
              <a:endCxn id="20" idx="3"/>
            </p:cNvCxnSpPr>
            <p:nvPr/>
          </p:nvCxnSpPr>
          <p:spPr>
            <a:xfrm rot="10800000">
              <a:off x="7907337" y="1776075"/>
              <a:ext cx="1142307" cy="1503515"/>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 name="グループ化 39">
            <a:extLst>
              <a:ext uri="{FF2B5EF4-FFF2-40B4-BE49-F238E27FC236}">
                <a16:creationId xmlns:a16="http://schemas.microsoft.com/office/drawing/2014/main" id="{90D5C065-CB9D-4DE2-B7D3-6CC29AD798CA}"/>
              </a:ext>
            </a:extLst>
          </p:cNvPr>
          <p:cNvGrpSpPr/>
          <p:nvPr/>
        </p:nvGrpSpPr>
        <p:grpSpPr>
          <a:xfrm>
            <a:off x="6814121" y="2333341"/>
            <a:ext cx="1517383" cy="571323"/>
            <a:chOff x="9008960" y="1743988"/>
            <a:chExt cx="2023176" cy="761769"/>
          </a:xfrm>
        </p:grpSpPr>
        <p:sp>
          <p:nvSpPr>
            <p:cNvPr id="156" name="テキスト ボックス 155">
              <a:extLst>
                <a:ext uri="{FF2B5EF4-FFF2-40B4-BE49-F238E27FC236}">
                  <a16:creationId xmlns:a16="http://schemas.microsoft.com/office/drawing/2014/main" id="{92A9B237-53A6-4F8B-A157-605461DA16A0}"/>
                </a:ext>
              </a:extLst>
            </p:cNvPr>
            <p:cNvSpPr txBox="1"/>
            <p:nvPr/>
          </p:nvSpPr>
          <p:spPr>
            <a:xfrm>
              <a:off x="9574611" y="1743988"/>
              <a:ext cx="1457525" cy="594907"/>
            </a:xfrm>
            <a:prstGeom prst="rect">
              <a:avLst/>
            </a:prstGeom>
            <a:solidFill>
              <a:schemeClr val="bg1"/>
            </a:solidFill>
            <a:ln>
              <a:solidFill>
                <a:schemeClr val="tx1"/>
              </a:solidFill>
            </a:ln>
          </p:spPr>
          <p:txBody>
            <a:bodyPr wrap="none" rtlCol="0" anchor="ctr">
              <a:noAutofit/>
            </a:bodyPr>
            <a:lstStyle/>
            <a:p>
              <a:pPr algn="ctr"/>
              <a:r>
                <a:rPr lang="ja-JP" altLang="en-US" sz="1350" dirty="0"/>
                <a:t>プロジェクト</a:t>
              </a:r>
              <a:endParaRPr lang="en-US" altLang="ja-JP" sz="1350" dirty="0"/>
            </a:p>
            <a:p>
              <a:pPr algn="ctr"/>
              <a:r>
                <a:rPr lang="ja-JP" altLang="en-US" sz="1350" dirty="0"/>
                <a:t>マネージャ</a:t>
              </a:r>
            </a:p>
          </p:txBody>
        </p:sp>
        <p:sp>
          <p:nvSpPr>
            <p:cNvPr id="95" name="矢印: 左右 94">
              <a:extLst>
                <a:ext uri="{FF2B5EF4-FFF2-40B4-BE49-F238E27FC236}">
                  <a16:creationId xmlns:a16="http://schemas.microsoft.com/office/drawing/2014/main" id="{C571872F-1A51-4AF6-861A-19838A326B8E}"/>
                </a:ext>
              </a:extLst>
            </p:cNvPr>
            <p:cNvSpPr/>
            <p:nvPr/>
          </p:nvSpPr>
          <p:spPr>
            <a:xfrm rot="8100000">
              <a:off x="9008960" y="2239007"/>
              <a:ext cx="526770" cy="266750"/>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ja-JP" altLang="en-US" sz="1350"/>
            </a:p>
          </p:txBody>
        </p:sp>
      </p:grpSp>
      <p:grpSp>
        <p:nvGrpSpPr>
          <p:cNvPr id="39" name="グループ化 38">
            <a:extLst>
              <a:ext uri="{FF2B5EF4-FFF2-40B4-BE49-F238E27FC236}">
                <a16:creationId xmlns:a16="http://schemas.microsoft.com/office/drawing/2014/main" id="{65E65EAA-991E-4EE4-99DF-11A0679F3D48}"/>
              </a:ext>
            </a:extLst>
          </p:cNvPr>
          <p:cNvGrpSpPr/>
          <p:nvPr/>
        </p:nvGrpSpPr>
        <p:grpSpPr>
          <a:xfrm>
            <a:off x="121442" y="1177033"/>
            <a:ext cx="8933139" cy="5338579"/>
            <a:chOff x="161923" y="212803"/>
            <a:chExt cx="11910853" cy="6546198"/>
          </a:xfrm>
        </p:grpSpPr>
        <p:sp>
          <p:nvSpPr>
            <p:cNvPr id="66" name="四角形: 角を丸くする 65">
              <a:extLst>
                <a:ext uri="{FF2B5EF4-FFF2-40B4-BE49-F238E27FC236}">
                  <a16:creationId xmlns:a16="http://schemas.microsoft.com/office/drawing/2014/main" id="{8CF482EF-19DB-493A-9F54-51DE020C0472}"/>
                </a:ext>
              </a:extLst>
            </p:cNvPr>
            <p:cNvSpPr/>
            <p:nvPr/>
          </p:nvSpPr>
          <p:spPr>
            <a:xfrm>
              <a:off x="161923" y="538576"/>
              <a:ext cx="11873275" cy="6220425"/>
            </a:xfrm>
            <a:prstGeom prst="roundRect">
              <a:avLst>
                <a:gd name="adj" fmla="val 1065"/>
              </a:avLst>
            </a:prstGeom>
            <a:noFill/>
            <a:ln w="127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86" name="正方形/長方形 85">
              <a:extLst>
                <a:ext uri="{FF2B5EF4-FFF2-40B4-BE49-F238E27FC236}">
                  <a16:creationId xmlns:a16="http://schemas.microsoft.com/office/drawing/2014/main" id="{173A0FCE-C67D-4A0B-B339-0E78882B3B94}"/>
                </a:ext>
              </a:extLst>
            </p:cNvPr>
            <p:cNvSpPr/>
            <p:nvPr/>
          </p:nvSpPr>
          <p:spPr>
            <a:xfrm>
              <a:off x="8979433" y="538576"/>
              <a:ext cx="3055766" cy="201504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87" name="正方形/長方形 86">
              <a:extLst>
                <a:ext uri="{FF2B5EF4-FFF2-40B4-BE49-F238E27FC236}">
                  <a16:creationId xmlns:a16="http://schemas.microsoft.com/office/drawing/2014/main" id="{00A052A5-EE80-4ADE-9332-7B0B8F2DA0CF}"/>
                </a:ext>
              </a:extLst>
            </p:cNvPr>
            <p:cNvSpPr/>
            <p:nvPr/>
          </p:nvSpPr>
          <p:spPr>
            <a:xfrm>
              <a:off x="8999208" y="475952"/>
              <a:ext cx="2930088" cy="82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54" name="正方形/長方形 153">
              <a:extLst>
                <a:ext uri="{FF2B5EF4-FFF2-40B4-BE49-F238E27FC236}">
                  <a16:creationId xmlns:a16="http://schemas.microsoft.com/office/drawing/2014/main" id="{A2F18DAE-73F3-469A-9543-E5A58CAD9978}"/>
                </a:ext>
              </a:extLst>
            </p:cNvPr>
            <p:cNvSpPr/>
            <p:nvPr/>
          </p:nvSpPr>
          <p:spPr>
            <a:xfrm>
              <a:off x="11808001" y="447841"/>
              <a:ext cx="264775" cy="20904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64" name="テキスト ボックス 163">
              <a:extLst>
                <a:ext uri="{FF2B5EF4-FFF2-40B4-BE49-F238E27FC236}">
                  <a16:creationId xmlns:a16="http://schemas.microsoft.com/office/drawing/2014/main" id="{4FA0380A-1F86-4F93-BDD8-B6E2E26F4567}"/>
                </a:ext>
              </a:extLst>
            </p:cNvPr>
            <p:cNvSpPr txBox="1"/>
            <p:nvPr/>
          </p:nvSpPr>
          <p:spPr>
            <a:xfrm>
              <a:off x="7511904" y="212803"/>
              <a:ext cx="1631217" cy="400109"/>
            </a:xfrm>
            <a:prstGeom prst="rect">
              <a:avLst/>
            </a:prstGeom>
            <a:noFill/>
          </p:spPr>
          <p:txBody>
            <a:bodyPr wrap="none" rtlCol="0">
              <a:spAutoFit/>
            </a:bodyPr>
            <a:lstStyle/>
            <a:p>
              <a:pPr algn="ctr"/>
              <a:r>
                <a:rPr lang="ja-JP" altLang="en-US" sz="1350" b="1" dirty="0">
                  <a:solidFill>
                    <a:srgbClr val="00B050"/>
                  </a:solidFill>
                </a:rPr>
                <a:t>プロジェクト</a:t>
              </a:r>
            </a:p>
          </p:txBody>
        </p:sp>
      </p:grpSp>
      <p:sp>
        <p:nvSpPr>
          <p:cNvPr id="248" name="テキスト ボックス 247">
            <a:extLst>
              <a:ext uri="{FF2B5EF4-FFF2-40B4-BE49-F238E27FC236}">
                <a16:creationId xmlns:a16="http://schemas.microsoft.com/office/drawing/2014/main" id="{E883782D-16EE-44CB-980B-672AE623B334}"/>
              </a:ext>
            </a:extLst>
          </p:cNvPr>
          <p:cNvSpPr txBox="1"/>
          <p:nvPr/>
        </p:nvSpPr>
        <p:spPr>
          <a:xfrm>
            <a:off x="7819885" y="5825329"/>
            <a:ext cx="643125" cy="300082"/>
          </a:xfrm>
          <a:prstGeom prst="rect">
            <a:avLst/>
          </a:prstGeom>
          <a:noFill/>
        </p:spPr>
        <p:txBody>
          <a:bodyPr wrap="none" rtlCol="0">
            <a:spAutoFit/>
          </a:bodyPr>
          <a:lstStyle/>
          <a:p>
            <a:pPr algn="ctr"/>
            <a:r>
              <a:rPr lang="en-US" altLang="ja-JP" sz="1350" b="1" dirty="0">
                <a:solidFill>
                  <a:schemeClr val="accent2"/>
                </a:solidFill>
              </a:rPr>
              <a:t>GUI /</a:t>
            </a:r>
            <a:endParaRPr lang="ja-JP" altLang="en-US" sz="1350" b="1" dirty="0">
              <a:solidFill>
                <a:schemeClr val="accent2"/>
              </a:solidFill>
            </a:endParaRPr>
          </a:p>
        </p:txBody>
      </p:sp>
      <p:sp>
        <p:nvSpPr>
          <p:cNvPr id="36" name="フリーフォーム: 図形 35">
            <a:extLst>
              <a:ext uri="{FF2B5EF4-FFF2-40B4-BE49-F238E27FC236}">
                <a16:creationId xmlns:a16="http://schemas.microsoft.com/office/drawing/2014/main" id="{2CB465FD-5854-45D6-B40E-605E75F3594F}"/>
              </a:ext>
            </a:extLst>
          </p:cNvPr>
          <p:cNvSpPr/>
          <p:nvPr/>
        </p:nvSpPr>
        <p:spPr>
          <a:xfrm>
            <a:off x="2968228" y="2813092"/>
            <a:ext cx="1146572" cy="2315064"/>
          </a:xfrm>
          <a:custGeom>
            <a:avLst/>
            <a:gdLst>
              <a:gd name="connsiteX0" fmla="*/ 0 w 1528762"/>
              <a:gd name="connsiteY0" fmla="*/ 2876550 h 2876550"/>
              <a:gd name="connsiteX1" fmla="*/ 833437 w 1528762"/>
              <a:gd name="connsiteY1" fmla="*/ 2876550 h 2876550"/>
              <a:gd name="connsiteX2" fmla="*/ 833437 w 1528762"/>
              <a:gd name="connsiteY2" fmla="*/ 0 h 2876550"/>
              <a:gd name="connsiteX3" fmla="*/ 1528762 w 1528762"/>
              <a:gd name="connsiteY3" fmla="*/ 0 h 2876550"/>
            </a:gdLst>
            <a:ahLst/>
            <a:cxnLst>
              <a:cxn ang="0">
                <a:pos x="connsiteX0" y="connsiteY0"/>
              </a:cxn>
              <a:cxn ang="0">
                <a:pos x="connsiteX1" y="connsiteY1"/>
              </a:cxn>
              <a:cxn ang="0">
                <a:pos x="connsiteX2" y="connsiteY2"/>
              </a:cxn>
              <a:cxn ang="0">
                <a:pos x="connsiteX3" y="connsiteY3"/>
              </a:cxn>
            </a:cxnLst>
            <a:rect l="l" t="t" r="r" b="b"/>
            <a:pathLst>
              <a:path w="1528762" h="2876550">
                <a:moveTo>
                  <a:pt x="0" y="2876550"/>
                </a:moveTo>
                <a:lnTo>
                  <a:pt x="833437" y="2876550"/>
                </a:lnTo>
                <a:lnTo>
                  <a:pt x="833437" y="0"/>
                </a:lnTo>
                <a:lnTo>
                  <a:pt x="1528762" y="0"/>
                </a:lnTo>
              </a:path>
            </a:pathLst>
          </a:custGeom>
          <a:noFill/>
          <a:ln w="127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4" name="テキスト ボックス 123">
            <a:extLst>
              <a:ext uri="{FF2B5EF4-FFF2-40B4-BE49-F238E27FC236}">
                <a16:creationId xmlns:a16="http://schemas.microsoft.com/office/drawing/2014/main" id="{454876E5-676A-464E-9A61-EC8DD3F26057}"/>
              </a:ext>
            </a:extLst>
          </p:cNvPr>
          <p:cNvSpPr txBox="1"/>
          <p:nvPr/>
        </p:nvSpPr>
        <p:spPr>
          <a:xfrm>
            <a:off x="7438210" y="6050076"/>
            <a:ext cx="1569661" cy="300082"/>
          </a:xfrm>
          <a:prstGeom prst="rect">
            <a:avLst/>
          </a:prstGeom>
          <a:noFill/>
        </p:spPr>
        <p:txBody>
          <a:bodyPr wrap="none" rtlCol="0">
            <a:spAutoFit/>
          </a:bodyPr>
          <a:lstStyle/>
          <a:p>
            <a:pPr algn="ctr"/>
            <a:r>
              <a:rPr lang="ja-JP" altLang="en-US" sz="1350" b="1" dirty="0">
                <a:solidFill>
                  <a:schemeClr val="accent2"/>
                </a:solidFill>
              </a:rPr>
              <a:t>スクリプティング</a:t>
            </a:r>
          </a:p>
        </p:txBody>
      </p:sp>
      <p:grpSp>
        <p:nvGrpSpPr>
          <p:cNvPr id="41" name="グループ化 40">
            <a:extLst>
              <a:ext uri="{FF2B5EF4-FFF2-40B4-BE49-F238E27FC236}">
                <a16:creationId xmlns:a16="http://schemas.microsoft.com/office/drawing/2014/main" id="{CE57D65F-8E4F-4DE8-9524-4A141DB597FB}"/>
              </a:ext>
            </a:extLst>
          </p:cNvPr>
          <p:cNvGrpSpPr/>
          <p:nvPr/>
        </p:nvGrpSpPr>
        <p:grpSpPr>
          <a:xfrm>
            <a:off x="7168521" y="1593680"/>
            <a:ext cx="1357177" cy="743771"/>
            <a:chOff x="9459627" y="757759"/>
            <a:chExt cx="1809569" cy="991693"/>
          </a:xfrm>
        </p:grpSpPr>
        <p:grpSp>
          <p:nvGrpSpPr>
            <p:cNvPr id="142" name="グループ化 141">
              <a:extLst>
                <a:ext uri="{FF2B5EF4-FFF2-40B4-BE49-F238E27FC236}">
                  <a16:creationId xmlns:a16="http://schemas.microsoft.com/office/drawing/2014/main" id="{5870EF17-CA36-4790-95A4-1F2029FA66A5}"/>
                </a:ext>
              </a:extLst>
            </p:cNvPr>
            <p:cNvGrpSpPr/>
            <p:nvPr/>
          </p:nvGrpSpPr>
          <p:grpSpPr>
            <a:xfrm>
              <a:off x="9459627" y="757759"/>
              <a:ext cx="1809569" cy="782579"/>
              <a:chOff x="10659401" y="1130419"/>
              <a:chExt cx="1268331" cy="1155194"/>
            </a:xfrm>
          </p:grpSpPr>
          <p:sp>
            <p:nvSpPr>
              <p:cNvPr id="144" name="テキスト ボックス 143">
                <a:extLst>
                  <a:ext uri="{FF2B5EF4-FFF2-40B4-BE49-F238E27FC236}">
                    <a16:creationId xmlns:a16="http://schemas.microsoft.com/office/drawing/2014/main" id="{4E48F288-00D4-4F81-8494-9D8BD71E72A2}"/>
                  </a:ext>
                </a:extLst>
              </p:cNvPr>
              <p:cNvSpPr txBox="1"/>
              <p:nvPr/>
            </p:nvSpPr>
            <p:spPr>
              <a:xfrm>
                <a:off x="10819736" y="1362283"/>
                <a:ext cx="1107996" cy="923330"/>
              </a:xfrm>
              <a:prstGeom prst="rect">
                <a:avLst/>
              </a:prstGeom>
              <a:solidFill>
                <a:schemeClr val="bg1"/>
              </a:solidFill>
              <a:ln w="19050">
                <a:solidFill>
                  <a:srgbClr val="FF0000"/>
                </a:solidFill>
                <a:prstDash val="dash"/>
              </a:ln>
            </p:spPr>
            <p:txBody>
              <a:bodyPr wrap="square" rtlCol="0" anchor="ctr">
                <a:noAutofit/>
              </a:bodyPr>
              <a:lstStyle/>
              <a:p>
                <a:pPr algn="ctr"/>
                <a:endParaRPr lang="ja-JP" altLang="en-US" sz="1350" b="1" dirty="0">
                  <a:solidFill>
                    <a:srgbClr val="FF0000"/>
                  </a:solidFill>
                </a:endParaRPr>
              </a:p>
            </p:txBody>
          </p:sp>
          <p:sp>
            <p:nvSpPr>
              <p:cNvPr id="145" name="テキスト ボックス 144">
                <a:extLst>
                  <a:ext uri="{FF2B5EF4-FFF2-40B4-BE49-F238E27FC236}">
                    <a16:creationId xmlns:a16="http://schemas.microsoft.com/office/drawing/2014/main" id="{F0076036-96DA-4A77-935A-50745DFB2091}"/>
                  </a:ext>
                </a:extLst>
              </p:cNvPr>
              <p:cNvSpPr txBox="1"/>
              <p:nvPr/>
            </p:nvSpPr>
            <p:spPr>
              <a:xfrm>
                <a:off x="10724668" y="1249336"/>
                <a:ext cx="1143471" cy="923331"/>
              </a:xfrm>
              <a:prstGeom prst="rect">
                <a:avLst/>
              </a:prstGeom>
              <a:solidFill>
                <a:schemeClr val="bg1"/>
              </a:solidFill>
              <a:ln w="19050">
                <a:solidFill>
                  <a:srgbClr val="FF0000"/>
                </a:solidFill>
              </a:ln>
            </p:spPr>
            <p:txBody>
              <a:bodyPr wrap="square" rtlCol="0" anchor="ctr">
                <a:noAutofit/>
              </a:bodyPr>
              <a:lstStyle/>
              <a:p>
                <a:pPr algn="ctr"/>
                <a:endParaRPr lang="ja-JP" altLang="en-US" sz="1350" b="1" dirty="0">
                  <a:solidFill>
                    <a:srgbClr val="FF0000"/>
                  </a:solidFill>
                </a:endParaRPr>
              </a:p>
            </p:txBody>
          </p:sp>
          <p:sp>
            <p:nvSpPr>
              <p:cNvPr id="146" name="テキスト ボックス 145">
                <a:extLst>
                  <a:ext uri="{FF2B5EF4-FFF2-40B4-BE49-F238E27FC236}">
                    <a16:creationId xmlns:a16="http://schemas.microsoft.com/office/drawing/2014/main" id="{DE9BFABB-6368-4270-80A8-41316E0B3848}"/>
                  </a:ext>
                </a:extLst>
              </p:cNvPr>
              <p:cNvSpPr txBox="1"/>
              <p:nvPr/>
            </p:nvSpPr>
            <p:spPr>
              <a:xfrm>
                <a:off x="10659401" y="1130419"/>
                <a:ext cx="1143324" cy="923329"/>
              </a:xfrm>
              <a:prstGeom prst="rect">
                <a:avLst/>
              </a:prstGeom>
              <a:solidFill>
                <a:schemeClr val="bg1"/>
              </a:solidFill>
              <a:ln w="19050">
                <a:solidFill>
                  <a:srgbClr val="FF0000"/>
                </a:solidFill>
              </a:ln>
            </p:spPr>
            <p:txBody>
              <a:bodyPr wrap="square" rtlCol="0" anchor="ctr">
                <a:noAutofit/>
              </a:bodyPr>
              <a:lstStyle/>
              <a:p>
                <a:pPr algn="ctr"/>
                <a:r>
                  <a:rPr lang="ja-JP" altLang="en-US" sz="1350" b="1" dirty="0">
                    <a:solidFill>
                      <a:srgbClr val="FF0000"/>
                    </a:solidFill>
                  </a:rPr>
                  <a:t>プロジェクト</a:t>
                </a:r>
                <a:endParaRPr lang="en-US" altLang="ja-JP" sz="1350" b="1" dirty="0">
                  <a:solidFill>
                    <a:srgbClr val="FF0000"/>
                  </a:solidFill>
                </a:endParaRPr>
              </a:p>
              <a:p>
                <a:pPr algn="ctr"/>
                <a:r>
                  <a:rPr lang="ja-JP" altLang="en-US" sz="1350" b="1" dirty="0">
                    <a:solidFill>
                      <a:srgbClr val="FF0000"/>
                    </a:solidFill>
                  </a:rPr>
                  <a:t>ファイル</a:t>
                </a:r>
              </a:p>
            </p:txBody>
          </p:sp>
        </p:grpSp>
        <p:cxnSp>
          <p:nvCxnSpPr>
            <p:cNvPr id="157" name="直線矢印コネクタ 156">
              <a:extLst>
                <a:ext uri="{FF2B5EF4-FFF2-40B4-BE49-F238E27FC236}">
                  <a16:creationId xmlns:a16="http://schemas.microsoft.com/office/drawing/2014/main" id="{6699EAA7-B03F-4D89-964A-8D1864E715DD}"/>
                </a:ext>
              </a:extLst>
            </p:cNvPr>
            <p:cNvCxnSpPr>
              <a:cxnSpLocks/>
              <a:stCxn id="146" idx="2"/>
              <a:endCxn id="156" idx="0"/>
            </p:cNvCxnSpPr>
            <p:nvPr/>
          </p:nvCxnSpPr>
          <p:spPr>
            <a:xfrm>
              <a:off x="10275236" y="1383262"/>
              <a:ext cx="6271" cy="366190"/>
            </a:xfrm>
            <a:prstGeom prst="straightConnector1">
              <a:avLst/>
            </a:prstGeom>
            <a:ln w="19050">
              <a:solidFill>
                <a:srgbClr val="FF0000"/>
              </a:solidFill>
              <a:headEnd type="triangle" w="med" len="med"/>
              <a:tailEnd type="triangle" w="med" len="med"/>
            </a:ln>
          </p:spPr>
          <p:style>
            <a:lnRef idx="1">
              <a:schemeClr val="dk1"/>
            </a:lnRef>
            <a:fillRef idx="0">
              <a:schemeClr val="dk1"/>
            </a:fillRef>
            <a:effectRef idx="0">
              <a:schemeClr val="dk1"/>
            </a:effectRef>
            <a:fontRef idx="minor">
              <a:schemeClr val="tx1"/>
            </a:fontRef>
          </p:style>
        </p:cxnSp>
      </p:grpSp>
      <p:cxnSp>
        <p:nvCxnSpPr>
          <p:cNvPr id="109" name="直線矢印コネクタ 108">
            <a:extLst>
              <a:ext uri="{FF2B5EF4-FFF2-40B4-BE49-F238E27FC236}">
                <a16:creationId xmlns:a16="http://schemas.microsoft.com/office/drawing/2014/main" id="{310013EE-F0A5-48EC-9058-35A1F4E8C318}"/>
              </a:ext>
            </a:extLst>
          </p:cNvPr>
          <p:cNvCxnSpPr>
            <a:cxnSpLocks/>
            <a:endCxn id="8" idx="3"/>
          </p:cNvCxnSpPr>
          <p:nvPr/>
        </p:nvCxnSpPr>
        <p:spPr>
          <a:xfrm flipH="1">
            <a:off x="5947496" y="3883543"/>
            <a:ext cx="83784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449307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7F4B95-2232-D0A0-2669-3404ADC1F8C1}"/>
              </a:ext>
            </a:extLst>
          </p:cNvPr>
          <p:cNvSpPr>
            <a:spLocks noGrp="1"/>
          </p:cNvSpPr>
          <p:nvPr>
            <p:ph type="title"/>
          </p:nvPr>
        </p:nvSpPr>
        <p:spPr/>
        <p:txBody>
          <a:bodyPr/>
          <a:lstStyle/>
          <a:p>
            <a:r>
              <a:rPr kumimoji="1" lang="ja-JP" altLang="en-US" dirty="0"/>
              <a:t>参考：</a:t>
            </a:r>
            <a:r>
              <a:rPr lang="en-US" altLang="ja-JP" dirty="0"/>
              <a:t>ODE</a:t>
            </a:r>
            <a:r>
              <a:rPr lang="ja-JP" altLang="en-US" dirty="0"/>
              <a:t>の利用</a:t>
            </a:r>
            <a:endParaRPr kumimoji="1" lang="ja-JP" altLang="en-US" dirty="0"/>
          </a:p>
        </p:txBody>
      </p:sp>
      <p:sp>
        <p:nvSpPr>
          <p:cNvPr id="7" name="コンテンツ プレースホルダー 6">
            <a:extLst>
              <a:ext uri="{FF2B5EF4-FFF2-40B4-BE49-F238E27FC236}">
                <a16:creationId xmlns:a16="http://schemas.microsoft.com/office/drawing/2014/main" id="{FD8D7326-A76E-06FD-8BDA-C5810250571B}"/>
              </a:ext>
            </a:extLst>
          </p:cNvPr>
          <p:cNvSpPr>
            <a:spLocks noGrp="1"/>
          </p:cNvSpPr>
          <p:nvPr>
            <p:ph idx="1"/>
          </p:nvPr>
        </p:nvSpPr>
        <p:spPr>
          <a:xfrm>
            <a:off x="628650" y="1737433"/>
            <a:ext cx="7886700" cy="4351338"/>
          </a:xfrm>
        </p:spPr>
        <p:txBody>
          <a:bodyPr/>
          <a:lstStyle/>
          <a:p>
            <a:r>
              <a:rPr kumimoji="1" lang="en-US" altLang="ja-JP" sz="2800" dirty="0"/>
              <a:t>ODE</a:t>
            </a:r>
            <a:r>
              <a:rPr kumimoji="1" lang="ja-JP" altLang="en-US" sz="2800" dirty="0"/>
              <a:t>プラグインをビルドする</a:t>
            </a:r>
            <a:endParaRPr kumimoji="1" lang="en-US" altLang="ja-JP" sz="2800" dirty="0"/>
          </a:p>
          <a:p>
            <a:endParaRPr lang="en-US" altLang="ja-JP" dirty="0"/>
          </a:p>
          <a:p>
            <a:endParaRPr kumimoji="1" lang="en-US" altLang="ja-JP" sz="2800" dirty="0"/>
          </a:p>
          <a:p>
            <a:endParaRPr lang="en-US" altLang="ja-JP" dirty="0"/>
          </a:p>
          <a:p>
            <a:r>
              <a:rPr lang="ja-JP" altLang="en-US" sz="2800" dirty="0"/>
              <a:t>「</a:t>
            </a:r>
            <a:r>
              <a:rPr lang="en-US" altLang="ja-JP" sz="2800" dirty="0"/>
              <a:t>ODE</a:t>
            </a:r>
            <a:r>
              <a:rPr lang="ja-JP" altLang="en-US" sz="2800" dirty="0"/>
              <a:t>シミュレータ」アイテムを生成</a:t>
            </a:r>
            <a:endParaRPr kumimoji="1" lang="ja-JP" altLang="en-US" sz="2800" dirty="0"/>
          </a:p>
          <a:p>
            <a:r>
              <a:rPr kumimoji="1" lang="en-US" altLang="ja-JP" sz="2800" dirty="0"/>
              <a:t>“</a:t>
            </a:r>
            <a:r>
              <a:rPr kumimoji="1" lang="en-US" altLang="ja-JP" sz="2800" dirty="0" err="1"/>
              <a:t>ODESimulato</a:t>
            </a:r>
            <a:r>
              <a:rPr lang="en-US" altLang="ja-JP" dirty="0" err="1"/>
              <a:t>r</a:t>
            </a:r>
            <a:r>
              <a:rPr lang="en-US" altLang="ja-JP" dirty="0"/>
              <a:t>”</a:t>
            </a:r>
            <a:r>
              <a:rPr kumimoji="1" lang="ja-JP" altLang="en-US" sz="2800" dirty="0"/>
              <a:t>を選択して</a:t>
            </a:r>
            <a:endParaRPr kumimoji="1" lang="en-US" altLang="ja-JP" sz="2800" dirty="0"/>
          </a:p>
          <a:p>
            <a:pPr marL="0" indent="0">
              <a:buNone/>
            </a:pPr>
            <a:r>
              <a:rPr kumimoji="1" lang="ja-JP" altLang="en-US" sz="2800" dirty="0"/>
              <a:t>  シミュレーションを実行する</a:t>
            </a:r>
          </a:p>
          <a:p>
            <a:endParaRPr lang="ja-JP" altLang="en-US" dirty="0"/>
          </a:p>
        </p:txBody>
      </p:sp>
      <p:sp>
        <p:nvSpPr>
          <p:cNvPr id="4" name="テキスト ボックス 3">
            <a:extLst>
              <a:ext uri="{FF2B5EF4-FFF2-40B4-BE49-F238E27FC236}">
                <a16:creationId xmlns:a16="http://schemas.microsoft.com/office/drawing/2014/main" id="{73083947-0A58-77C2-5874-B4E6C8F03BB7}"/>
              </a:ext>
            </a:extLst>
          </p:cNvPr>
          <p:cNvSpPr txBox="1"/>
          <p:nvPr/>
        </p:nvSpPr>
        <p:spPr>
          <a:xfrm>
            <a:off x="705217" y="2343380"/>
            <a:ext cx="7634843" cy="1015663"/>
          </a:xfrm>
          <a:prstGeom prst="rect">
            <a:avLst/>
          </a:prstGeom>
          <a:noFill/>
          <a:ln>
            <a:solidFill>
              <a:schemeClr val="tx1"/>
            </a:solidFill>
          </a:ln>
        </p:spPr>
        <p:txBody>
          <a:bodyPr wrap="square" rtlCol="0">
            <a:spAutoFit/>
          </a:bodyPr>
          <a:lstStyle/>
          <a:p>
            <a:r>
              <a:rPr lang="en-US" altLang="ja-JP" sz="2000" dirty="0">
                <a:latin typeface="ＭＳ ゴシック" panose="020B0609070205080204" pitchFamily="49" charset="-128"/>
                <a:ea typeface="ＭＳ ゴシック" panose="020B0609070205080204" pitchFamily="49" charset="-128"/>
              </a:rPr>
              <a:t>cd ~/ros2_ws</a:t>
            </a:r>
          </a:p>
          <a:p>
            <a:r>
              <a:rPr lang="en-US" altLang="ja-JP" sz="2000" dirty="0" err="1">
                <a:latin typeface="ＭＳ ゴシック" panose="020B0609070205080204" pitchFamily="49" charset="-128"/>
                <a:ea typeface="ＭＳ ゴシック" panose="020B0609070205080204" pitchFamily="49" charset="-128"/>
              </a:rPr>
              <a:t>colcon</a:t>
            </a:r>
            <a:r>
              <a:rPr lang="en-US" altLang="ja-JP" sz="2000" dirty="0">
                <a:latin typeface="ＭＳ ゴシック" panose="020B0609070205080204" pitchFamily="49" charset="-128"/>
                <a:ea typeface="ＭＳ ゴシック" panose="020B0609070205080204" pitchFamily="49" charset="-128"/>
              </a:rPr>
              <a:t> build --packages-select </a:t>
            </a:r>
            <a:r>
              <a:rPr lang="en-US" altLang="ja-JP" sz="2000" dirty="0" err="1">
                <a:latin typeface="ＭＳ ゴシック" panose="020B0609070205080204" pitchFamily="49" charset="-128"/>
                <a:ea typeface="ＭＳ ゴシック" panose="020B0609070205080204" pitchFamily="49" charset="-128"/>
              </a:rPr>
              <a:t>choreonoid</a:t>
            </a:r>
            <a:endParaRPr lang="en-US" altLang="ja-JP" sz="2000" dirty="0">
              <a:latin typeface="ＭＳ ゴシック" panose="020B0609070205080204" pitchFamily="49" charset="-128"/>
              <a:ea typeface="ＭＳ ゴシック" panose="020B0609070205080204" pitchFamily="49" charset="-128"/>
            </a:endParaRPr>
          </a:p>
          <a:p>
            <a:r>
              <a:rPr lang="en-US" altLang="ja-JP" sz="2000" dirty="0">
                <a:latin typeface="ＭＳ ゴシック" panose="020B0609070205080204" pitchFamily="49" charset="-128"/>
                <a:ea typeface="ＭＳ ゴシック" panose="020B0609070205080204" pitchFamily="49" charset="-128"/>
              </a:rPr>
              <a:t> --</a:t>
            </a:r>
            <a:r>
              <a:rPr lang="en-US" altLang="ja-JP" sz="2000" dirty="0" err="1">
                <a:latin typeface="ＭＳ ゴシック" panose="020B0609070205080204" pitchFamily="49" charset="-128"/>
                <a:ea typeface="ＭＳ ゴシック" panose="020B0609070205080204" pitchFamily="49" charset="-128"/>
              </a:rPr>
              <a:t>cmake-args</a:t>
            </a:r>
            <a:r>
              <a:rPr lang="en-US" altLang="ja-JP" sz="2000" dirty="0">
                <a:latin typeface="ＭＳ ゴシック" panose="020B0609070205080204" pitchFamily="49" charset="-128"/>
                <a:ea typeface="ＭＳ ゴシック" panose="020B0609070205080204" pitchFamily="49" charset="-128"/>
              </a:rPr>
              <a:t> –DBUILD_ODE_PLUGIN=ON --</a:t>
            </a:r>
            <a:r>
              <a:rPr lang="en-US" altLang="ja-JP" sz="2000" dirty="0" err="1">
                <a:latin typeface="ＭＳ ゴシック" panose="020B0609070205080204" pitchFamily="49" charset="-128"/>
                <a:ea typeface="ＭＳ ゴシック" panose="020B0609070205080204" pitchFamily="49" charset="-128"/>
              </a:rPr>
              <a:t>symlink</a:t>
            </a:r>
            <a:r>
              <a:rPr lang="en-US" altLang="ja-JP" sz="2000" dirty="0">
                <a:latin typeface="ＭＳ ゴシック" panose="020B0609070205080204" pitchFamily="49" charset="-128"/>
                <a:ea typeface="ＭＳ ゴシック" panose="020B0609070205080204" pitchFamily="49" charset="-128"/>
              </a:rPr>
              <a:t>-install</a:t>
            </a:r>
            <a:endParaRPr lang="ja-JP" altLang="en-US" sz="2000" dirty="0">
              <a:latin typeface="ＭＳ ゴシック" panose="020B0609070205080204" pitchFamily="49" charset="-128"/>
              <a:ea typeface="ＭＳ ゴシック" panose="020B0609070205080204" pitchFamily="49" charset="-128"/>
            </a:endParaRPr>
          </a:p>
        </p:txBody>
      </p:sp>
      <p:pic>
        <p:nvPicPr>
          <p:cNvPr id="9" name="図 8" descr="グラフィカル ユーザー インターフェイス, テキスト, アプリケーション&#10;&#10;自動的に生成された説明">
            <a:extLst>
              <a:ext uri="{FF2B5EF4-FFF2-40B4-BE49-F238E27FC236}">
                <a16:creationId xmlns:a16="http://schemas.microsoft.com/office/drawing/2014/main" id="{07DE7BC9-C6E3-E4A6-5CC0-2259E92814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3029" y="4458381"/>
            <a:ext cx="2522167" cy="2152788"/>
          </a:xfrm>
          <a:prstGeom prst="rect">
            <a:avLst/>
          </a:prstGeom>
        </p:spPr>
      </p:pic>
    </p:spTree>
    <p:extLst>
      <p:ext uri="{BB962C8B-B14F-4D97-AF65-F5344CB8AC3E}">
        <p14:creationId xmlns:p14="http://schemas.microsoft.com/office/powerpoint/2010/main" val="32190410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CE2C9C7-F457-1F8B-A8B8-5F037C3CEBBC}"/>
              </a:ext>
            </a:extLst>
          </p:cNvPr>
          <p:cNvSpPr>
            <a:spLocks noGrp="1"/>
          </p:cNvSpPr>
          <p:nvPr>
            <p:ph type="title"/>
          </p:nvPr>
        </p:nvSpPr>
        <p:spPr/>
        <p:txBody>
          <a:bodyPr/>
          <a:lstStyle/>
          <a:p>
            <a:r>
              <a:rPr lang="en-US" altLang="ja-JP" dirty="0"/>
              <a:t>Part5</a:t>
            </a:r>
            <a:endParaRPr lang="ja-JP" altLang="en-US" dirty="0"/>
          </a:p>
        </p:txBody>
      </p:sp>
      <p:sp>
        <p:nvSpPr>
          <p:cNvPr id="5" name="テキスト プレースホルダー 4">
            <a:extLst>
              <a:ext uri="{FF2B5EF4-FFF2-40B4-BE49-F238E27FC236}">
                <a16:creationId xmlns:a16="http://schemas.microsoft.com/office/drawing/2014/main" id="{616369D9-0288-0BED-0D54-3C09D67435F6}"/>
              </a:ext>
            </a:extLst>
          </p:cNvPr>
          <p:cNvSpPr>
            <a:spLocks noGrp="1"/>
          </p:cNvSpPr>
          <p:nvPr>
            <p:ph type="body" idx="1"/>
          </p:nvPr>
        </p:nvSpPr>
        <p:spPr/>
        <p:txBody>
          <a:bodyPr/>
          <a:lstStyle/>
          <a:p>
            <a:r>
              <a:rPr lang="ja-JP" altLang="en-US" dirty="0"/>
              <a:t>メッシュファイルの利用</a:t>
            </a:r>
          </a:p>
        </p:txBody>
      </p:sp>
    </p:spTree>
    <p:extLst>
      <p:ext uri="{BB962C8B-B14F-4D97-AF65-F5344CB8AC3E}">
        <p14:creationId xmlns:p14="http://schemas.microsoft.com/office/powerpoint/2010/main" val="15816574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8267AE-44B2-1A10-B9BA-53F5335040B8}"/>
              </a:ext>
            </a:extLst>
          </p:cNvPr>
          <p:cNvSpPr>
            <a:spLocks noGrp="1"/>
          </p:cNvSpPr>
          <p:nvPr>
            <p:ph type="title"/>
          </p:nvPr>
        </p:nvSpPr>
        <p:spPr/>
        <p:txBody>
          <a:bodyPr>
            <a:normAutofit/>
          </a:bodyPr>
          <a:lstStyle/>
          <a:p>
            <a:r>
              <a:rPr lang="ja-JP" altLang="en-US" sz="4000" dirty="0"/>
              <a:t>任意形状の実現</a:t>
            </a:r>
            <a:endParaRPr kumimoji="1" lang="ja-JP" altLang="en-US" sz="4000" dirty="0"/>
          </a:p>
        </p:txBody>
      </p:sp>
      <p:sp>
        <p:nvSpPr>
          <p:cNvPr id="6" name="コンテンツ プレースホルダー 5">
            <a:extLst>
              <a:ext uri="{FF2B5EF4-FFF2-40B4-BE49-F238E27FC236}">
                <a16:creationId xmlns:a16="http://schemas.microsoft.com/office/drawing/2014/main" id="{1EAE3233-BBA7-6726-2A97-7B0BACCD97F0}"/>
              </a:ext>
            </a:extLst>
          </p:cNvPr>
          <p:cNvSpPr>
            <a:spLocks noGrp="1"/>
          </p:cNvSpPr>
          <p:nvPr>
            <p:ph idx="1"/>
          </p:nvPr>
        </p:nvSpPr>
        <p:spPr>
          <a:xfrm>
            <a:off x="628650" y="1825625"/>
            <a:ext cx="7886700" cy="1804125"/>
          </a:xfrm>
        </p:spPr>
        <p:txBody>
          <a:bodyPr/>
          <a:lstStyle/>
          <a:p>
            <a:r>
              <a:rPr lang="ja-JP" altLang="en-US" dirty="0"/>
              <a:t>モデリングツールや</a:t>
            </a:r>
            <a:r>
              <a:rPr lang="en-US" altLang="ja-JP" dirty="0"/>
              <a:t>CAD</a:t>
            </a:r>
            <a:r>
              <a:rPr lang="ja-JP" altLang="en-US" dirty="0"/>
              <a:t>ツールで形状を作成</a:t>
            </a:r>
            <a:endParaRPr lang="en-US" altLang="ja-JP" dirty="0"/>
          </a:p>
          <a:p>
            <a:r>
              <a:rPr lang="ja-JP" altLang="en-US" dirty="0"/>
              <a:t>形状をメッシュファイルとしてエクスポート</a:t>
            </a:r>
            <a:endParaRPr lang="en-US" altLang="ja-JP" dirty="0"/>
          </a:p>
          <a:p>
            <a:r>
              <a:rPr lang="ja-JP" altLang="en-US" dirty="0"/>
              <a:t>メッシュファイルをロボットモデルに取り込む</a:t>
            </a:r>
          </a:p>
        </p:txBody>
      </p:sp>
    </p:spTree>
    <p:extLst>
      <p:ext uri="{BB962C8B-B14F-4D97-AF65-F5344CB8AC3E}">
        <p14:creationId xmlns:p14="http://schemas.microsoft.com/office/powerpoint/2010/main" val="31732843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0F1B2C-6E51-6E1E-2803-5818F9B0F43D}"/>
              </a:ext>
            </a:extLst>
          </p:cNvPr>
          <p:cNvSpPr>
            <a:spLocks noGrp="1"/>
          </p:cNvSpPr>
          <p:nvPr>
            <p:ph type="title"/>
          </p:nvPr>
        </p:nvSpPr>
        <p:spPr/>
        <p:txBody>
          <a:bodyPr/>
          <a:lstStyle/>
          <a:p>
            <a:r>
              <a:rPr kumimoji="1" lang="ja-JP" altLang="en-US" dirty="0"/>
              <a:t>利用可能なメッシュファイル</a:t>
            </a:r>
          </a:p>
        </p:txBody>
      </p:sp>
      <p:sp>
        <p:nvSpPr>
          <p:cNvPr id="3" name="コンテンツ プレースホルダー 2">
            <a:extLst>
              <a:ext uri="{FF2B5EF4-FFF2-40B4-BE49-F238E27FC236}">
                <a16:creationId xmlns:a16="http://schemas.microsoft.com/office/drawing/2014/main" id="{01536F15-0557-9D0D-1140-73CC32DD8DC5}"/>
              </a:ext>
            </a:extLst>
          </p:cNvPr>
          <p:cNvSpPr>
            <a:spLocks noGrp="1"/>
          </p:cNvSpPr>
          <p:nvPr>
            <p:ph idx="1"/>
          </p:nvPr>
        </p:nvSpPr>
        <p:spPr/>
        <p:txBody>
          <a:bodyPr/>
          <a:lstStyle/>
          <a:p>
            <a:r>
              <a:rPr kumimoji="1" lang="ja-JP" altLang="en-US" dirty="0"/>
              <a:t>ネイティブでサポートしている形式</a:t>
            </a:r>
            <a:endParaRPr kumimoji="1" lang="en-US" altLang="ja-JP" dirty="0"/>
          </a:p>
          <a:p>
            <a:pPr lvl="1"/>
            <a:r>
              <a:rPr kumimoji="1" lang="en-US" altLang="ja-JP" dirty="0"/>
              <a:t>STL</a:t>
            </a:r>
          </a:p>
          <a:p>
            <a:pPr lvl="1"/>
            <a:r>
              <a:rPr lang="en-US" altLang="ja-JP" dirty="0"/>
              <a:t>OBJ</a:t>
            </a:r>
          </a:p>
          <a:p>
            <a:pPr lvl="1"/>
            <a:r>
              <a:rPr lang="en-US" altLang="ja-JP" dirty="0"/>
              <a:t>VRML97 (</a:t>
            </a:r>
            <a:r>
              <a:rPr lang="ja-JP" altLang="en-US" dirty="0"/>
              <a:t>拡張子</a:t>
            </a:r>
            <a:r>
              <a:rPr lang="en-US" altLang="ja-JP" dirty="0"/>
              <a:t>: </a:t>
            </a:r>
            <a:r>
              <a:rPr lang="en-US" altLang="ja-JP" dirty="0" err="1"/>
              <a:t>wrl</a:t>
            </a:r>
            <a:r>
              <a:rPr lang="en-US" altLang="ja-JP" dirty="0"/>
              <a:t>)</a:t>
            </a:r>
            <a:endParaRPr kumimoji="1" lang="en-US" altLang="ja-JP" dirty="0"/>
          </a:p>
          <a:p>
            <a:pPr marL="457200" lvl="1" indent="0">
              <a:buNone/>
            </a:pPr>
            <a:endParaRPr kumimoji="1" lang="en-US" altLang="ja-JP" dirty="0"/>
          </a:p>
          <a:p>
            <a:r>
              <a:rPr lang="en-US" altLang="ja-JP" dirty="0" err="1"/>
              <a:t>Assimp</a:t>
            </a:r>
            <a:r>
              <a:rPr lang="ja-JP" altLang="en-US" dirty="0"/>
              <a:t>ライブラリでサポート</a:t>
            </a:r>
            <a:endParaRPr lang="en-US" altLang="ja-JP" dirty="0"/>
          </a:p>
          <a:p>
            <a:pPr lvl="1"/>
            <a:r>
              <a:rPr lang="en-US" altLang="ja-JP" dirty="0" err="1"/>
              <a:t>Collada</a:t>
            </a:r>
            <a:r>
              <a:rPr lang="en-US" altLang="ja-JP" dirty="0"/>
              <a:t> (</a:t>
            </a:r>
            <a:r>
              <a:rPr lang="ja-JP" altLang="en-US" dirty="0"/>
              <a:t>拡張子</a:t>
            </a:r>
            <a:r>
              <a:rPr lang="en-US" altLang="ja-JP" dirty="0"/>
              <a:t>: </a:t>
            </a:r>
            <a:r>
              <a:rPr lang="en-US" altLang="ja-JP" dirty="0" err="1"/>
              <a:t>dae</a:t>
            </a:r>
            <a:r>
              <a:rPr lang="en-US" altLang="ja-JP" dirty="0"/>
              <a:t>)</a:t>
            </a:r>
          </a:p>
          <a:p>
            <a:pPr lvl="1"/>
            <a:r>
              <a:rPr kumimoji="1" lang="ja-JP" altLang="en-US" dirty="0"/>
              <a:t>その他多数</a:t>
            </a:r>
          </a:p>
        </p:txBody>
      </p:sp>
    </p:spTree>
    <p:extLst>
      <p:ext uri="{BB962C8B-B14F-4D97-AF65-F5344CB8AC3E}">
        <p14:creationId xmlns:p14="http://schemas.microsoft.com/office/powerpoint/2010/main" val="24197078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E48C40-BEF0-BFC4-654B-18C56C28E642}"/>
              </a:ext>
            </a:extLst>
          </p:cNvPr>
          <p:cNvSpPr>
            <a:spLocks noGrp="1"/>
          </p:cNvSpPr>
          <p:nvPr>
            <p:ph type="title"/>
          </p:nvPr>
        </p:nvSpPr>
        <p:spPr>
          <a:xfrm>
            <a:off x="628650" y="63420"/>
            <a:ext cx="7886700" cy="1325563"/>
          </a:xfrm>
        </p:spPr>
        <p:txBody>
          <a:bodyPr>
            <a:normAutofit/>
          </a:bodyPr>
          <a:lstStyle/>
          <a:p>
            <a:r>
              <a:rPr kumimoji="1" lang="ja-JP" altLang="en-US" sz="4000" dirty="0"/>
              <a:t>メガローバーのメッシュファイル</a:t>
            </a:r>
          </a:p>
        </p:txBody>
      </p:sp>
      <p:sp>
        <p:nvSpPr>
          <p:cNvPr id="4" name="テキスト ボックス 3">
            <a:extLst>
              <a:ext uri="{FF2B5EF4-FFF2-40B4-BE49-F238E27FC236}">
                <a16:creationId xmlns:a16="http://schemas.microsoft.com/office/drawing/2014/main" id="{A8B0396F-8885-DC39-DFDA-0648D3F358BE}"/>
              </a:ext>
            </a:extLst>
          </p:cNvPr>
          <p:cNvSpPr txBox="1"/>
          <p:nvPr/>
        </p:nvSpPr>
        <p:spPr>
          <a:xfrm>
            <a:off x="757048" y="6039220"/>
            <a:ext cx="7082758" cy="646331"/>
          </a:xfrm>
          <a:prstGeom prst="rect">
            <a:avLst/>
          </a:prstGeom>
          <a:noFill/>
        </p:spPr>
        <p:txBody>
          <a:bodyPr wrap="square" rtlCol="0">
            <a:spAutoFit/>
          </a:bodyPr>
          <a:lstStyle/>
          <a:p>
            <a:r>
              <a:rPr lang="en-US" altLang="ja-JP" dirty="0"/>
              <a:t>※ </a:t>
            </a:r>
            <a:r>
              <a:rPr lang="en-US" altLang="ja-JP" dirty="0">
                <a:hlinkClick r:id="rId2"/>
              </a:rPr>
              <a:t>https://github.com/vstoneofficial/megarover_samples</a:t>
            </a:r>
            <a:r>
              <a:rPr lang="en-US" altLang="ja-JP" dirty="0"/>
              <a:t> </a:t>
            </a:r>
            <a:r>
              <a:rPr lang="ja-JP" altLang="en-US" dirty="0"/>
              <a:t>の</a:t>
            </a:r>
            <a:endParaRPr lang="en-US" altLang="ja-JP" dirty="0"/>
          </a:p>
          <a:p>
            <a:r>
              <a:rPr lang="en-US" altLang="ja-JP" dirty="0"/>
              <a:t>    </a:t>
            </a:r>
            <a:r>
              <a:rPr lang="ja-JP" altLang="en-US" dirty="0"/>
              <a:t>メッシュファイルを利用（一部修正）</a:t>
            </a:r>
            <a:endParaRPr lang="en-US" altLang="ja-JP" dirty="0"/>
          </a:p>
        </p:txBody>
      </p:sp>
      <p:pic>
        <p:nvPicPr>
          <p:cNvPr id="6" name="図 5" descr="テーブル, 机, 籠, コンピュータ が含まれている画像&#10;&#10;自動的に生成された説明">
            <a:extLst>
              <a:ext uri="{FF2B5EF4-FFF2-40B4-BE49-F238E27FC236}">
                <a16:creationId xmlns:a16="http://schemas.microsoft.com/office/drawing/2014/main" id="{49058746-3588-F094-B2EE-9D97E5447B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2734" y="1310508"/>
            <a:ext cx="2964728" cy="2615689"/>
          </a:xfrm>
          <a:prstGeom prst="rect">
            <a:avLst/>
          </a:prstGeom>
        </p:spPr>
      </p:pic>
      <p:pic>
        <p:nvPicPr>
          <p:cNvPr id="8" name="図 7" descr="大きい, 空気, 鳥 が含まれている画像&#10;&#10;自動的に生成された説明">
            <a:extLst>
              <a:ext uri="{FF2B5EF4-FFF2-40B4-BE49-F238E27FC236}">
                <a16:creationId xmlns:a16="http://schemas.microsoft.com/office/drawing/2014/main" id="{9B99694C-0613-0E8D-DFB1-FE903A6111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7783" y="1310508"/>
            <a:ext cx="2371783" cy="2615689"/>
          </a:xfrm>
          <a:prstGeom prst="rect">
            <a:avLst/>
          </a:prstGeom>
        </p:spPr>
      </p:pic>
      <p:sp>
        <p:nvSpPr>
          <p:cNvPr id="9" name="テキスト ボックス 8">
            <a:extLst>
              <a:ext uri="{FF2B5EF4-FFF2-40B4-BE49-F238E27FC236}">
                <a16:creationId xmlns:a16="http://schemas.microsoft.com/office/drawing/2014/main" id="{67F17318-4618-E979-F588-469D3C898A8A}"/>
              </a:ext>
            </a:extLst>
          </p:cNvPr>
          <p:cNvSpPr txBox="1"/>
          <p:nvPr/>
        </p:nvSpPr>
        <p:spPr>
          <a:xfrm>
            <a:off x="1564228" y="3994683"/>
            <a:ext cx="2154757" cy="400110"/>
          </a:xfrm>
          <a:prstGeom prst="rect">
            <a:avLst/>
          </a:prstGeom>
          <a:noFill/>
        </p:spPr>
        <p:txBody>
          <a:bodyPr wrap="none" rtlCol="0">
            <a:spAutoFit/>
          </a:bodyPr>
          <a:lstStyle/>
          <a:p>
            <a:r>
              <a:rPr kumimoji="1" lang="en-US" altLang="ja-JP" sz="2000" dirty="0" err="1"/>
              <a:t>vmega_body.dae</a:t>
            </a:r>
            <a:endParaRPr kumimoji="1" lang="ja-JP" altLang="en-US" sz="2000" dirty="0"/>
          </a:p>
        </p:txBody>
      </p:sp>
      <p:sp>
        <p:nvSpPr>
          <p:cNvPr id="10" name="テキスト ボックス 9">
            <a:extLst>
              <a:ext uri="{FF2B5EF4-FFF2-40B4-BE49-F238E27FC236}">
                <a16:creationId xmlns:a16="http://schemas.microsoft.com/office/drawing/2014/main" id="{EF05BE7E-1C01-996F-1383-C391C9F880A9}"/>
              </a:ext>
            </a:extLst>
          </p:cNvPr>
          <p:cNvSpPr txBox="1"/>
          <p:nvPr/>
        </p:nvSpPr>
        <p:spPr>
          <a:xfrm>
            <a:off x="5076995" y="3994683"/>
            <a:ext cx="2286203" cy="400110"/>
          </a:xfrm>
          <a:prstGeom prst="rect">
            <a:avLst/>
          </a:prstGeom>
          <a:noFill/>
        </p:spPr>
        <p:txBody>
          <a:bodyPr wrap="none" rtlCol="0">
            <a:spAutoFit/>
          </a:bodyPr>
          <a:lstStyle/>
          <a:p>
            <a:r>
              <a:rPr kumimoji="1" lang="en-US" altLang="ja-JP" sz="2000" dirty="0" err="1"/>
              <a:t>vmega_wheel.dae</a:t>
            </a:r>
            <a:endParaRPr kumimoji="1" lang="ja-JP" altLang="en-US" sz="2000" dirty="0"/>
          </a:p>
        </p:txBody>
      </p:sp>
      <p:sp>
        <p:nvSpPr>
          <p:cNvPr id="11" name="テキスト ボックス 10">
            <a:extLst>
              <a:ext uri="{FF2B5EF4-FFF2-40B4-BE49-F238E27FC236}">
                <a16:creationId xmlns:a16="http://schemas.microsoft.com/office/drawing/2014/main" id="{A96B9714-1716-1DEB-31A0-309808B82A16}"/>
              </a:ext>
            </a:extLst>
          </p:cNvPr>
          <p:cNvSpPr txBox="1"/>
          <p:nvPr/>
        </p:nvSpPr>
        <p:spPr>
          <a:xfrm>
            <a:off x="804144" y="4555287"/>
            <a:ext cx="4838184" cy="1323439"/>
          </a:xfrm>
          <a:prstGeom prst="rect">
            <a:avLst/>
          </a:prstGeom>
          <a:noFill/>
        </p:spPr>
        <p:txBody>
          <a:bodyPr wrap="none" rtlCol="0">
            <a:spAutoFit/>
          </a:bodyPr>
          <a:lstStyle/>
          <a:p>
            <a:r>
              <a:rPr lang="ja-JP" altLang="en-US" sz="2000" dirty="0"/>
              <a:t>お手本パッケージの </a:t>
            </a:r>
            <a:r>
              <a:rPr lang="en-US" altLang="ja-JP" sz="2000" dirty="0"/>
              <a:t>meshes </a:t>
            </a:r>
            <a:r>
              <a:rPr lang="ja-JP" altLang="en-US" sz="2000" dirty="0"/>
              <a:t>以下に格納</a:t>
            </a:r>
            <a:endParaRPr lang="en-US" altLang="ja-JP" sz="2000" dirty="0"/>
          </a:p>
          <a:p>
            <a:r>
              <a:rPr kumimoji="1" lang="ja-JP" altLang="en-US" sz="2000" dirty="0"/>
              <a:t>・</a:t>
            </a:r>
            <a:r>
              <a:rPr kumimoji="1" lang="en-US" altLang="ja-JP" sz="2000" dirty="0"/>
              <a:t>meshes/</a:t>
            </a:r>
            <a:r>
              <a:rPr kumimoji="1" lang="en-US" altLang="ja-JP" sz="2000" dirty="0" err="1"/>
              <a:t>vmega_body.dae</a:t>
            </a:r>
            <a:endParaRPr kumimoji="1" lang="en-US" altLang="ja-JP" sz="2000" dirty="0"/>
          </a:p>
          <a:p>
            <a:r>
              <a:rPr kumimoji="1" lang="ja-JP" altLang="en-US" sz="2000" dirty="0"/>
              <a:t>・</a:t>
            </a:r>
            <a:r>
              <a:rPr kumimoji="1" lang="en-US" altLang="ja-JP" sz="2000" dirty="0"/>
              <a:t>meshes/</a:t>
            </a:r>
            <a:r>
              <a:rPr kumimoji="1" lang="en-US" altLang="ja-JP" sz="2000" dirty="0" err="1"/>
              <a:t>vmega_wheel.dae</a:t>
            </a:r>
            <a:endParaRPr kumimoji="1" lang="en-US" altLang="ja-JP" sz="2000" dirty="0"/>
          </a:p>
          <a:p>
            <a:r>
              <a:rPr kumimoji="1" lang="ja-JP" altLang="en-US" sz="2000" dirty="0"/>
              <a:t>・</a:t>
            </a:r>
            <a:r>
              <a:rPr kumimoji="1" lang="en-US" altLang="ja-JP" sz="2000" dirty="0"/>
              <a:t>meshes/r5.png (</a:t>
            </a:r>
            <a:r>
              <a:rPr kumimoji="1" lang="ja-JP" altLang="en-US" sz="2000" dirty="0"/>
              <a:t>テクスチャ画像）</a:t>
            </a:r>
          </a:p>
        </p:txBody>
      </p:sp>
    </p:spTree>
    <p:extLst>
      <p:ext uri="{BB962C8B-B14F-4D97-AF65-F5344CB8AC3E}">
        <p14:creationId xmlns:p14="http://schemas.microsoft.com/office/powerpoint/2010/main" val="19715570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8267AE-44B2-1A10-B9BA-53F5335040B8}"/>
              </a:ext>
            </a:extLst>
          </p:cNvPr>
          <p:cNvSpPr>
            <a:spLocks noGrp="1"/>
          </p:cNvSpPr>
          <p:nvPr>
            <p:ph type="title"/>
          </p:nvPr>
        </p:nvSpPr>
        <p:spPr>
          <a:xfrm>
            <a:off x="628650" y="101366"/>
            <a:ext cx="7886700" cy="1325563"/>
          </a:xfrm>
        </p:spPr>
        <p:txBody>
          <a:bodyPr>
            <a:normAutofit/>
          </a:bodyPr>
          <a:lstStyle/>
          <a:p>
            <a:r>
              <a:rPr kumimoji="1" lang="ja-JP" altLang="en-US" sz="4000" dirty="0"/>
              <a:t>モデルファイルの修正 </a:t>
            </a:r>
            <a:r>
              <a:rPr kumimoji="1" lang="en-US" altLang="ja-JP" sz="4000" dirty="0"/>
              <a:t>(</a:t>
            </a:r>
            <a:r>
              <a:rPr kumimoji="1" lang="ja-JP" altLang="en-US" sz="4000" dirty="0"/>
              <a:t>車体部分</a:t>
            </a:r>
            <a:r>
              <a:rPr lang="en-US" altLang="ja-JP" sz="4000" dirty="0"/>
              <a:t>)</a:t>
            </a:r>
            <a:endParaRPr kumimoji="1" lang="ja-JP" altLang="en-US" sz="4000" dirty="0"/>
          </a:p>
        </p:txBody>
      </p:sp>
      <p:sp>
        <p:nvSpPr>
          <p:cNvPr id="7" name="テキスト ボックス 6">
            <a:extLst>
              <a:ext uri="{FF2B5EF4-FFF2-40B4-BE49-F238E27FC236}">
                <a16:creationId xmlns:a16="http://schemas.microsoft.com/office/drawing/2014/main" id="{069F7BB6-A834-5DC1-E4EC-CA5234D47A59}"/>
              </a:ext>
            </a:extLst>
          </p:cNvPr>
          <p:cNvSpPr txBox="1"/>
          <p:nvPr/>
        </p:nvSpPr>
        <p:spPr>
          <a:xfrm>
            <a:off x="726665" y="1449037"/>
            <a:ext cx="7690669" cy="2893100"/>
          </a:xfrm>
          <a:prstGeom prst="rect">
            <a:avLst/>
          </a:prstGeom>
          <a:noFill/>
          <a:ln>
            <a:solidFill>
              <a:schemeClr val="tx1"/>
            </a:solidFill>
          </a:ln>
        </p:spPr>
        <p:txBody>
          <a:bodyPr wrap="square" rtlCol="0">
            <a:spAutoFit/>
          </a:bodyPr>
          <a:lstStyle/>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name: Chassis</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joint_type</a:t>
            </a:r>
            <a:r>
              <a:rPr lang="en-US" altLang="ja-JP" sz="1400" dirty="0">
                <a:latin typeface="ＭＳ ゴシック" panose="020B0609070205080204" pitchFamily="49" charset="-128"/>
                <a:ea typeface="ＭＳ ゴシック" panose="020B0609070205080204" pitchFamily="49" charset="-128"/>
              </a:rPr>
              <a:t>: free</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center_of_mass</a:t>
            </a:r>
            <a:r>
              <a:rPr lang="en-US" altLang="ja-JP" sz="1400" dirty="0">
                <a:latin typeface="ＭＳ ゴシック" panose="020B0609070205080204" pitchFamily="49" charset="-128"/>
                <a:ea typeface="ＭＳ ゴシック" panose="020B0609070205080204" pitchFamily="49" charset="-128"/>
              </a:rPr>
              <a:t>: [ -0.08, 0, 0.08 ]</a:t>
            </a:r>
          </a:p>
          <a:p>
            <a:r>
              <a:rPr lang="en-US" altLang="ja-JP" sz="1400" dirty="0">
                <a:latin typeface="ＭＳ ゴシック" panose="020B0609070205080204" pitchFamily="49" charset="-128"/>
                <a:ea typeface="ＭＳ ゴシック" panose="020B0609070205080204" pitchFamily="49" charset="-128"/>
              </a:rPr>
              <a:t>    mass: 14.0</a:t>
            </a:r>
          </a:p>
          <a:p>
            <a:r>
              <a:rPr lang="en-US" altLang="ja-JP" sz="1400" dirty="0">
                <a:latin typeface="ＭＳ ゴシック" panose="020B0609070205080204" pitchFamily="49" charset="-128"/>
                <a:ea typeface="ＭＳ ゴシック" panose="020B0609070205080204" pitchFamily="49" charset="-128"/>
              </a:rPr>
              <a:t>    inertia: [ 0.1,   0,     0,</a:t>
            </a:r>
          </a:p>
          <a:p>
            <a:r>
              <a:rPr lang="en-US" altLang="ja-JP" sz="1400" dirty="0">
                <a:latin typeface="ＭＳ ゴシック" panose="020B0609070205080204" pitchFamily="49" charset="-128"/>
                <a:ea typeface="ＭＳ ゴシック" panose="020B0609070205080204" pitchFamily="49" charset="-128"/>
              </a:rPr>
              <a:t>               0,     0.17,  0,</a:t>
            </a:r>
          </a:p>
          <a:p>
            <a:r>
              <a:rPr lang="en-US" altLang="ja-JP" sz="1400" dirty="0">
                <a:latin typeface="ＭＳ ゴシック" panose="020B0609070205080204" pitchFamily="49" charset="-128"/>
                <a:ea typeface="ＭＳ ゴシック" panose="020B0609070205080204" pitchFamily="49" charset="-128"/>
              </a:rPr>
              <a:t>               0,     0,     0.22 ]</a:t>
            </a:r>
          </a:p>
          <a:p>
            <a:r>
              <a:rPr lang="en-US" altLang="ja-JP" sz="1400" dirty="0">
                <a:latin typeface="ＭＳ ゴシック" panose="020B0609070205080204" pitchFamily="49" charset="-128"/>
                <a:ea typeface="ＭＳ ゴシック" panose="020B0609070205080204" pitchFamily="49" charset="-128"/>
              </a:rPr>
              <a:t>    material: Slider</a:t>
            </a:r>
          </a:p>
          <a:p>
            <a:r>
              <a:rPr lang="en-US" altLang="ja-JP" sz="1400" dirty="0">
                <a:latin typeface="ＭＳ ゴシック" panose="020B0609070205080204" pitchFamily="49" charset="-128"/>
                <a:ea typeface="ＭＳ ゴシック" panose="020B0609070205080204" pitchFamily="49" charset="-128"/>
              </a:rPr>
              <a:t>    elements:</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b="1" dirty="0">
                <a:solidFill>
                  <a:srgbClr val="FF0000"/>
                </a:solidFill>
                <a:latin typeface="ＭＳ ゴシック" panose="020B0609070205080204" pitchFamily="49" charset="-128"/>
                <a:ea typeface="ＭＳ ゴシック" panose="020B0609070205080204" pitchFamily="49" charset="-128"/>
              </a:rPr>
              <a:t>        type: Resource</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uri</a:t>
            </a:r>
            <a:r>
              <a:rPr lang="en-US" altLang="ja-JP" sz="1400" b="1" dirty="0">
                <a:solidFill>
                  <a:srgbClr val="FF0000"/>
                </a:solidFill>
                <a:latin typeface="ＭＳ ゴシック" panose="020B0609070205080204" pitchFamily="49" charset="-128"/>
                <a:ea typeface="ＭＳ ゴシック" panose="020B0609070205080204" pitchFamily="49" charset="-128"/>
              </a:rPr>
              <a:t>: "../meshes/</a:t>
            </a:r>
            <a:r>
              <a:rPr lang="en-US" altLang="ja-JP" sz="1400" b="1" dirty="0" err="1">
                <a:solidFill>
                  <a:srgbClr val="FF0000"/>
                </a:solidFill>
                <a:latin typeface="ＭＳ ゴシック" panose="020B0609070205080204" pitchFamily="49" charset="-128"/>
                <a:ea typeface="ＭＳ ゴシック" panose="020B0609070205080204" pitchFamily="49" charset="-128"/>
              </a:rPr>
              <a:t>vmega_body.dae</a:t>
            </a:r>
            <a:r>
              <a:rPr lang="en-US" altLang="ja-JP" sz="1400" b="1" dirty="0">
                <a:solidFill>
                  <a:srgbClr val="FF0000"/>
                </a:solidFill>
                <a:latin typeface="ＭＳ ゴシック" panose="020B0609070205080204" pitchFamily="49" charset="-128"/>
                <a:ea typeface="ＭＳ ゴシック" panose="020B0609070205080204" pitchFamily="49" charset="-128"/>
              </a:rPr>
              <a:t>"</a:t>
            </a:r>
            <a:endParaRPr lang="ja-JP" altLang="en-US" sz="1400" b="1" dirty="0">
              <a:solidFill>
                <a:srgbClr val="FF0000"/>
              </a:solidFill>
              <a:latin typeface="ＭＳ ゴシック" panose="020B0609070205080204" pitchFamily="49" charset="-128"/>
              <a:ea typeface="ＭＳ ゴシック" panose="020B0609070205080204" pitchFamily="49" charset="-128"/>
            </a:endParaRPr>
          </a:p>
        </p:txBody>
      </p:sp>
      <p:sp>
        <p:nvSpPr>
          <p:cNvPr id="5" name="テキスト ボックス 4">
            <a:extLst>
              <a:ext uri="{FF2B5EF4-FFF2-40B4-BE49-F238E27FC236}">
                <a16:creationId xmlns:a16="http://schemas.microsoft.com/office/drawing/2014/main" id="{54658998-EED7-3E99-FF63-CE62B47BFC18}"/>
              </a:ext>
            </a:extLst>
          </p:cNvPr>
          <p:cNvSpPr txBox="1"/>
          <p:nvPr/>
        </p:nvSpPr>
        <p:spPr>
          <a:xfrm>
            <a:off x="562100" y="5229439"/>
            <a:ext cx="8294120" cy="707886"/>
          </a:xfrm>
          <a:prstGeom prst="rect">
            <a:avLst/>
          </a:prstGeom>
          <a:noFill/>
        </p:spPr>
        <p:txBody>
          <a:bodyPr wrap="square" rtlCol="0">
            <a:spAutoFit/>
          </a:bodyPr>
          <a:lstStyle/>
          <a:p>
            <a:r>
              <a:rPr lang="ja-JP" altLang="en-US" sz="2000" dirty="0"/>
              <a:t>メッシュファイル一式をお手本パッケージから </a:t>
            </a:r>
            <a:r>
              <a:rPr lang="en-US" altLang="ja-JP" sz="2000" dirty="0"/>
              <a:t>“</a:t>
            </a:r>
            <a:r>
              <a:rPr lang="en-US" altLang="ja-JP" sz="2000" dirty="0" err="1"/>
              <a:t>my_mobile_robot</a:t>
            </a:r>
            <a:r>
              <a:rPr lang="en-US" altLang="ja-JP" sz="2000" dirty="0"/>
              <a:t>” </a:t>
            </a:r>
            <a:r>
              <a:rPr lang="ja-JP" altLang="en-US" sz="2000" dirty="0"/>
              <a:t>の</a:t>
            </a:r>
            <a:endParaRPr lang="en-US" altLang="ja-JP" sz="2000" dirty="0"/>
          </a:p>
          <a:p>
            <a:r>
              <a:rPr lang="ja-JP" altLang="en-US" sz="2000" dirty="0"/>
              <a:t> </a:t>
            </a:r>
            <a:r>
              <a:rPr lang="en-US" altLang="ja-JP" sz="2000" dirty="0"/>
              <a:t>“meshes” </a:t>
            </a:r>
            <a:r>
              <a:rPr lang="ja-JP" altLang="en-US" sz="2000" dirty="0"/>
              <a:t>ディレクトリ（新たに作成）にコピーしておきます</a:t>
            </a:r>
            <a:endParaRPr lang="en-US" altLang="ja-JP" sz="2000" dirty="0"/>
          </a:p>
        </p:txBody>
      </p:sp>
      <p:sp>
        <p:nvSpPr>
          <p:cNvPr id="3" name="テキスト ボックス 2">
            <a:extLst>
              <a:ext uri="{FF2B5EF4-FFF2-40B4-BE49-F238E27FC236}">
                <a16:creationId xmlns:a16="http://schemas.microsoft.com/office/drawing/2014/main" id="{ABCA9F1C-C9A6-0D29-E17F-C133C423EB2B}"/>
              </a:ext>
            </a:extLst>
          </p:cNvPr>
          <p:cNvSpPr txBox="1"/>
          <p:nvPr/>
        </p:nvSpPr>
        <p:spPr>
          <a:xfrm>
            <a:off x="1248012" y="4548350"/>
            <a:ext cx="6647974" cy="307777"/>
          </a:xfrm>
          <a:prstGeom prst="rect">
            <a:avLst/>
          </a:prstGeom>
          <a:noFill/>
        </p:spPr>
        <p:txBody>
          <a:bodyPr wrap="none" rtlCol="0">
            <a:spAutoFit/>
          </a:bodyPr>
          <a:lstStyle/>
          <a:p>
            <a:r>
              <a:rPr lang="en-US" altLang="ja-JP" sz="1400" b="1" dirty="0">
                <a:solidFill>
                  <a:srgbClr val="FF0000"/>
                </a:solidFill>
                <a:latin typeface="ＭＳ ゴシック" panose="020B0609070205080204" pitchFamily="49" charset="-128"/>
                <a:ea typeface="ＭＳ ゴシック" panose="020B0609070205080204" pitchFamily="49" charset="-128"/>
              </a:rPr>
              <a:t>(</a:t>
            </a:r>
            <a:r>
              <a:rPr lang="ja-JP" altLang="en-US"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uri</a:t>
            </a:r>
            <a:r>
              <a:rPr lang="en-US" altLang="ja-JP" sz="1400" b="1" dirty="0">
                <a:solidFill>
                  <a:srgbClr val="FF0000"/>
                </a:solidFill>
                <a:latin typeface="ＭＳ ゴシック" panose="020B0609070205080204" pitchFamily="49" charset="-128"/>
                <a:ea typeface="ＭＳ ゴシック" panose="020B0609070205080204" pitchFamily="49" charset="-128"/>
              </a:rPr>
              <a:t>: "package://</a:t>
            </a:r>
            <a:r>
              <a:rPr lang="en-US" altLang="ja-JP" sz="1400" b="1" dirty="0" err="1">
                <a:solidFill>
                  <a:srgbClr val="FF0000"/>
                </a:solidFill>
                <a:latin typeface="ＭＳ ゴシック" panose="020B0609070205080204" pitchFamily="49" charset="-128"/>
                <a:ea typeface="ＭＳ ゴシック" panose="020B0609070205080204" pitchFamily="49" charset="-128"/>
              </a:rPr>
              <a:t>my_mobile_robot</a:t>
            </a:r>
            <a:r>
              <a:rPr lang="en-US" altLang="ja-JP" sz="1400" b="1" dirty="0">
                <a:solidFill>
                  <a:srgbClr val="FF0000"/>
                </a:solidFill>
                <a:latin typeface="ＭＳ ゴシック" panose="020B0609070205080204" pitchFamily="49" charset="-128"/>
                <a:ea typeface="ＭＳ ゴシック" panose="020B0609070205080204" pitchFamily="49" charset="-128"/>
              </a:rPr>
              <a:t>/meshes/</a:t>
            </a:r>
            <a:r>
              <a:rPr lang="en-US" altLang="ja-JP" sz="1400" b="1" dirty="0" err="1">
                <a:solidFill>
                  <a:srgbClr val="FF0000"/>
                </a:solidFill>
                <a:latin typeface="ＭＳ ゴシック" panose="020B0609070205080204" pitchFamily="49" charset="-128"/>
                <a:ea typeface="ＭＳ ゴシック" panose="020B0609070205080204" pitchFamily="49" charset="-128"/>
              </a:rPr>
              <a:t>vmega_body.dae</a:t>
            </a:r>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と書いても</a:t>
            </a:r>
            <a:r>
              <a:rPr lang="en-US" altLang="ja-JP" sz="1400" b="1" dirty="0">
                <a:solidFill>
                  <a:srgbClr val="FF0000"/>
                </a:solidFill>
                <a:latin typeface="ＭＳ ゴシック" panose="020B0609070205080204" pitchFamily="49" charset="-128"/>
                <a:ea typeface="ＭＳ ゴシック" panose="020B0609070205080204" pitchFamily="49" charset="-128"/>
              </a:rPr>
              <a:t>OK )</a:t>
            </a:r>
            <a:endParaRPr kumimoji="1" lang="ja-JP" altLang="en-US" sz="1400" b="1" dirty="0">
              <a:solidFill>
                <a:srgbClr val="FF0000"/>
              </a:solidFill>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28409027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8267AE-44B2-1A10-B9BA-53F5335040B8}"/>
              </a:ext>
            </a:extLst>
          </p:cNvPr>
          <p:cNvSpPr>
            <a:spLocks noGrp="1"/>
          </p:cNvSpPr>
          <p:nvPr>
            <p:ph type="title"/>
          </p:nvPr>
        </p:nvSpPr>
        <p:spPr>
          <a:xfrm>
            <a:off x="430575" y="101366"/>
            <a:ext cx="8318887" cy="1325563"/>
          </a:xfrm>
        </p:spPr>
        <p:txBody>
          <a:bodyPr>
            <a:normAutofit/>
          </a:bodyPr>
          <a:lstStyle/>
          <a:p>
            <a:r>
              <a:rPr kumimoji="1" lang="ja-JP" altLang="en-US" sz="3600" dirty="0"/>
              <a:t>モデルファイルの修正 </a:t>
            </a:r>
            <a:r>
              <a:rPr kumimoji="1" lang="en-US" altLang="ja-JP" sz="3600" dirty="0"/>
              <a:t>(</a:t>
            </a:r>
            <a:r>
              <a:rPr kumimoji="1" lang="ja-JP" altLang="en-US" sz="3600" dirty="0"/>
              <a:t>ホイール部分）</a:t>
            </a:r>
          </a:p>
        </p:txBody>
      </p:sp>
      <p:sp>
        <p:nvSpPr>
          <p:cNvPr id="3" name="テキスト ボックス 2">
            <a:extLst>
              <a:ext uri="{FF2B5EF4-FFF2-40B4-BE49-F238E27FC236}">
                <a16:creationId xmlns:a16="http://schemas.microsoft.com/office/drawing/2014/main" id="{8158E858-3A59-8F48-8DA0-F1FCF9D79B6C}"/>
              </a:ext>
            </a:extLst>
          </p:cNvPr>
          <p:cNvSpPr txBox="1"/>
          <p:nvPr/>
        </p:nvSpPr>
        <p:spPr>
          <a:xfrm>
            <a:off x="430575" y="1426929"/>
            <a:ext cx="3903165" cy="3970318"/>
          </a:xfrm>
          <a:prstGeom prst="rect">
            <a:avLst/>
          </a:prstGeom>
          <a:noFill/>
          <a:ln>
            <a:solidFill>
              <a:schemeClr val="tx1"/>
            </a:solidFill>
          </a:ln>
        </p:spPr>
        <p:txBody>
          <a:bodyPr wrap="square" rtlCol="0">
            <a:spAutoFit/>
          </a:bodyPr>
          <a:lstStyle/>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name: </a:t>
            </a:r>
            <a:r>
              <a:rPr lang="en-US" altLang="ja-JP" sz="1400" dirty="0" err="1">
                <a:latin typeface="ＭＳ ゴシック" panose="020B0609070205080204" pitchFamily="49" charset="-128"/>
                <a:ea typeface="ＭＳ ゴシック" panose="020B0609070205080204" pitchFamily="49" charset="-128"/>
              </a:rPr>
              <a:t>LeftWheel</a:t>
            </a:r>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parent: Chassis</a:t>
            </a:r>
          </a:p>
          <a:p>
            <a:r>
              <a:rPr lang="en-US" altLang="ja-JP" sz="1400" dirty="0">
                <a:latin typeface="ＭＳ ゴシック" panose="020B0609070205080204" pitchFamily="49" charset="-128"/>
                <a:ea typeface="ＭＳ ゴシック" panose="020B0609070205080204" pitchFamily="49" charset="-128"/>
              </a:rPr>
              <a:t>    translation: [ 0, 0.145, 0.076 ]</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joint_type</a:t>
            </a:r>
            <a:r>
              <a:rPr lang="en-US" altLang="ja-JP" sz="1400" dirty="0">
                <a:latin typeface="ＭＳ ゴシック" panose="020B0609070205080204" pitchFamily="49" charset="-128"/>
                <a:ea typeface="ＭＳ ゴシック" panose="020B0609070205080204" pitchFamily="49" charset="-128"/>
              </a:rPr>
              <a:t>: revolute</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joint_id</a:t>
            </a:r>
            <a:r>
              <a:rPr lang="en-US" altLang="ja-JP" sz="1400" dirty="0">
                <a:latin typeface="ＭＳ ゴシック" panose="020B0609070205080204" pitchFamily="49" charset="-128"/>
                <a:ea typeface="ＭＳ ゴシック" panose="020B0609070205080204" pitchFamily="49" charset="-128"/>
              </a:rPr>
              <a:t>: 0</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joint_axis</a:t>
            </a:r>
            <a:r>
              <a:rPr lang="en-US" altLang="ja-JP" sz="1400" dirty="0">
                <a:latin typeface="ＭＳ ゴシック" panose="020B0609070205080204" pitchFamily="49" charset="-128"/>
                <a:ea typeface="ＭＳ ゴシック" panose="020B0609070205080204" pitchFamily="49" charset="-128"/>
              </a:rPr>
              <a:t>: [ 0, 1, 0 ]</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center_of_mass</a:t>
            </a:r>
            <a:r>
              <a:rPr lang="en-US" altLang="ja-JP" sz="1400" dirty="0">
                <a:latin typeface="ＭＳ ゴシック" panose="020B0609070205080204" pitchFamily="49" charset="-128"/>
                <a:ea typeface="ＭＳ ゴシック" panose="020B0609070205080204" pitchFamily="49" charset="-128"/>
              </a:rPr>
              <a:t>: [ 0, 0, 0 ]</a:t>
            </a:r>
          </a:p>
          <a:p>
            <a:r>
              <a:rPr lang="en-US" altLang="ja-JP" sz="1400" dirty="0">
                <a:latin typeface="ＭＳ ゴシック" panose="020B0609070205080204" pitchFamily="49" charset="-128"/>
                <a:ea typeface="ＭＳ ゴシック" panose="020B0609070205080204" pitchFamily="49" charset="-128"/>
              </a:rPr>
              <a:t>    mass: 0.8</a:t>
            </a:r>
          </a:p>
          <a:p>
            <a:r>
              <a:rPr lang="en-US" altLang="ja-JP" sz="1400" dirty="0">
                <a:latin typeface="ＭＳ ゴシック" panose="020B0609070205080204" pitchFamily="49" charset="-128"/>
                <a:ea typeface="ＭＳ ゴシック" panose="020B0609070205080204" pitchFamily="49" charset="-128"/>
              </a:rPr>
              <a:t>    inertia: [ 0.0012, 0,      0,</a:t>
            </a:r>
          </a:p>
          <a:p>
            <a:r>
              <a:rPr lang="en-US" altLang="ja-JP" sz="1400" dirty="0">
                <a:latin typeface="ＭＳ ゴシック" panose="020B0609070205080204" pitchFamily="49" charset="-128"/>
                <a:ea typeface="ＭＳ ゴシック" panose="020B0609070205080204" pitchFamily="49" charset="-128"/>
              </a:rPr>
              <a:t>               0,      0.0023, 0,</a:t>
            </a:r>
          </a:p>
          <a:p>
            <a:r>
              <a:rPr lang="en-US" altLang="ja-JP" sz="1400" dirty="0">
                <a:latin typeface="ＭＳ ゴシック" panose="020B0609070205080204" pitchFamily="49" charset="-128"/>
                <a:ea typeface="ＭＳ ゴシック" panose="020B0609070205080204" pitchFamily="49" charset="-128"/>
              </a:rPr>
              <a:t>               0,      0,      0.0012 ]</a:t>
            </a:r>
          </a:p>
          <a:p>
            <a:r>
              <a:rPr lang="en-US" altLang="ja-JP" sz="1400" dirty="0">
                <a:latin typeface="ＭＳ ゴシック" panose="020B0609070205080204" pitchFamily="49" charset="-128"/>
                <a:ea typeface="ＭＳ ゴシック" panose="020B0609070205080204" pitchFamily="49" charset="-128"/>
              </a:rPr>
              <a:t>    material: Tire</a:t>
            </a:r>
          </a:p>
          <a:p>
            <a:r>
              <a:rPr lang="en-US" altLang="ja-JP" sz="1400" dirty="0">
                <a:latin typeface="ＭＳ ゴシック" panose="020B0609070205080204" pitchFamily="49" charset="-128"/>
                <a:ea typeface="ＭＳ ゴシック" panose="020B0609070205080204" pitchFamily="49" charset="-128"/>
              </a:rPr>
              <a:t>    elements:</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type: Resource</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uri</a:t>
            </a:r>
            <a:r>
              <a:rPr lang="en-US" altLang="ja-JP" sz="1400" b="1" dirty="0">
                <a:solidFill>
                  <a:srgbClr val="FF0000"/>
                </a:solidFill>
                <a:latin typeface="ＭＳ ゴシック" panose="020B0609070205080204" pitchFamily="49" charset="-128"/>
                <a:ea typeface="ＭＳ ゴシック" panose="020B0609070205080204" pitchFamily="49" charset="-128"/>
              </a:rPr>
              <a:t>: "../meshes/</a:t>
            </a:r>
            <a:r>
              <a:rPr lang="en-US" altLang="ja-JP" sz="1400" b="1" dirty="0" err="1">
                <a:solidFill>
                  <a:srgbClr val="FF0000"/>
                </a:solidFill>
                <a:latin typeface="ＭＳ ゴシック" panose="020B0609070205080204" pitchFamily="49" charset="-128"/>
                <a:ea typeface="ＭＳ ゴシック" panose="020B0609070205080204" pitchFamily="49" charset="-128"/>
              </a:rPr>
              <a:t>vmega_wheel.dae</a:t>
            </a:r>
            <a:r>
              <a:rPr lang="en-US" altLang="ja-JP" sz="1400" b="1" dirty="0">
                <a:solidFill>
                  <a:srgbClr val="FF0000"/>
                </a:solidFill>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rotation: [ 0, 0, 1, 180 ]</a:t>
            </a:r>
            <a:endParaRPr lang="ja-JP" altLang="en-US" sz="1400" b="1" dirty="0">
              <a:solidFill>
                <a:srgbClr val="FF0000"/>
              </a:solidFill>
              <a:latin typeface="ＭＳ ゴシック" panose="020B0609070205080204" pitchFamily="49" charset="-128"/>
              <a:ea typeface="ＭＳ ゴシック" panose="020B0609070205080204" pitchFamily="49" charset="-128"/>
            </a:endParaRPr>
          </a:p>
        </p:txBody>
      </p:sp>
      <p:sp>
        <p:nvSpPr>
          <p:cNvPr id="6" name="テキスト ボックス 5">
            <a:extLst>
              <a:ext uri="{FF2B5EF4-FFF2-40B4-BE49-F238E27FC236}">
                <a16:creationId xmlns:a16="http://schemas.microsoft.com/office/drawing/2014/main" id="{81E4F93C-E9C1-BA55-03C5-7E0E24A3869E}"/>
              </a:ext>
            </a:extLst>
          </p:cNvPr>
          <p:cNvSpPr txBox="1"/>
          <p:nvPr/>
        </p:nvSpPr>
        <p:spPr>
          <a:xfrm>
            <a:off x="4735303" y="1426928"/>
            <a:ext cx="3903165" cy="3970317"/>
          </a:xfrm>
          <a:prstGeom prst="rect">
            <a:avLst/>
          </a:prstGeom>
          <a:noFill/>
          <a:ln>
            <a:solidFill>
              <a:schemeClr val="tx1"/>
            </a:solidFill>
          </a:ln>
        </p:spPr>
        <p:txBody>
          <a:bodyPr wrap="square" rtlCol="0">
            <a:noAutofit/>
          </a:bodyPr>
          <a:lstStyle/>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name: </a:t>
            </a:r>
            <a:r>
              <a:rPr lang="en-US" altLang="ja-JP" sz="1400" dirty="0" err="1">
                <a:latin typeface="ＭＳ ゴシック" panose="020B0609070205080204" pitchFamily="49" charset="-128"/>
                <a:ea typeface="ＭＳ ゴシック" panose="020B0609070205080204" pitchFamily="49" charset="-128"/>
              </a:rPr>
              <a:t>RightWheel</a:t>
            </a:r>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parent: Chassis</a:t>
            </a:r>
          </a:p>
          <a:p>
            <a:r>
              <a:rPr lang="en-US" altLang="ja-JP" sz="1400" dirty="0">
                <a:latin typeface="ＭＳ ゴシック" panose="020B0609070205080204" pitchFamily="49" charset="-128"/>
                <a:ea typeface="ＭＳ ゴシック" panose="020B0609070205080204" pitchFamily="49" charset="-128"/>
              </a:rPr>
              <a:t>    translation: [ 0, -0.145, 0.076 ]</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joint_type</a:t>
            </a:r>
            <a:r>
              <a:rPr lang="en-US" altLang="ja-JP" sz="1400" dirty="0">
                <a:latin typeface="ＭＳ ゴシック" panose="020B0609070205080204" pitchFamily="49" charset="-128"/>
                <a:ea typeface="ＭＳ ゴシック" panose="020B0609070205080204" pitchFamily="49" charset="-128"/>
              </a:rPr>
              <a:t>: revolute</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joint_id</a:t>
            </a:r>
            <a:r>
              <a:rPr lang="en-US" altLang="ja-JP" sz="1400" dirty="0">
                <a:latin typeface="ＭＳ ゴシック" panose="020B0609070205080204" pitchFamily="49" charset="-128"/>
                <a:ea typeface="ＭＳ ゴシック" panose="020B0609070205080204" pitchFamily="49" charset="-128"/>
              </a:rPr>
              <a:t>: 1</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joint_axis</a:t>
            </a:r>
            <a:r>
              <a:rPr lang="en-US" altLang="ja-JP" sz="1400" dirty="0">
                <a:latin typeface="ＭＳ ゴシック" panose="020B0609070205080204" pitchFamily="49" charset="-128"/>
                <a:ea typeface="ＭＳ ゴシック" panose="020B0609070205080204" pitchFamily="49" charset="-128"/>
              </a:rPr>
              <a:t>: [ 0, 1, 0 ]</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center_of_mass</a:t>
            </a:r>
            <a:r>
              <a:rPr lang="en-US" altLang="ja-JP" sz="1400" dirty="0">
                <a:latin typeface="ＭＳ ゴシック" panose="020B0609070205080204" pitchFamily="49" charset="-128"/>
                <a:ea typeface="ＭＳ ゴシック" panose="020B0609070205080204" pitchFamily="49" charset="-128"/>
              </a:rPr>
              <a:t>: [ 0, 0, 0 ]</a:t>
            </a:r>
          </a:p>
          <a:p>
            <a:r>
              <a:rPr lang="en-US" altLang="ja-JP" sz="1400" dirty="0">
                <a:latin typeface="ＭＳ ゴシック" panose="020B0609070205080204" pitchFamily="49" charset="-128"/>
                <a:ea typeface="ＭＳ ゴシック" panose="020B0609070205080204" pitchFamily="49" charset="-128"/>
              </a:rPr>
              <a:t>    mass: 0.8</a:t>
            </a:r>
          </a:p>
          <a:p>
            <a:r>
              <a:rPr lang="en-US" altLang="ja-JP" sz="1400" dirty="0">
                <a:latin typeface="ＭＳ ゴシック" panose="020B0609070205080204" pitchFamily="49" charset="-128"/>
                <a:ea typeface="ＭＳ ゴシック" panose="020B0609070205080204" pitchFamily="49" charset="-128"/>
              </a:rPr>
              <a:t>    inertia: [ 0.0012, 0,      0,</a:t>
            </a:r>
          </a:p>
          <a:p>
            <a:r>
              <a:rPr lang="en-US" altLang="ja-JP" sz="1400" dirty="0">
                <a:latin typeface="ＭＳ ゴシック" panose="020B0609070205080204" pitchFamily="49" charset="-128"/>
                <a:ea typeface="ＭＳ ゴシック" panose="020B0609070205080204" pitchFamily="49" charset="-128"/>
              </a:rPr>
              <a:t>               0,      0.0023, 0,</a:t>
            </a:r>
          </a:p>
          <a:p>
            <a:r>
              <a:rPr lang="en-US" altLang="ja-JP" sz="1400" dirty="0">
                <a:latin typeface="ＭＳ ゴシック" panose="020B0609070205080204" pitchFamily="49" charset="-128"/>
                <a:ea typeface="ＭＳ ゴシック" panose="020B0609070205080204" pitchFamily="49" charset="-128"/>
              </a:rPr>
              <a:t>               0,      0,      0.0012 ]</a:t>
            </a:r>
          </a:p>
          <a:p>
            <a:r>
              <a:rPr lang="en-US" altLang="ja-JP" sz="1400" dirty="0">
                <a:latin typeface="ＭＳ ゴシック" panose="020B0609070205080204" pitchFamily="49" charset="-128"/>
                <a:ea typeface="ＭＳ ゴシック" panose="020B0609070205080204" pitchFamily="49" charset="-128"/>
              </a:rPr>
              <a:t>    material: Tire</a:t>
            </a:r>
          </a:p>
          <a:p>
            <a:r>
              <a:rPr lang="en-US" altLang="ja-JP" sz="1400" dirty="0">
                <a:latin typeface="ＭＳ ゴシック" panose="020B0609070205080204" pitchFamily="49" charset="-128"/>
                <a:ea typeface="ＭＳ ゴシック" panose="020B0609070205080204" pitchFamily="49" charset="-128"/>
              </a:rPr>
              <a:t>    elements:</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b="1" dirty="0">
                <a:solidFill>
                  <a:srgbClr val="FF0000"/>
                </a:solidFill>
                <a:latin typeface="ＭＳ ゴシック" panose="020B0609070205080204" pitchFamily="49" charset="-128"/>
                <a:ea typeface="ＭＳ ゴシック" panose="020B0609070205080204" pitchFamily="49" charset="-128"/>
              </a:rPr>
              <a:t>        type: Resource</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uri</a:t>
            </a:r>
            <a:r>
              <a:rPr lang="en-US" altLang="ja-JP" sz="1400" b="1" dirty="0">
                <a:solidFill>
                  <a:srgbClr val="FF0000"/>
                </a:solidFill>
                <a:latin typeface="ＭＳ ゴシック" panose="020B0609070205080204" pitchFamily="49" charset="-128"/>
                <a:ea typeface="ＭＳ ゴシック" panose="020B0609070205080204" pitchFamily="49" charset="-128"/>
              </a:rPr>
              <a:t>: "../meshes/</a:t>
            </a:r>
            <a:r>
              <a:rPr lang="en-US" altLang="ja-JP" sz="1400" b="1" dirty="0" err="1">
                <a:solidFill>
                  <a:srgbClr val="FF0000"/>
                </a:solidFill>
                <a:latin typeface="ＭＳ ゴシック" panose="020B0609070205080204" pitchFamily="49" charset="-128"/>
                <a:ea typeface="ＭＳ ゴシック" panose="020B0609070205080204" pitchFamily="49" charset="-128"/>
              </a:rPr>
              <a:t>vmega_wheel.dae</a:t>
            </a:r>
            <a:r>
              <a:rPr lang="en-US" altLang="ja-JP" sz="1400" b="1" dirty="0">
                <a:solidFill>
                  <a:srgbClr val="FF0000"/>
                </a:solidFill>
                <a:latin typeface="ＭＳ ゴシック" panose="020B0609070205080204" pitchFamily="49" charset="-128"/>
                <a:ea typeface="ＭＳ ゴシック" panose="020B0609070205080204" pitchFamily="49" charset="-128"/>
              </a:rPr>
              <a:t>"</a:t>
            </a:r>
            <a:endParaRPr lang="ja-JP" altLang="en-US" sz="1400" b="1" dirty="0">
              <a:solidFill>
                <a:srgbClr val="FF0000"/>
              </a:solidFill>
              <a:latin typeface="ＭＳ ゴシック" panose="020B0609070205080204" pitchFamily="49" charset="-128"/>
              <a:ea typeface="ＭＳ ゴシック" panose="020B0609070205080204" pitchFamily="49" charset="-128"/>
            </a:endParaRPr>
          </a:p>
        </p:txBody>
      </p:sp>
      <p:sp>
        <p:nvSpPr>
          <p:cNvPr id="8" name="テキスト ボックス 7">
            <a:extLst>
              <a:ext uri="{FF2B5EF4-FFF2-40B4-BE49-F238E27FC236}">
                <a16:creationId xmlns:a16="http://schemas.microsoft.com/office/drawing/2014/main" id="{8D37A2AB-1217-2546-3BEE-3F144072C2D3}"/>
              </a:ext>
            </a:extLst>
          </p:cNvPr>
          <p:cNvSpPr txBox="1"/>
          <p:nvPr/>
        </p:nvSpPr>
        <p:spPr>
          <a:xfrm>
            <a:off x="1007680" y="6073610"/>
            <a:ext cx="7159332" cy="369332"/>
          </a:xfrm>
          <a:prstGeom prst="rect">
            <a:avLst/>
          </a:prstGeom>
          <a:noFill/>
        </p:spPr>
        <p:txBody>
          <a:bodyPr wrap="none" rtlCol="0">
            <a:spAutoFit/>
          </a:bodyPr>
          <a:lstStyle/>
          <a:p>
            <a:r>
              <a:rPr lang="en-US" altLang="ja-JP" dirty="0"/>
              <a:t>※ </a:t>
            </a:r>
            <a:r>
              <a:rPr kumimoji="1" lang="ja-JP" altLang="en-US" dirty="0"/>
              <a:t>完成版はお手本パッケージの </a:t>
            </a:r>
            <a:r>
              <a:rPr kumimoji="1" lang="en-US" altLang="ja-JP" dirty="0"/>
              <a:t>“</a:t>
            </a:r>
            <a:r>
              <a:rPr lang="en-US" altLang="ja-JP" dirty="0"/>
              <a:t>model</a:t>
            </a:r>
            <a:r>
              <a:rPr kumimoji="1" lang="en-US" altLang="ja-JP" dirty="0"/>
              <a:t>/</a:t>
            </a:r>
            <a:r>
              <a:rPr kumimoji="1" lang="en-US" altLang="ja-JP" dirty="0" err="1"/>
              <a:t>mobile_robot_mesh.body</a:t>
            </a:r>
            <a:r>
              <a:rPr kumimoji="1" lang="en-US" altLang="ja-JP" dirty="0"/>
              <a:t>”</a:t>
            </a:r>
            <a:endParaRPr lang="en-US" altLang="ja-JP" dirty="0"/>
          </a:p>
        </p:txBody>
      </p:sp>
      <p:sp>
        <p:nvSpPr>
          <p:cNvPr id="4" name="テキスト ボックス 3">
            <a:extLst>
              <a:ext uri="{FF2B5EF4-FFF2-40B4-BE49-F238E27FC236}">
                <a16:creationId xmlns:a16="http://schemas.microsoft.com/office/drawing/2014/main" id="{AE2C29AC-4FF7-D198-D510-1FDB94D5C29B}"/>
              </a:ext>
            </a:extLst>
          </p:cNvPr>
          <p:cNvSpPr txBox="1"/>
          <p:nvPr/>
        </p:nvSpPr>
        <p:spPr>
          <a:xfrm>
            <a:off x="1062932" y="5485670"/>
            <a:ext cx="3172663" cy="307777"/>
          </a:xfrm>
          <a:prstGeom prst="rect">
            <a:avLst/>
          </a:prstGeom>
          <a:noFill/>
        </p:spPr>
        <p:txBody>
          <a:bodyPr wrap="none" rtlCol="0">
            <a:spAutoFit/>
          </a:bodyPr>
          <a:lstStyle/>
          <a:p>
            <a:r>
              <a:rPr lang="en-US" altLang="ja-JP" sz="1400" b="1" dirty="0">
                <a:solidFill>
                  <a:srgbClr val="FF0000"/>
                </a:solidFill>
              </a:rPr>
              <a:t>※ Z</a:t>
            </a:r>
            <a:r>
              <a:rPr lang="ja-JP" altLang="en-US" sz="1400" b="1" dirty="0">
                <a:solidFill>
                  <a:srgbClr val="FF0000"/>
                </a:solidFill>
              </a:rPr>
              <a:t>軸まわりに</a:t>
            </a:r>
            <a:r>
              <a:rPr lang="en-US" altLang="ja-JP" sz="1400" b="1" dirty="0">
                <a:solidFill>
                  <a:srgbClr val="FF0000"/>
                </a:solidFill>
              </a:rPr>
              <a:t>180</a:t>
            </a:r>
            <a:r>
              <a:rPr lang="ja-JP" altLang="en-US" sz="1400" b="1" dirty="0">
                <a:solidFill>
                  <a:srgbClr val="FF0000"/>
                </a:solidFill>
              </a:rPr>
              <a:t>度回転で左右反転</a:t>
            </a:r>
            <a:endParaRPr kumimoji="1" lang="ja-JP" altLang="en-US" sz="1400" b="1" dirty="0">
              <a:solidFill>
                <a:srgbClr val="FF0000"/>
              </a:solidFill>
            </a:endParaRPr>
          </a:p>
        </p:txBody>
      </p:sp>
    </p:spTree>
    <p:extLst>
      <p:ext uri="{BB962C8B-B14F-4D97-AF65-F5344CB8AC3E}">
        <p14:creationId xmlns:p14="http://schemas.microsoft.com/office/powerpoint/2010/main" val="20817277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77F000-F298-7EC3-F9C2-06C153C44E87}"/>
              </a:ext>
            </a:extLst>
          </p:cNvPr>
          <p:cNvSpPr>
            <a:spLocks noGrp="1"/>
          </p:cNvSpPr>
          <p:nvPr>
            <p:ph type="title"/>
          </p:nvPr>
        </p:nvSpPr>
        <p:spPr/>
        <p:txBody>
          <a:bodyPr/>
          <a:lstStyle/>
          <a:p>
            <a:r>
              <a:rPr lang="ja-JP" altLang="en-US" dirty="0"/>
              <a:t>修正結果</a:t>
            </a:r>
            <a:endParaRPr kumimoji="1" lang="ja-JP" altLang="en-US" dirty="0"/>
          </a:p>
        </p:txBody>
      </p:sp>
      <p:pic>
        <p:nvPicPr>
          <p:cNvPr id="9" name="図 8" descr="アイコン&#10;&#10;自動的に生成された説明">
            <a:extLst>
              <a:ext uri="{FF2B5EF4-FFF2-40B4-BE49-F238E27FC236}">
                <a16:creationId xmlns:a16="http://schemas.microsoft.com/office/drawing/2014/main" id="{20291A5E-1977-513B-CB25-A41417F061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852" y="2173659"/>
            <a:ext cx="3295545" cy="2870742"/>
          </a:xfrm>
          <a:prstGeom prst="rect">
            <a:avLst/>
          </a:prstGeom>
        </p:spPr>
      </p:pic>
      <p:pic>
        <p:nvPicPr>
          <p:cNvPr id="11" name="図 10" descr="レゴ, おもちゃ が含まれている画像&#10;&#10;自動的に生成された説明">
            <a:extLst>
              <a:ext uri="{FF2B5EF4-FFF2-40B4-BE49-F238E27FC236}">
                <a16:creationId xmlns:a16="http://schemas.microsoft.com/office/drawing/2014/main" id="{BCD8AAC3-F8BD-0342-5959-09E5CC50C2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0845" y="2173658"/>
            <a:ext cx="3295546" cy="2870742"/>
          </a:xfrm>
          <a:prstGeom prst="rect">
            <a:avLst/>
          </a:prstGeom>
        </p:spPr>
      </p:pic>
      <p:sp>
        <p:nvSpPr>
          <p:cNvPr id="12" name="矢印: 右 11">
            <a:extLst>
              <a:ext uri="{FF2B5EF4-FFF2-40B4-BE49-F238E27FC236}">
                <a16:creationId xmlns:a16="http://schemas.microsoft.com/office/drawing/2014/main" id="{AA68AB17-DD0B-0008-7F27-3B524020A374}"/>
              </a:ext>
            </a:extLst>
          </p:cNvPr>
          <p:cNvSpPr/>
          <p:nvPr/>
        </p:nvSpPr>
        <p:spPr>
          <a:xfrm>
            <a:off x="4247087" y="2868524"/>
            <a:ext cx="566278" cy="1392487"/>
          </a:xfrm>
          <a:prstGeom prst="rightArrow">
            <a:avLst>
              <a:gd name="adj1" fmla="val 50000"/>
              <a:gd name="adj2" fmla="val 6475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1267815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BEA4DD-AD6E-F1E1-59A3-BD70A732100D}"/>
              </a:ext>
            </a:extLst>
          </p:cNvPr>
          <p:cNvSpPr>
            <a:spLocks noGrp="1"/>
          </p:cNvSpPr>
          <p:nvPr>
            <p:ph type="title"/>
          </p:nvPr>
        </p:nvSpPr>
        <p:spPr/>
        <p:txBody>
          <a:bodyPr/>
          <a:lstStyle/>
          <a:p>
            <a:r>
              <a:rPr lang="ja-JP" altLang="en-US" dirty="0"/>
              <a:t>補足</a:t>
            </a:r>
            <a:r>
              <a:rPr kumimoji="1" lang="ja-JP" altLang="en-US" dirty="0"/>
              <a:t>：影の設定について</a:t>
            </a:r>
          </a:p>
        </p:txBody>
      </p:sp>
      <p:sp>
        <p:nvSpPr>
          <p:cNvPr id="3" name="コンテンツ プレースホルダー 2">
            <a:extLst>
              <a:ext uri="{FF2B5EF4-FFF2-40B4-BE49-F238E27FC236}">
                <a16:creationId xmlns:a16="http://schemas.microsoft.com/office/drawing/2014/main" id="{0CC16789-890C-CF00-BCC1-46329CCFF940}"/>
              </a:ext>
            </a:extLst>
          </p:cNvPr>
          <p:cNvSpPr>
            <a:spLocks noGrp="1"/>
          </p:cNvSpPr>
          <p:nvPr>
            <p:ph idx="1"/>
          </p:nvPr>
        </p:nvSpPr>
        <p:spPr/>
        <p:txBody>
          <a:bodyPr/>
          <a:lstStyle/>
          <a:p>
            <a:r>
              <a:rPr kumimoji="1" lang="ja-JP" altLang="en-US" dirty="0"/>
              <a:t>デフォルトでは影の描画が有効</a:t>
            </a:r>
            <a:endParaRPr kumimoji="1" lang="en-US" altLang="ja-JP" dirty="0"/>
          </a:p>
          <a:p>
            <a:r>
              <a:rPr lang="ja-JP" altLang="en-US" dirty="0"/>
              <a:t>描画が重い場合は、影の描画をオフにすると多少改善されます</a:t>
            </a:r>
            <a:endParaRPr lang="en-US" altLang="ja-JP" dirty="0"/>
          </a:p>
          <a:p>
            <a:r>
              <a:rPr kumimoji="1" lang="ja-JP" altLang="en-US" dirty="0"/>
              <a:t>シーンバー右端の設定ボタンを押して設定ダイアログを開く</a:t>
            </a:r>
            <a:endParaRPr kumimoji="1" lang="en-US" altLang="ja-JP" dirty="0"/>
          </a:p>
          <a:p>
            <a:endParaRPr kumimoji="1" lang="en-US" altLang="ja-JP" dirty="0"/>
          </a:p>
          <a:p>
            <a:endParaRPr lang="en-US" altLang="ja-JP" dirty="0"/>
          </a:p>
          <a:p>
            <a:r>
              <a:rPr lang="ja-JP" altLang="en-US" dirty="0"/>
              <a:t>「ライティング」の「ワールドライド」の「影」のチェックを外す</a:t>
            </a:r>
            <a:endParaRPr kumimoji="1" lang="en-US" altLang="ja-JP" dirty="0"/>
          </a:p>
        </p:txBody>
      </p:sp>
      <p:grpSp>
        <p:nvGrpSpPr>
          <p:cNvPr id="13" name="グループ化 12">
            <a:extLst>
              <a:ext uri="{FF2B5EF4-FFF2-40B4-BE49-F238E27FC236}">
                <a16:creationId xmlns:a16="http://schemas.microsoft.com/office/drawing/2014/main" id="{93E823A6-0216-8760-54C7-E57A4C36D4BA}"/>
              </a:ext>
            </a:extLst>
          </p:cNvPr>
          <p:cNvGrpSpPr/>
          <p:nvPr/>
        </p:nvGrpSpPr>
        <p:grpSpPr>
          <a:xfrm>
            <a:off x="902530" y="4248440"/>
            <a:ext cx="7431772" cy="449438"/>
            <a:chOff x="902530" y="4248440"/>
            <a:chExt cx="7431772" cy="449438"/>
          </a:xfrm>
        </p:grpSpPr>
        <p:pic>
          <p:nvPicPr>
            <p:cNvPr id="11" name="図 10">
              <a:extLst>
                <a:ext uri="{FF2B5EF4-FFF2-40B4-BE49-F238E27FC236}">
                  <a16:creationId xmlns:a16="http://schemas.microsoft.com/office/drawing/2014/main" id="{B618CA81-2908-A1DC-54DB-4E88751AD3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530" y="4248440"/>
              <a:ext cx="7431772" cy="449438"/>
            </a:xfrm>
            <a:prstGeom prst="rect">
              <a:avLst/>
            </a:prstGeom>
          </p:spPr>
        </p:pic>
        <p:sp>
          <p:nvSpPr>
            <p:cNvPr id="12" name="正方形/長方形 11">
              <a:extLst>
                <a:ext uri="{FF2B5EF4-FFF2-40B4-BE49-F238E27FC236}">
                  <a16:creationId xmlns:a16="http://schemas.microsoft.com/office/drawing/2014/main" id="{42FD54E0-0D80-A815-FACB-F3F9071E0B31}"/>
                </a:ext>
              </a:extLst>
            </p:cNvPr>
            <p:cNvSpPr/>
            <p:nvPr/>
          </p:nvSpPr>
          <p:spPr>
            <a:xfrm>
              <a:off x="7872194" y="4248440"/>
              <a:ext cx="448182" cy="44943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8639499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CE2C9C7-F457-1F8B-A8B8-5F037C3CEBBC}"/>
              </a:ext>
            </a:extLst>
          </p:cNvPr>
          <p:cNvSpPr>
            <a:spLocks noGrp="1"/>
          </p:cNvSpPr>
          <p:nvPr>
            <p:ph type="title"/>
          </p:nvPr>
        </p:nvSpPr>
        <p:spPr/>
        <p:txBody>
          <a:bodyPr/>
          <a:lstStyle/>
          <a:p>
            <a:r>
              <a:rPr lang="en-US" altLang="ja-JP" dirty="0"/>
              <a:t>Part6</a:t>
            </a:r>
            <a:endParaRPr lang="ja-JP" altLang="en-US" dirty="0"/>
          </a:p>
        </p:txBody>
      </p:sp>
      <p:sp>
        <p:nvSpPr>
          <p:cNvPr id="5" name="テキスト プレースホルダー 4">
            <a:extLst>
              <a:ext uri="{FF2B5EF4-FFF2-40B4-BE49-F238E27FC236}">
                <a16:creationId xmlns:a16="http://schemas.microsoft.com/office/drawing/2014/main" id="{616369D9-0288-0BED-0D54-3C09D67435F6}"/>
              </a:ext>
            </a:extLst>
          </p:cNvPr>
          <p:cNvSpPr>
            <a:spLocks noGrp="1"/>
          </p:cNvSpPr>
          <p:nvPr>
            <p:ph type="body" idx="1"/>
          </p:nvPr>
        </p:nvSpPr>
        <p:spPr/>
        <p:txBody>
          <a:bodyPr/>
          <a:lstStyle/>
          <a:p>
            <a:r>
              <a:rPr lang="ja-JP" altLang="en-US" dirty="0"/>
              <a:t>表示用モデルと干渉検出用モデルの切り分け</a:t>
            </a:r>
          </a:p>
        </p:txBody>
      </p:sp>
    </p:spTree>
    <p:extLst>
      <p:ext uri="{BB962C8B-B14F-4D97-AF65-F5344CB8AC3E}">
        <p14:creationId xmlns:p14="http://schemas.microsoft.com/office/powerpoint/2010/main" val="68757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FE68BE-7773-8C14-5EDF-7832E615FB16}"/>
              </a:ext>
            </a:extLst>
          </p:cNvPr>
          <p:cNvSpPr>
            <a:spLocks noGrp="1"/>
          </p:cNvSpPr>
          <p:nvPr>
            <p:ph type="title"/>
          </p:nvPr>
        </p:nvSpPr>
        <p:spPr>
          <a:xfrm>
            <a:off x="628650" y="58774"/>
            <a:ext cx="7886700" cy="1325563"/>
          </a:xfrm>
        </p:spPr>
        <p:txBody>
          <a:bodyPr/>
          <a:lstStyle/>
          <a:p>
            <a:r>
              <a:rPr kumimoji="1" lang="ja-JP" altLang="en-US" dirty="0"/>
              <a:t>利用する</a:t>
            </a:r>
            <a:r>
              <a:rPr kumimoji="1" lang="en-US" altLang="ja-JP" dirty="0"/>
              <a:t>ROS 2</a:t>
            </a:r>
            <a:r>
              <a:rPr kumimoji="1" lang="ja-JP" altLang="en-US" dirty="0"/>
              <a:t>要素</a:t>
            </a:r>
          </a:p>
        </p:txBody>
      </p:sp>
      <p:sp>
        <p:nvSpPr>
          <p:cNvPr id="3" name="コンテンツ プレースホルダー 2">
            <a:extLst>
              <a:ext uri="{FF2B5EF4-FFF2-40B4-BE49-F238E27FC236}">
                <a16:creationId xmlns:a16="http://schemas.microsoft.com/office/drawing/2014/main" id="{5AB2BC99-8B1C-A017-789A-42E248223B8C}"/>
              </a:ext>
            </a:extLst>
          </p:cNvPr>
          <p:cNvSpPr>
            <a:spLocks noGrp="1"/>
          </p:cNvSpPr>
          <p:nvPr>
            <p:ph idx="1"/>
          </p:nvPr>
        </p:nvSpPr>
        <p:spPr>
          <a:xfrm>
            <a:off x="628650" y="1682461"/>
            <a:ext cx="7886700" cy="4976957"/>
          </a:xfrm>
        </p:spPr>
        <p:txBody>
          <a:bodyPr>
            <a:normAutofit lnSpcReduction="10000"/>
          </a:bodyPr>
          <a:lstStyle/>
          <a:p>
            <a:r>
              <a:rPr kumimoji="1" lang="ja-JP" altLang="en-US" dirty="0"/>
              <a:t>ビルド・実行環境</a:t>
            </a:r>
            <a:endParaRPr kumimoji="1" lang="en-US" altLang="ja-JP" dirty="0"/>
          </a:p>
          <a:p>
            <a:pPr lvl="1"/>
            <a:r>
              <a:rPr lang="en-US" altLang="ja-JP" dirty="0"/>
              <a:t>ROS</a:t>
            </a:r>
            <a:r>
              <a:rPr lang="ja-JP" altLang="en-US" dirty="0"/>
              <a:t>パッケージ</a:t>
            </a:r>
            <a:endParaRPr lang="en-US" altLang="ja-JP" dirty="0"/>
          </a:p>
          <a:p>
            <a:pPr lvl="1"/>
            <a:r>
              <a:rPr lang="ja-JP" altLang="en-US" dirty="0"/>
              <a:t>ビルドシステム </a:t>
            </a:r>
            <a:r>
              <a:rPr lang="en-US" altLang="ja-JP" dirty="0"/>
              <a:t>“</a:t>
            </a:r>
            <a:r>
              <a:rPr lang="en-US" altLang="ja-JP" dirty="0" err="1"/>
              <a:t>colcon</a:t>
            </a:r>
            <a:r>
              <a:rPr lang="en-US" altLang="ja-JP" dirty="0"/>
              <a:t>”</a:t>
            </a:r>
          </a:p>
          <a:p>
            <a:pPr lvl="1"/>
            <a:r>
              <a:rPr lang="en-US" altLang="ja-JP" dirty="0"/>
              <a:t>launch</a:t>
            </a:r>
            <a:r>
              <a:rPr lang="ja-JP" altLang="en-US" dirty="0"/>
              <a:t>ファイル</a:t>
            </a:r>
            <a:endParaRPr kumimoji="1" lang="en-US" altLang="ja-JP" dirty="0"/>
          </a:p>
          <a:p>
            <a:r>
              <a:rPr kumimoji="1" lang="ja-JP" altLang="en-US" dirty="0"/>
              <a:t>メッセージ通信</a:t>
            </a:r>
            <a:endParaRPr kumimoji="1" lang="en-US" altLang="ja-JP" dirty="0"/>
          </a:p>
          <a:p>
            <a:pPr lvl="1"/>
            <a:r>
              <a:rPr kumimoji="1" lang="ja-JP" altLang="en-US" dirty="0"/>
              <a:t>ノード</a:t>
            </a:r>
            <a:endParaRPr kumimoji="1" lang="en-US" altLang="ja-JP" dirty="0"/>
          </a:p>
          <a:p>
            <a:pPr lvl="1"/>
            <a:r>
              <a:rPr kumimoji="1" lang="ja-JP" altLang="en-US" dirty="0"/>
              <a:t>メッセージ型（入れ物）</a:t>
            </a:r>
            <a:endParaRPr kumimoji="1" lang="en-US" altLang="ja-JP" dirty="0"/>
          </a:p>
          <a:p>
            <a:pPr lvl="1"/>
            <a:r>
              <a:rPr lang="ja-JP" altLang="en-US" dirty="0"/>
              <a:t>トピック（用途）</a:t>
            </a:r>
            <a:endParaRPr lang="en-US" altLang="ja-JP" dirty="0"/>
          </a:p>
          <a:p>
            <a:pPr lvl="1"/>
            <a:r>
              <a:rPr lang="ja-JP" altLang="en-US" dirty="0"/>
              <a:t>送受信</a:t>
            </a:r>
            <a:endParaRPr lang="en-US" altLang="ja-JP" dirty="0"/>
          </a:p>
          <a:p>
            <a:pPr lvl="2"/>
            <a:r>
              <a:rPr kumimoji="1" lang="en-US" altLang="ja-JP" dirty="0"/>
              <a:t>Publish</a:t>
            </a:r>
            <a:r>
              <a:rPr kumimoji="1" lang="ja-JP" altLang="en-US" dirty="0"/>
              <a:t>（送信）</a:t>
            </a:r>
            <a:endParaRPr kumimoji="1" lang="en-US" altLang="ja-JP" dirty="0"/>
          </a:p>
          <a:p>
            <a:pPr lvl="2"/>
            <a:r>
              <a:rPr lang="en-US" altLang="ja-JP" dirty="0" err="1"/>
              <a:t>Sbscribe</a:t>
            </a:r>
            <a:r>
              <a:rPr lang="ja-JP" altLang="en-US" dirty="0"/>
              <a:t>（受信）</a:t>
            </a:r>
            <a:endParaRPr lang="en-US" altLang="ja-JP" dirty="0"/>
          </a:p>
          <a:p>
            <a:r>
              <a:rPr kumimoji="1" lang="ja-JP" altLang="en-US" dirty="0"/>
              <a:t>ツール</a:t>
            </a:r>
            <a:endParaRPr kumimoji="1" lang="en-US" altLang="ja-JP" dirty="0"/>
          </a:p>
          <a:p>
            <a:pPr lvl="1"/>
            <a:r>
              <a:rPr lang="ja-JP" altLang="en-US" dirty="0"/>
              <a:t>コマンド、可視化ツール、</a:t>
            </a:r>
            <a:r>
              <a:rPr lang="en-US" altLang="ja-JP" dirty="0"/>
              <a:t>etc.</a:t>
            </a:r>
            <a:endParaRPr kumimoji="1" lang="ja-JP" altLang="en-US" dirty="0"/>
          </a:p>
        </p:txBody>
      </p:sp>
    </p:spTree>
    <p:extLst>
      <p:ext uri="{BB962C8B-B14F-4D97-AF65-F5344CB8AC3E}">
        <p14:creationId xmlns:p14="http://schemas.microsoft.com/office/powerpoint/2010/main" val="1940318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03AC71-A5C7-15E6-F2B5-6D307C47375D}"/>
              </a:ext>
            </a:extLst>
          </p:cNvPr>
          <p:cNvSpPr>
            <a:spLocks noGrp="1"/>
          </p:cNvSpPr>
          <p:nvPr>
            <p:ph type="title"/>
          </p:nvPr>
        </p:nvSpPr>
        <p:spPr/>
        <p:txBody>
          <a:bodyPr/>
          <a:lstStyle/>
          <a:p>
            <a:r>
              <a:rPr kumimoji="1" lang="ja-JP" altLang="en-US" dirty="0"/>
              <a:t>モデルの切り分け</a:t>
            </a:r>
          </a:p>
        </p:txBody>
      </p:sp>
      <p:sp>
        <p:nvSpPr>
          <p:cNvPr id="3" name="コンテンツ プレースホルダー 2">
            <a:extLst>
              <a:ext uri="{FF2B5EF4-FFF2-40B4-BE49-F238E27FC236}">
                <a16:creationId xmlns:a16="http://schemas.microsoft.com/office/drawing/2014/main" id="{E126883A-94D8-5893-EA7C-0BFD092CDABE}"/>
              </a:ext>
            </a:extLst>
          </p:cNvPr>
          <p:cNvSpPr>
            <a:spLocks noGrp="1"/>
          </p:cNvSpPr>
          <p:nvPr>
            <p:ph idx="1"/>
          </p:nvPr>
        </p:nvSpPr>
        <p:spPr/>
        <p:txBody>
          <a:bodyPr/>
          <a:lstStyle/>
          <a:p>
            <a:r>
              <a:rPr kumimoji="1" lang="ja-JP" altLang="en-US" dirty="0"/>
              <a:t>表示用モデル</a:t>
            </a:r>
            <a:endParaRPr kumimoji="1" lang="en-US" altLang="ja-JP" dirty="0"/>
          </a:p>
          <a:p>
            <a:pPr lvl="1"/>
            <a:r>
              <a:rPr kumimoji="1" lang="en-US" altLang="ja-JP" dirty="0"/>
              <a:t>3D</a:t>
            </a:r>
            <a:r>
              <a:rPr kumimoji="1" lang="ja-JP" altLang="en-US" dirty="0"/>
              <a:t>グラフィックとして描画</a:t>
            </a:r>
            <a:endParaRPr kumimoji="1" lang="en-US" altLang="ja-JP" dirty="0"/>
          </a:p>
          <a:p>
            <a:pPr lvl="1"/>
            <a:r>
              <a:rPr kumimoji="1" lang="ja-JP" altLang="en-US" dirty="0"/>
              <a:t>視覚センサのシミュレーションでも使用される</a:t>
            </a:r>
            <a:endParaRPr kumimoji="1" lang="en-US" altLang="ja-JP" dirty="0"/>
          </a:p>
          <a:p>
            <a:pPr lvl="1"/>
            <a:r>
              <a:rPr lang="ja-JP" altLang="en-US" dirty="0"/>
              <a:t>複雑なモデルにしても物理計算には影響しない</a:t>
            </a:r>
            <a:endParaRPr lang="en-US" altLang="ja-JP" dirty="0"/>
          </a:p>
          <a:p>
            <a:pPr lvl="1"/>
            <a:endParaRPr kumimoji="1" lang="en-US" altLang="ja-JP" dirty="0"/>
          </a:p>
          <a:p>
            <a:r>
              <a:rPr lang="ja-JP" altLang="en-US" dirty="0"/>
              <a:t>干渉検出用モデル</a:t>
            </a:r>
            <a:endParaRPr lang="en-US" altLang="ja-JP" dirty="0"/>
          </a:p>
          <a:p>
            <a:pPr lvl="1"/>
            <a:r>
              <a:rPr kumimoji="1" lang="ja-JP" altLang="en-US" dirty="0"/>
              <a:t>干渉検出の計算で使用</a:t>
            </a:r>
            <a:endParaRPr kumimoji="1" lang="en-US" altLang="ja-JP" dirty="0"/>
          </a:p>
          <a:p>
            <a:pPr lvl="1"/>
            <a:r>
              <a:rPr lang="ja-JP" altLang="en-US" dirty="0"/>
              <a:t>干渉計算の負荷や接触反力計算の安定性に影響</a:t>
            </a:r>
            <a:endParaRPr lang="en-US" altLang="ja-JP" dirty="0"/>
          </a:p>
          <a:p>
            <a:pPr lvl="1"/>
            <a:r>
              <a:rPr lang="ja-JP" altLang="en-US" dirty="0"/>
              <a:t>プリミティブの組み合わせやシンプルなメッシュとすることで、負荷の軽減や安定性の向上を実現</a:t>
            </a:r>
            <a:endParaRPr lang="en-US" altLang="ja-JP" dirty="0"/>
          </a:p>
          <a:p>
            <a:pPr lvl="1"/>
            <a:endParaRPr kumimoji="1" lang="ja-JP" altLang="en-US" dirty="0"/>
          </a:p>
        </p:txBody>
      </p:sp>
    </p:spTree>
    <p:extLst>
      <p:ext uri="{BB962C8B-B14F-4D97-AF65-F5344CB8AC3E}">
        <p14:creationId xmlns:p14="http://schemas.microsoft.com/office/powerpoint/2010/main" val="27998974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77F000-F298-7EC3-F9C2-06C153C44E87}"/>
              </a:ext>
            </a:extLst>
          </p:cNvPr>
          <p:cNvSpPr>
            <a:spLocks noGrp="1"/>
          </p:cNvSpPr>
          <p:nvPr>
            <p:ph type="title"/>
          </p:nvPr>
        </p:nvSpPr>
        <p:spPr/>
        <p:txBody>
          <a:bodyPr/>
          <a:lstStyle/>
          <a:p>
            <a:r>
              <a:rPr lang="ja-JP" altLang="en-US" dirty="0"/>
              <a:t>切り分けの例</a:t>
            </a:r>
            <a:endParaRPr kumimoji="1" lang="ja-JP" altLang="en-US" dirty="0"/>
          </a:p>
        </p:txBody>
      </p:sp>
      <p:pic>
        <p:nvPicPr>
          <p:cNvPr id="9" name="図 8" descr="アイコン&#10;&#10;自動的に生成された説明">
            <a:extLst>
              <a:ext uri="{FF2B5EF4-FFF2-40B4-BE49-F238E27FC236}">
                <a16:creationId xmlns:a16="http://schemas.microsoft.com/office/drawing/2014/main" id="{20291A5E-1977-513B-CB25-A41417F061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2283" y="2173659"/>
            <a:ext cx="3295545" cy="2870742"/>
          </a:xfrm>
          <a:prstGeom prst="rect">
            <a:avLst/>
          </a:prstGeom>
        </p:spPr>
      </p:pic>
      <p:pic>
        <p:nvPicPr>
          <p:cNvPr id="11" name="図 10" descr="レゴ, おもちゃ が含まれている画像&#10;&#10;自動的に生成された説明">
            <a:extLst>
              <a:ext uri="{FF2B5EF4-FFF2-40B4-BE49-F238E27FC236}">
                <a16:creationId xmlns:a16="http://schemas.microsoft.com/office/drawing/2014/main" id="{BCD8AAC3-F8BD-0342-5959-09E5CC50C2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056" y="2173658"/>
            <a:ext cx="3295546" cy="2870742"/>
          </a:xfrm>
          <a:prstGeom prst="rect">
            <a:avLst/>
          </a:prstGeom>
        </p:spPr>
      </p:pic>
      <p:sp>
        <p:nvSpPr>
          <p:cNvPr id="3" name="テキスト ボックス 2">
            <a:extLst>
              <a:ext uri="{FF2B5EF4-FFF2-40B4-BE49-F238E27FC236}">
                <a16:creationId xmlns:a16="http://schemas.microsoft.com/office/drawing/2014/main" id="{7314D4AB-41B3-2A66-70CC-64856C4FF061}"/>
              </a:ext>
            </a:extLst>
          </p:cNvPr>
          <p:cNvSpPr txBox="1"/>
          <p:nvPr/>
        </p:nvSpPr>
        <p:spPr>
          <a:xfrm>
            <a:off x="1062507" y="5234981"/>
            <a:ext cx="2646878" cy="584775"/>
          </a:xfrm>
          <a:prstGeom prst="rect">
            <a:avLst/>
          </a:prstGeom>
          <a:noFill/>
        </p:spPr>
        <p:txBody>
          <a:bodyPr wrap="none" rtlCol="0">
            <a:spAutoFit/>
          </a:bodyPr>
          <a:lstStyle/>
          <a:p>
            <a:r>
              <a:rPr kumimoji="1" lang="ja-JP" altLang="en-US" sz="3200" dirty="0"/>
              <a:t>表示用モデル</a:t>
            </a:r>
          </a:p>
        </p:txBody>
      </p:sp>
      <p:sp>
        <p:nvSpPr>
          <p:cNvPr id="4" name="テキスト ボックス 3">
            <a:extLst>
              <a:ext uri="{FF2B5EF4-FFF2-40B4-BE49-F238E27FC236}">
                <a16:creationId xmlns:a16="http://schemas.microsoft.com/office/drawing/2014/main" id="{D0F7E453-F925-6F61-DAFE-6D4659B900A9}"/>
              </a:ext>
            </a:extLst>
          </p:cNvPr>
          <p:cNvSpPr txBox="1"/>
          <p:nvPr/>
        </p:nvSpPr>
        <p:spPr>
          <a:xfrm>
            <a:off x="4895173" y="5234981"/>
            <a:ext cx="3467616" cy="584775"/>
          </a:xfrm>
          <a:prstGeom prst="rect">
            <a:avLst/>
          </a:prstGeom>
          <a:noFill/>
        </p:spPr>
        <p:txBody>
          <a:bodyPr wrap="none" rtlCol="0">
            <a:spAutoFit/>
          </a:bodyPr>
          <a:lstStyle/>
          <a:p>
            <a:r>
              <a:rPr lang="ja-JP" altLang="en-US" sz="3200" dirty="0"/>
              <a:t>干渉検出</a:t>
            </a:r>
            <a:r>
              <a:rPr kumimoji="1" lang="ja-JP" altLang="en-US" sz="3200" dirty="0"/>
              <a:t>用モデル</a:t>
            </a:r>
          </a:p>
        </p:txBody>
      </p:sp>
    </p:spTree>
    <p:extLst>
      <p:ext uri="{BB962C8B-B14F-4D97-AF65-F5344CB8AC3E}">
        <p14:creationId xmlns:p14="http://schemas.microsoft.com/office/powerpoint/2010/main" val="42040148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E7E0F2-D1DD-7E29-3657-592FFCE6693C}"/>
              </a:ext>
            </a:extLst>
          </p:cNvPr>
          <p:cNvSpPr>
            <a:spLocks noGrp="1"/>
          </p:cNvSpPr>
          <p:nvPr>
            <p:ph type="title"/>
          </p:nvPr>
        </p:nvSpPr>
        <p:spPr>
          <a:xfrm>
            <a:off x="628650" y="275788"/>
            <a:ext cx="7886700" cy="1325563"/>
          </a:xfrm>
        </p:spPr>
        <p:txBody>
          <a:bodyPr/>
          <a:lstStyle/>
          <a:p>
            <a:r>
              <a:rPr kumimoji="1" lang="en-US" altLang="ja-JP" dirty="0"/>
              <a:t>Body</a:t>
            </a:r>
            <a:r>
              <a:rPr kumimoji="1" lang="ja-JP" altLang="en-US" dirty="0"/>
              <a:t>ファイルでの切り分け</a:t>
            </a:r>
          </a:p>
        </p:txBody>
      </p:sp>
      <p:sp>
        <p:nvSpPr>
          <p:cNvPr id="4" name="テキスト ボックス 3">
            <a:extLst>
              <a:ext uri="{FF2B5EF4-FFF2-40B4-BE49-F238E27FC236}">
                <a16:creationId xmlns:a16="http://schemas.microsoft.com/office/drawing/2014/main" id="{70486409-B699-2C5E-96FE-6657C2E91557}"/>
              </a:ext>
            </a:extLst>
          </p:cNvPr>
          <p:cNvSpPr txBox="1"/>
          <p:nvPr/>
        </p:nvSpPr>
        <p:spPr>
          <a:xfrm>
            <a:off x="1035511" y="1601351"/>
            <a:ext cx="6867525" cy="4832092"/>
          </a:xfrm>
          <a:prstGeom prst="rect">
            <a:avLst/>
          </a:prstGeom>
          <a:noFill/>
          <a:ln>
            <a:solidFill>
              <a:schemeClr val="tx1"/>
            </a:solidFill>
          </a:ln>
        </p:spPr>
        <p:txBody>
          <a:bodyPr wrap="square" rtlCol="0">
            <a:spAutoFit/>
          </a:bodyPr>
          <a:lstStyle/>
          <a:p>
            <a:r>
              <a:rPr lang="ja-JP" altLang="en-US" sz="2800" dirty="0">
                <a:latin typeface="ＭＳ ゴシック" panose="020B0609070205080204" pitchFamily="49" charset="-128"/>
                <a:ea typeface="ＭＳ ゴシック" panose="020B0609070205080204" pitchFamily="49" charset="-128"/>
              </a:rPr>
              <a:t>各リンクの記述</a:t>
            </a:r>
            <a:endParaRPr lang="en-US" altLang="ja-JP" sz="2800" dirty="0">
              <a:latin typeface="ＭＳ ゴシック" panose="020B0609070205080204" pitchFamily="49" charset="-128"/>
              <a:ea typeface="ＭＳ ゴシック" panose="020B0609070205080204" pitchFamily="49" charset="-128"/>
            </a:endParaRPr>
          </a:p>
          <a:p>
            <a:r>
              <a:rPr lang="en-US" altLang="ja-JP" sz="2800" dirty="0">
                <a:latin typeface="ＭＳ ゴシック" panose="020B0609070205080204" pitchFamily="49" charset="-128"/>
                <a:ea typeface="ＭＳ ゴシック" panose="020B0609070205080204" pitchFamily="49" charset="-128"/>
              </a:rPr>
              <a:t>…</a:t>
            </a:r>
          </a:p>
          <a:p>
            <a:r>
              <a:rPr lang="en-US" altLang="ja-JP" sz="2800" dirty="0">
                <a:latin typeface="ＭＳ ゴシック" panose="020B0609070205080204" pitchFamily="49" charset="-128"/>
                <a:ea typeface="ＭＳ ゴシック" panose="020B0609070205080204" pitchFamily="49" charset="-128"/>
              </a:rPr>
              <a:t>elements:</a:t>
            </a:r>
          </a:p>
          <a:p>
            <a:r>
              <a:rPr lang="en-US" altLang="ja-JP" sz="2800" dirty="0">
                <a:latin typeface="ＭＳ ゴシック" panose="020B0609070205080204" pitchFamily="49" charset="-128"/>
                <a:ea typeface="ＭＳ ゴシック" panose="020B0609070205080204" pitchFamily="49" charset="-128"/>
              </a:rPr>
              <a:t>  -</a:t>
            </a:r>
          </a:p>
          <a:p>
            <a:r>
              <a:rPr lang="en-US" altLang="ja-JP" sz="2800" dirty="0">
                <a:latin typeface="ＭＳ ゴシック" panose="020B0609070205080204" pitchFamily="49" charset="-128"/>
                <a:ea typeface="ＭＳ ゴシック" panose="020B0609070205080204" pitchFamily="49" charset="-128"/>
              </a:rPr>
              <a:t>    type: Visual</a:t>
            </a:r>
          </a:p>
          <a:p>
            <a:r>
              <a:rPr lang="en-US" altLang="ja-JP" sz="2800" dirty="0">
                <a:latin typeface="ＭＳ ゴシック" panose="020B0609070205080204" pitchFamily="49" charset="-128"/>
                <a:ea typeface="ＭＳ ゴシック" panose="020B0609070205080204" pitchFamily="49" charset="-128"/>
              </a:rPr>
              <a:t>    elements:</a:t>
            </a:r>
          </a:p>
          <a:p>
            <a:r>
              <a:rPr lang="en-US" altLang="ja-JP" sz="2800" dirty="0">
                <a:latin typeface="ＭＳ ゴシック" panose="020B0609070205080204" pitchFamily="49" charset="-128"/>
                <a:ea typeface="ＭＳ ゴシック" panose="020B0609070205080204" pitchFamily="49" charset="-128"/>
              </a:rPr>
              <a:t>      </a:t>
            </a:r>
            <a:r>
              <a:rPr lang="ja-JP" altLang="en-US" sz="2800" dirty="0">
                <a:latin typeface="ＭＳ ゴシック" panose="020B0609070205080204" pitchFamily="49" charset="-128"/>
                <a:ea typeface="ＭＳ ゴシック" panose="020B0609070205080204" pitchFamily="49" charset="-128"/>
              </a:rPr>
              <a:t>表示用モデルの形状を記述</a:t>
            </a:r>
            <a:endParaRPr lang="en-US" altLang="ja-JP" sz="2800" dirty="0">
              <a:latin typeface="ＭＳ ゴシック" panose="020B0609070205080204" pitchFamily="49" charset="-128"/>
              <a:ea typeface="ＭＳ ゴシック" panose="020B0609070205080204" pitchFamily="49" charset="-128"/>
            </a:endParaRPr>
          </a:p>
          <a:p>
            <a:r>
              <a:rPr lang="ja-JP" altLang="en-US" sz="2800" dirty="0">
                <a:latin typeface="ＭＳ ゴシック" panose="020B0609070205080204" pitchFamily="49" charset="-128"/>
                <a:ea typeface="ＭＳ ゴシック" panose="020B0609070205080204" pitchFamily="49" charset="-128"/>
              </a:rPr>
              <a:t>  </a:t>
            </a:r>
            <a:r>
              <a:rPr lang="en-US" altLang="ja-JP" sz="2800" dirty="0">
                <a:latin typeface="ＭＳ ゴシック" panose="020B0609070205080204" pitchFamily="49" charset="-128"/>
                <a:ea typeface="ＭＳ ゴシック" panose="020B0609070205080204" pitchFamily="49" charset="-128"/>
              </a:rPr>
              <a:t>-</a:t>
            </a:r>
          </a:p>
          <a:p>
            <a:r>
              <a:rPr lang="en-US" altLang="ja-JP" sz="2800" dirty="0">
                <a:latin typeface="ＭＳ ゴシック" panose="020B0609070205080204" pitchFamily="49" charset="-128"/>
                <a:ea typeface="ＭＳ ゴシック" panose="020B0609070205080204" pitchFamily="49" charset="-128"/>
              </a:rPr>
              <a:t>    type: Collision</a:t>
            </a:r>
          </a:p>
          <a:p>
            <a:r>
              <a:rPr lang="en-US" altLang="ja-JP" sz="2800" dirty="0">
                <a:latin typeface="ＭＳ ゴシック" panose="020B0609070205080204" pitchFamily="49" charset="-128"/>
                <a:ea typeface="ＭＳ ゴシック" panose="020B0609070205080204" pitchFamily="49" charset="-128"/>
              </a:rPr>
              <a:t>    elements:</a:t>
            </a:r>
          </a:p>
          <a:p>
            <a:r>
              <a:rPr lang="en-US" altLang="ja-JP" sz="2800" dirty="0">
                <a:latin typeface="ＭＳ ゴシック" panose="020B0609070205080204" pitchFamily="49" charset="-128"/>
                <a:ea typeface="ＭＳ ゴシック" panose="020B0609070205080204" pitchFamily="49" charset="-128"/>
              </a:rPr>
              <a:t>      </a:t>
            </a:r>
            <a:r>
              <a:rPr lang="ja-JP" altLang="en-US" sz="2800" dirty="0">
                <a:latin typeface="ＭＳ ゴシック" panose="020B0609070205080204" pitchFamily="49" charset="-128"/>
                <a:ea typeface="ＭＳ ゴシック" panose="020B0609070205080204" pitchFamily="49" charset="-128"/>
              </a:rPr>
              <a:t>干渉検出用モデルの形状を記述</a:t>
            </a:r>
            <a:endParaRPr lang="en-US" altLang="ja-JP" sz="2800" dirty="0">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11472231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E19718-5FBA-8ACB-4EC7-DC5D773B701A}"/>
              </a:ext>
            </a:extLst>
          </p:cNvPr>
          <p:cNvSpPr>
            <a:spLocks noGrp="1"/>
          </p:cNvSpPr>
          <p:nvPr>
            <p:ph type="title"/>
          </p:nvPr>
        </p:nvSpPr>
        <p:spPr>
          <a:xfrm>
            <a:off x="557816" y="-150987"/>
            <a:ext cx="7886700" cy="1325563"/>
          </a:xfrm>
        </p:spPr>
        <p:txBody>
          <a:bodyPr>
            <a:normAutofit/>
          </a:bodyPr>
          <a:lstStyle/>
          <a:p>
            <a:r>
              <a:rPr lang="ja-JP" altLang="en-US" sz="3600" dirty="0"/>
              <a:t>車体の記述</a:t>
            </a:r>
            <a:endParaRPr kumimoji="1" lang="ja-JP" altLang="en-US" sz="3600" dirty="0"/>
          </a:p>
        </p:txBody>
      </p:sp>
      <p:sp>
        <p:nvSpPr>
          <p:cNvPr id="4" name="テキスト ボックス 3">
            <a:extLst>
              <a:ext uri="{FF2B5EF4-FFF2-40B4-BE49-F238E27FC236}">
                <a16:creationId xmlns:a16="http://schemas.microsoft.com/office/drawing/2014/main" id="{BC2D722E-4A21-CE16-361A-0D2DFAE5967B}"/>
              </a:ext>
            </a:extLst>
          </p:cNvPr>
          <p:cNvSpPr txBox="1"/>
          <p:nvPr/>
        </p:nvSpPr>
        <p:spPr>
          <a:xfrm>
            <a:off x="790813" y="938089"/>
            <a:ext cx="7593334" cy="5693866"/>
          </a:xfrm>
          <a:prstGeom prst="rect">
            <a:avLst/>
          </a:prstGeom>
          <a:noFill/>
          <a:ln>
            <a:solidFill>
              <a:schemeClr val="tx1"/>
            </a:solidFill>
          </a:ln>
        </p:spPr>
        <p:txBody>
          <a:bodyPr wrap="square" rtlCol="0">
            <a:spAutoFit/>
          </a:bodyPr>
          <a:lstStyle/>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name: Chassis</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elements:</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type: Visual</a:t>
            </a:r>
          </a:p>
          <a:p>
            <a:r>
              <a:rPr lang="en-US" altLang="ja-JP" sz="1400" dirty="0">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elements:</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type: Resource</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uri</a:t>
            </a:r>
            <a:r>
              <a:rPr lang="en-US" altLang="ja-JP" sz="1400" dirty="0">
                <a:latin typeface="ＭＳ ゴシック" panose="020B0609070205080204" pitchFamily="49" charset="-128"/>
                <a:ea typeface="ＭＳ ゴシック" panose="020B0609070205080204" pitchFamily="49" charset="-128"/>
              </a:rPr>
              <a:t>: "../meshes/</a:t>
            </a:r>
            <a:r>
              <a:rPr lang="en-US" altLang="ja-JP" sz="1400" dirty="0" err="1">
                <a:latin typeface="ＭＳ ゴシック" panose="020B0609070205080204" pitchFamily="49" charset="-128"/>
                <a:ea typeface="ＭＳ ゴシック" panose="020B0609070205080204" pitchFamily="49" charset="-128"/>
              </a:rPr>
              <a:t>vmega_body.dae</a:t>
            </a:r>
            <a:r>
              <a:rPr lang="en-US" altLang="ja-JP" sz="1400" dirty="0">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type: Collision</a:t>
            </a:r>
          </a:p>
          <a:p>
            <a:r>
              <a:rPr lang="en-US" altLang="ja-JP" sz="1400" b="1" dirty="0">
                <a:solidFill>
                  <a:srgbClr val="FF0000"/>
                </a:solidFill>
                <a:latin typeface="ＭＳ ゴシック" panose="020B0609070205080204" pitchFamily="49" charset="-128"/>
                <a:ea typeface="ＭＳ ゴシック" panose="020B0609070205080204" pitchFamily="49" charset="-128"/>
              </a:rPr>
              <a:t>        elements:</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type: Shape</a:t>
            </a:r>
          </a:p>
          <a:p>
            <a:r>
              <a:rPr lang="en-US" altLang="ja-JP" sz="1400" dirty="0">
                <a:latin typeface="ＭＳ ゴシック" panose="020B0609070205080204" pitchFamily="49" charset="-128"/>
                <a:ea typeface="ＭＳ ゴシック" panose="020B0609070205080204" pitchFamily="49" charset="-128"/>
              </a:rPr>
              <a:t>            translation: [ -0.1, 0, 0.0975 ]</a:t>
            </a:r>
          </a:p>
          <a:p>
            <a:r>
              <a:rPr lang="en-US" altLang="ja-JP" sz="1400" dirty="0">
                <a:latin typeface="ＭＳ ゴシック" panose="020B0609070205080204" pitchFamily="49" charset="-128"/>
                <a:ea typeface="ＭＳ ゴシック" panose="020B0609070205080204" pitchFamily="49" charset="-128"/>
              </a:rPr>
              <a:t>            geometry:</a:t>
            </a:r>
          </a:p>
          <a:p>
            <a:r>
              <a:rPr lang="en-US" altLang="ja-JP" sz="1400" dirty="0">
                <a:latin typeface="ＭＳ ゴシック" panose="020B0609070205080204" pitchFamily="49" charset="-128"/>
                <a:ea typeface="ＭＳ ゴシック" panose="020B0609070205080204" pitchFamily="49" charset="-128"/>
              </a:rPr>
              <a:t>              type: Box</a:t>
            </a:r>
          </a:p>
          <a:p>
            <a:r>
              <a:rPr lang="en-US" altLang="ja-JP" sz="1400" dirty="0">
                <a:latin typeface="ＭＳ ゴシック" panose="020B0609070205080204" pitchFamily="49" charset="-128"/>
                <a:ea typeface="ＭＳ ゴシック" panose="020B0609070205080204" pitchFamily="49" charset="-128"/>
              </a:rPr>
              <a:t>              size: [ 0.36, 0.24, 0.135 ]</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type: Shape</a:t>
            </a:r>
          </a:p>
          <a:p>
            <a:r>
              <a:rPr lang="en-US" altLang="ja-JP" sz="1400" dirty="0">
                <a:latin typeface="ＭＳ ゴシック" panose="020B0609070205080204" pitchFamily="49" charset="-128"/>
                <a:ea typeface="ＭＳ ゴシック" panose="020B0609070205080204" pitchFamily="49" charset="-128"/>
              </a:rPr>
              <a:t>            translation: [ -0.255, 0, 0.02 ]</a:t>
            </a:r>
          </a:p>
          <a:p>
            <a:r>
              <a:rPr lang="en-US" altLang="ja-JP" sz="1400" dirty="0">
                <a:latin typeface="ＭＳ ゴシック" panose="020B0609070205080204" pitchFamily="49" charset="-128"/>
                <a:ea typeface="ＭＳ ゴシック" panose="020B0609070205080204" pitchFamily="49" charset="-128"/>
              </a:rPr>
              <a:t>            geometry:</a:t>
            </a:r>
          </a:p>
          <a:p>
            <a:r>
              <a:rPr lang="en-US" altLang="ja-JP" sz="1400" dirty="0">
                <a:latin typeface="ＭＳ ゴシック" panose="020B0609070205080204" pitchFamily="49" charset="-128"/>
                <a:ea typeface="ＭＳ ゴシック" panose="020B0609070205080204" pitchFamily="49" charset="-128"/>
              </a:rPr>
              <a:t>              type: Cylinder</a:t>
            </a:r>
          </a:p>
          <a:p>
            <a:r>
              <a:rPr lang="en-US" altLang="ja-JP" sz="1400" dirty="0">
                <a:latin typeface="ＭＳ ゴシック" panose="020B0609070205080204" pitchFamily="49" charset="-128"/>
                <a:ea typeface="ＭＳ ゴシック" panose="020B0609070205080204" pitchFamily="49" charset="-128"/>
              </a:rPr>
              <a:t>              height: 0.01</a:t>
            </a:r>
          </a:p>
          <a:p>
            <a:r>
              <a:rPr lang="en-US" altLang="ja-JP" sz="1400" dirty="0">
                <a:latin typeface="ＭＳ ゴシック" panose="020B0609070205080204" pitchFamily="49" charset="-128"/>
                <a:ea typeface="ＭＳ ゴシック" panose="020B0609070205080204" pitchFamily="49" charset="-128"/>
              </a:rPr>
              <a:t>              radius: 0.02</a:t>
            </a:r>
          </a:p>
        </p:txBody>
      </p:sp>
      <p:sp>
        <p:nvSpPr>
          <p:cNvPr id="5" name="右中かっこ 4">
            <a:extLst>
              <a:ext uri="{FF2B5EF4-FFF2-40B4-BE49-F238E27FC236}">
                <a16:creationId xmlns:a16="http://schemas.microsoft.com/office/drawing/2014/main" id="{12F0DF16-DC0F-C43D-2E96-D7A27B3A6624}"/>
              </a:ext>
            </a:extLst>
          </p:cNvPr>
          <p:cNvSpPr/>
          <p:nvPr/>
        </p:nvSpPr>
        <p:spPr>
          <a:xfrm>
            <a:off x="5222385" y="1803041"/>
            <a:ext cx="824248" cy="1325563"/>
          </a:xfrm>
          <a:prstGeom prst="rightBrace">
            <a:avLst>
              <a:gd name="adj1" fmla="val 20614"/>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FF804E3-E80E-AF76-51DC-D9C44B92438F}"/>
              </a:ext>
            </a:extLst>
          </p:cNvPr>
          <p:cNvSpPr txBox="1"/>
          <p:nvPr/>
        </p:nvSpPr>
        <p:spPr>
          <a:xfrm>
            <a:off x="6143225" y="2282969"/>
            <a:ext cx="1569660" cy="369332"/>
          </a:xfrm>
          <a:prstGeom prst="rect">
            <a:avLst/>
          </a:prstGeom>
          <a:noFill/>
        </p:spPr>
        <p:txBody>
          <a:bodyPr wrap="none" rtlCol="0">
            <a:spAutoFit/>
          </a:bodyPr>
          <a:lstStyle/>
          <a:p>
            <a:r>
              <a:rPr lang="ja-JP" altLang="en-US" b="1" dirty="0">
                <a:solidFill>
                  <a:srgbClr val="FF0000"/>
                </a:solidFill>
              </a:rPr>
              <a:t>表示用モデル</a:t>
            </a:r>
            <a:endParaRPr kumimoji="1" lang="ja-JP" altLang="en-US" b="1" dirty="0">
              <a:solidFill>
                <a:srgbClr val="FF0000"/>
              </a:solidFill>
            </a:endParaRPr>
          </a:p>
        </p:txBody>
      </p:sp>
      <p:sp>
        <p:nvSpPr>
          <p:cNvPr id="7" name="右中かっこ 6">
            <a:extLst>
              <a:ext uri="{FF2B5EF4-FFF2-40B4-BE49-F238E27FC236}">
                <a16:creationId xmlns:a16="http://schemas.microsoft.com/office/drawing/2014/main" id="{0D67E9A5-0456-923D-8F57-2D9B0012203A}"/>
              </a:ext>
            </a:extLst>
          </p:cNvPr>
          <p:cNvSpPr/>
          <p:nvPr/>
        </p:nvSpPr>
        <p:spPr>
          <a:xfrm>
            <a:off x="5222385" y="3209734"/>
            <a:ext cx="824248" cy="3358491"/>
          </a:xfrm>
          <a:prstGeom prst="rightBrace">
            <a:avLst>
              <a:gd name="adj1" fmla="val 20614"/>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0024688-E85F-5F4A-3B7A-8F1F44962B89}"/>
              </a:ext>
            </a:extLst>
          </p:cNvPr>
          <p:cNvSpPr txBox="1"/>
          <p:nvPr/>
        </p:nvSpPr>
        <p:spPr>
          <a:xfrm>
            <a:off x="6143225" y="4734991"/>
            <a:ext cx="2031325" cy="369332"/>
          </a:xfrm>
          <a:prstGeom prst="rect">
            <a:avLst/>
          </a:prstGeom>
          <a:noFill/>
        </p:spPr>
        <p:txBody>
          <a:bodyPr wrap="none" rtlCol="0">
            <a:spAutoFit/>
          </a:bodyPr>
          <a:lstStyle/>
          <a:p>
            <a:r>
              <a:rPr lang="ja-JP" altLang="en-US" b="1" dirty="0">
                <a:solidFill>
                  <a:srgbClr val="FF0000"/>
                </a:solidFill>
              </a:rPr>
              <a:t>干渉検出用モデル</a:t>
            </a:r>
            <a:endParaRPr kumimoji="1" lang="ja-JP" altLang="en-US" b="1" dirty="0">
              <a:solidFill>
                <a:srgbClr val="FF0000"/>
              </a:solidFill>
            </a:endParaRPr>
          </a:p>
        </p:txBody>
      </p:sp>
    </p:spTree>
    <p:extLst>
      <p:ext uri="{BB962C8B-B14F-4D97-AF65-F5344CB8AC3E}">
        <p14:creationId xmlns:p14="http://schemas.microsoft.com/office/powerpoint/2010/main" val="15585786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E19718-5FBA-8ACB-4EC7-DC5D773B701A}"/>
              </a:ext>
            </a:extLst>
          </p:cNvPr>
          <p:cNvSpPr>
            <a:spLocks noGrp="1"/>
          </p:cNvSpPr>
          <p:nvPr>
            <p:ph type="title"/>
          </p:nvPr>
        </p:nvSpPr>
        <p:spPr>
          <a:xfrm>
            <a:off x="557816" y="113028"/>
            <a:ext cx="7886700" cy="1325563"/>
          </a:xfrm>
        </p:spPr>
        <p:txBody>
          <a:bodyPr>
            <a:normAutofit/>
          </a:bodyPr>
          <a:lstStyle/>
          <a:p>
            <a:r>
              <a:rPr lang="ja-JP" altLang="en-US" sz="3600" dirty="0"/>
              <a:t>左車輪の記述</a:t>
            </a:r>
            <a:endParaRPr kumimoji="1" lang="ja-JP" altLang="en-US" sz="3600" dirty="0"/>
          </a:p>
        </p:txBody>
      </p:sp>
      <p:sp>
        <p:nvSpPr>
          <p:cNvPr id="4" name="テキスト ボックス 3">
            <a:extLst>
              <a:ext uri="{FF2B5EF4-FFF2-40B4-BE49-F238E27FC236}">
                <a16:creationId xmlns:a16="http://schemas.microsoft.com/office/drawing/2014/main" id="{BC2D722E-4A21-CE16-361A-0D2DFAE5967B}"/>
              </a:ext>
            </a:extLst>
          </p:cNvPr>
          <p:cNvSpPr txBox="1"/>
          <p:nvPr/>
        </p:nvSpPr>
        <p:spPr>
          <a:xfrm>
            <a:off x="790813" y="1569150"/>
            <a:ext cx="7593334" cy="4616648"/>
          </a:xfrm>
          <a:prstGeom prst="rect">
            <a:avLst/>
          </a:prstGeom>
          <a:noFill/>
          <a:ln>
            <a:solidFill>
              <a:schemeClr val="tx1"/>
            </a:solidFill>
          </a:ln>
        </p:spPr>
        <p:txBody>
          <a:bodyPr wrap="square" rtlCol="0">
            <a:spAutoFit/>
          </a:bodyPr>
          <a:lstStyle/>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name: </a:t>
            </a:r>
            <a:r>
              <a:rPr lang="en-US" altLang="ja-JP" sz="1400" dirty="0" err="1">
                <a:latin typeface="ＭＳ ゴシック" panose="020B0609070205080204" pitchFamily="49" charset="-128"/>
                <a:ea typeface="ＭＳ ゴシック" panose="020B0609070205080204" pitchFamily="49" charset="-128"/>
              </a:rPr>
              <a:t>LeftWheel</a:t>
            </a:r>
            <a:endParaRPr lang="en-US" altLang="ja-JP" sz="1400" dirty="0">
              <a:latin typeface="ＭＳ ゴシック" panose="020B0609070205080204" pitchFamily="49" charset="-128"/>
              <a:ea typeface="ＭＳ ゴシック" panose="020B0609070205080204" pitchFamily="49" charset="-128"/>
            </a:endParaRPr>
          </a:p>
          <a:p>
            <a:r>
              <a:rPr lang="ja-JP" altLang="en-US" sz="1400" dirty="0">
                <a:latin typeface="ＭＳ ゴシック" panose="020B0609070205080204" pitchFamily="49" charset="-128"/>
                <a:ea typeface="ＭＳ ゴシック" panose="020B0609070205080204" pitchFamily="49" charset="-128"/>
              </a:rPr>
              <a:t>    </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elements:</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type: Visual</a:t>
            </a:r>
          </a:p>
          <a:p>
            <a:r>
              <a:rPr lang="en-US" altLang="ja-JP" sz="1400" b="1" dirty="0">
                <a:solidFill>
                  <a:srgbClr val="FF0000"/>
                </a:solidFill>
                <a:latin typeface="ＭＳ ゴシック" panose="020B0609070205080204" pitchFamily="49" charset="-128"/>
                <a:ea typeface="ＭＳ ゴシック" panose="020B0609070205080204" pitchFamily="49" charset="-128"/>
              </a:rPr>
              <a:t>        elements:</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type: Resource</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uri</a:t>
            </a:r>
            <a:r>
              <a:rPr lang="en-US" altLang="ja-JP" sz="1400" dirty="0">
                <a:latin typeface="ＭＳ ゴシック" panose="020B0609070205080204" pitchFamily="49" charset="-128"/>
                <a:ea typeface="ＭＳ ゴシック" panose="020B0609070205080204" pitchFamily="49" charset="-128"/>
              </a:rPr>
              <a:t>: "../meshes/</a:t>
            </a:r>
            <a:r>
              <a:rPr lang="en-US" altLang="ja-JP" sz="1400" dirty="0" err="1">
                <a:latin typeface="ＭＳ ゴシック" panose="020B0609070205080204" pitchFamily="49" charset="-128"/>
                <a:ea typeface="ＭＳ ゴシック" panose="020B0609070205080204" pitchFamily="49" charset="-128"/>
              </a:rPr>
              <a:t>vmega_wheel.dae</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rotation: [ 0, 0, 1, 180 ]</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p>
          <a:p>
            <a:r>
              <a:rPr lang="en-US" altLang="ja-JP" sz="1400" b="1" dirty="0">
                <a:solidFill>
                  <a:srgbClr val="FF0000"/>
                </a:solidFill>
                <a:latin typeface="ＭＳ ゴシック" panose="020B0609070205080204" pitchFamily="49" charset="-128"/>
                <a:ea typeface="ＭＳ ゴシック" panose="020B0609070205080204" pitchFamily="49" charset="-128"/>
              </a:rPr>
              <a:t>        type: Collision</a:t>
            </a:r>
          </a:p>
          <a:p>
            <a:r>
              <a:rPr lang="en-US" altLang="ja-JP" sz="1400" b="1" dirty="0">
                <a:solidFill>
                  <a:srgbClr val="FF0000"/>
                </a:solidFill>
                <a:latin typeface="ＭＳ ゴシック" panose="020B0609070205080204" pitchFamily="49" charset="-128"/>
                <a:ea typeface="ＭＳ ゴシック" panose="020B0609070205080204" pitchFamily="49" charset="-128"/>
              </a:rPr>
              <a:t>        elements:</a:t>
            </a:r>
          </a:p>
          <a:p>
            <a:r>
              <a:rPr lang="en-US" altLang="ja-JP" sz="1400" dirty="0">
                <a:latin typeface="ＭＳ ゴシック" panose="020B0609070205080204" pitchFamily="49" charset="-128"/>
                <a:ea typeface="ＭＳ ゴシック" panose="020B0609070205080204" pitchFamily="49" charset="-128"/>
              </a:rPr>
              <a:t>          - &amp;</a:t>
            </a:r>
            <a:r>
              <a:rPr lang="en-US" altLang="ja-JP" sz="1400" dirty="0" err="1">
                <a:latin typeface="ＭＳ ゴシック" panose="020B0609070205080204" pitchFamily="49" charset="-128"/>
                <a:ea typeface="ＭＳ ゴシック" panose="020B0609070205080204" pitchFamily="49" charset="-128"/>
              </a:rPr>
              <a:t>TireShape</a:t>
            </a:r>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type: Shape</a:t>
            </a:r>
          </a:p>
          <a:p>
            <a:r>
              <a:rPr lang="en-US" altLang="ja-JP" sz="1400" dirty="0">
                <a:latin typeface="ＭＳ ゴシック" panose="020B0609070205080204" pitchFamily="49" charset="-128"/>
                <a:ea typeface="ＭＳ ゴシック" panose="020B0609070205080204" pitchFamily="49" charset="-128"/>
              </a:rPr>
              <a:t>            geometry:</a:t>
            </a:r>
          </a:p>
          <a:p>
            <a:r>
              <a:rPr lang="en-US" altLang="ja-JP" sz="1400" dirty="0">
                <a:latin typeface="ＭＳ ゴシック" panose="020B0609070205080204" pitchFamily="49" charset="-128"/>
                <a:ea typeface="ＭＳ ゴシック" panose="020B0609070205080204" pitchFamily="49" charset="-128"/>
              </a:rPr>
              <a:t>              type: Cylinder</a:t>
            </a:r>
          </a:p>
          <a:p>
            <a:r>
              <a:rPr lang="en-US" altLang="ja-JP" sz="1400" dirty="0">
                <a:latin typeface="ＭＳ ゴシック" panose="020B0609070205080204" pitchFamily="49" charset="-128"/>
                <a:ea typeface="ＭＳ ゴシック" panose="020B0609070205080204" pitchFamily="49" charset="-128"/>
              </a:rPr>
              <a:t>              height: 0.03</a:t>
            </a:r>
          </a:p>
          <a:p>
            <a:r>
              <a:rPr lang="en-US" altLang="ja-JP" sz="1400" dirty="0">
                <a:latin typeface="ＭＳ ゴシック" panose="020B0609070205080204" pitchFamily="49" charset="-128"/>
                <a:ea typeface="ＭＳ ゴシック" panose="020B0609070205080204" pitchFamily="49" charset="-128"/>
              </a:rPr>
              <a:t>              radius: 0.076</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division_number</a:t>
            </a:r>
            <a:r>
              <a:rPr lang="en-US" altLang="ja-JP" sz="1400" dirty="0">
                <a:latin typeface="ＭＳ ゴシック" panose="020B0609070205080204" pitchFamily="49" charset="-128"/>
                <a:ea typeface="ＭＳ ゴシック" panose="020B0609070205080204" pitchFamily="49" charset="-128"/>
              </a:rPr>
              <a:t>: 60</a:t>
            </a:r>
          </a:p>
        </p:txBody>
      </p:sp>
      <p:sp>
        <p:nvSpPr>
          <p:cNvPr id="5" name="右中かっこ 4">
            <a:extLst>
              <a:ext uri="{FF2B5EF4-FFF2-40B4-BE49-F238E27FC236}">
                <a16:creationId xmlns:a16="http://schemas.microsoft.com/office/drawing/2014/main" id="{12F0DF16-DC0F-C43D-2E96-D7A27B3A6624}"/>
              </a:ext>
            </a:extLst>
          </p:cNvPr>
          <p:cNvSpPr/>
          <p:nvPr/>
        </p:nvSpPr>
        <p:spPr>
          <a:xfrm>
            <a:off x="5222385" y="2434102"/>
            <a:ext cx="824248" cy="1526148"/>
          </a:xfrm>
          <a:prstGeom prst="rightBrace">
            <a:avLst>
              <a:gd name="adj1" fmla="val 20614"/>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FF804E3-E80E-AF76-51DC-D9C44B92438F}"/>
              </a:ext>
            </a:extLst>
          </p:cNvPr>
          <p:cNvSpPr txBox="1"/>
          <p:nvPr/>
        </p:nvSpPr>
        <p:spPr>
          <a:xfrm>
            <a:off x="6143225" y="3023501"/>
            <a:ext cx="1569660" cy="369332"/>
          </a:xfrm>
          <a:prstGeom prst="rect">
            <a:avLst/>
          </a:prstGeom>
          <a:noFill/>
        </p:spPr>
        <p:txBody>
          <a:bodyPr wrap="none" rtlCol="0">
            <a:spAutoFit/>
          </a:bodyPr>
          <a:lstStyle/>
          <a:p>
            <a:r>
              <a:rPr lang="ja-JP" altLang="en-US" b="1" dirty="0">
                <a:solidFill>
                  <a:srgbClr val="FF0000"/>
                </a:solidFill>
              </a:rPr>
              <a:t>表示用モデル</a:t>
            </a:r>
            <a:endParaRPr kumimoji="1" lang="ja-JP" altLang="en-US" b="1" dirty="0">
              <a:solidFill>
                <a:srgbClr val="FF0000"/>
              </a:solidFill>
            </a:endParaRPr>
          </a:p>
        </p:txBody>
      </p:sp>
      <p:sp>
        <p:nvSpPr>
          <p:cNvPr id="7" name="右中かっこ 6">
            <a:extLst>
              <a:ext uri="{FF2B5EF4-FFF2-40B4-BE49-F238E27FC236}">
                <a16:creationId xmlns:a16="http://schemas.microsoft.com/office/drawing/2014/main" id="{0D67E9A5-0456-923D-8F57-2D9B0012203A}"/>
              </a:ext>
            </a:extLst>
          </p:cNvPr>
          <p:cNvSpPr/>
          <p:nvPr/>
        </p:nvSpPr>
        <p:spPr>
          <a:xfrm>
            <a:off x="5222385" y="4060061"/>
            <a:ext cx="824248" cy="1999445"/>
          </a:xfrm>
          <a:prstGeom prst="rightBrace">
            <a:avLst>
              <a:gd name="adj1" fmla="val 20614"/>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0024688-E85F-5F4A-3B7A-8F1F44962B89}"/>
              </a:ext>
            </a:extLst>
          </p:cNvPr>
          <p:cNvSpPr txBox="1"/>
          <p:nvPr/>
        </p:nvSpPr>
        <p:spPr>
          <a:xfrm>
            <a:off x="6143225" y="4883100"/>
            <a:ext cx="2031325" cy="369332"/>
          </a:xfrm>
          <a:prstGeom prst="rect">
            <a:avLst/>
          </a:prstGeom>
          <a:noFill/>
        </p:spPr>
        <p:txBody>
          <a:bodyPr wrap="none" rtlCol="0">
            <a:spAutoFit/>
          </a:bodyPr>
          <a:lstStyle/>
          <a:p>
            <a:r>
              <a:rPr lang="ja-JP" altLang="en-US" b="1" dirty="0">
                <a:solidFill>
                  <a:srgbClr val="FF0000"/>
                </a:solidFill>
              </a:rPr>
              <a:t>干渉検出用モデル</a:t>
            </a:r>
            <a:endParaRPr kumimoji="1" lang="ja-JP" altLang="en-US" b="1" dirty="0">
              <a:solidFill>
                <a:srgbClr val="FF0000"/>
              </a:solidFill>
            </a:endParaRPr>
          </a:p>
        </p:txBody>
      </p:sp>
    </p:spTree>
    <p:extLst>
      <p:ext uri="{BB962C8B-B14F-4D97-AF65-F5344CB8AC3E}">
        <p14:creationId xmlns:p14="http://schemas.microsoft.com/office/powerpoint/2010/main" val="16806102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E19718-5FBA-8ACB-4EC7-DC5D773B701A}"/>
              </a:ext>
            </a:extLst>
          </p:cNvPr>
          <p:cNvSpPr>
            <a:spLocks noGrp="1"/>
          </p:cNvSpPr>
          <p:nvPr>
            <p:ph type="title"/>
          </p:nvPr>
        </p:nvSpPr>
        <p:spPr>
          <a:xfrm>
            <a:off x="557816" y="113028"/>
            <a:ext cx="7886700" cy="1325563"/>
          </a:xfrm>
        </p:spPr>
        <p:txBody>
          <a:bodyPr>
            <a:normAutofit/>
          </a:bodyPr>
          <a:lstStyle/>
          <a:p>
            <a:r>
              <a:rPr lang="ja-JP" altLang="en-US" sz="3600" dirty="0"/>
              <a:t>右車輪の記述</a:t>
            </a:r>
            <a:endParaRPr kumimoji="1" lang="ja-JP" altLang="en-US" sz="3600" dirty="0"/>
          </a:p>
        </p:txBody>
      </p:sp>
      <p:sp>
        <p:nvSpPr>
          <p:cNvPr id="4" name="テキスト ボックス 3">
            <a:extLst>
              <a:ext uri="{FF2B5EF4-FFF2-40B4-BE49-F238E27FC236}">
                <a16:creationId xmlns:a16="http://schemas.microsoft.com/office/drawing/2014/main" id="{BC2D722E-4A21-CE16-361A-0D2DFAE5967B}"/>
              </a:ext>
            </a:extLst>
          </p:cNvPr>
          <p:cNvSpPr txBox="1"/>
          <p:nvPr/>
        </p:nvSpPr>
        <p:spPr>
          <a:xfrm>
            <a:off x="790813" y="1569150"/>
            <a:ext cx="7593334" cy="3108543"/>
          </a:xfrm>
          <a:prstGeom prst="rect">
            <a:avLst/>
          </a:prstGeom>
          <a:noFill/>
          <a:ln>
            <a:solidFill>
              <a:schemeClr val="tx1"/>
            </a:solidFill>
          </a:ln>
        </p:spPr>
        <p:txBody>
          <a:bodyPr wrap="square" rtlCol="0">
            <a:spAutoFit/>
          </a:bodyPr>
          <a:lstStyle/>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name: </a:t>
            </a:r>
            <a:r>
              <a:rPr lang="en-US" altLang="ja-JP" sz="1400" dirty="0" err="1">
                <a:latin typeface="ＭＳ ゴシック" panose="020B0609070205080204" pitchFamily="49" charset="-128"/>
                <a:ea typeface="ＭＳ ゴシック" panose="020B0609070205080204" pitchFamily="49" charset="-128"/>
              </a:rPr>
              <a:t>RightWheel</a:t>
            </a:r>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elements:</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p>
          <a:p>
            <a:r>
              <a:rPr lang="en-US" altLang="ja-JP" sz="1400" b="1" dirty="0">
                <a:solidFill>
                  <a:srgbClr val="FF0000"/>
                </a:solidFill>
                <a:latin typeface="ＭＳ ゴシック" panose="020B0609070205080204" pitchFamily="49" charset="-128"/>
                <a:ea typeface="ＭＳ ゴシック" panose="020B0609070205080204" pitchFamily="49" charset="-128"/>
              </a:rPr>
              <a:t>        type: Visual</a:t>
            </a:r>
          </a:p>
          <a:p>
            <a:r>
              <a:rPr lang="en-US" altLang="ja-JP" sz="1400" b="1" dirty="0">
                <a:solidFill>
                  <a:srgbClr val="FF0000"/>
                </a:solidFill>
                <a:latin typeface="ＭＳ ゴシック" panose="020B0609070205080204" pitchFamily="49" charset="-128"/>
                <a:ea typeface="ＭＳ ゴシック" panose="020B0609070205080204" pitchFamily="49" charset="-128"/>
              </a:rPr>
              <a:t>        elements:</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type: Resource</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uri</a:t>
            </a:r>
            <a:r>
              <a:rPr lang="en-US" altLang="ja-JP" sz="1400" dirty="0">
                <a:latin typeface="ＭＳ ゴシック" panose="020B0609070205080204" pitchFamily="49" charset="-128"/>
                <a:ea typeface="ＭＳ ゴシック" panose="020B0609070205080204" pitchFamily="49" charset="-128"/>
              </a:rPr>
              <a:t>: "../meshes/</a:t>
            </a:r>
            <a:r>
              <a:rPr lang="en-US" altLang="ja-JP" sz="1400" dirty="0" err="1">
                <a:latin typeface="ＭＳ ゴシック" panose="020B0609070205080204" pitchFamily="49" charset="-128"/>
                <a:ea typeface="ＭＳ ゴシック" panose="020B0609070205080204" pitchFamily="49" charset="-128"/>
              </a:rPr>
              <a:t>vmega_wheel.dae</a:t>
            </a:r>
            <a:r>
              <a:rPr lang="en-US" altLang="ja-JP" sz="1400" dirty="0">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p>
          <a:p>
            <a:r>
              <a:rPr lang="en-US" altLang="ja-JP" sz="1400" b="1" dirty="0">
                <a:solidFill>
                  <a:srgbClr val="FF0000"/>
                </a:solidFill>
                <a:latin typeface="ＭＳ ゴシック" panose="020B0609070205080204" pitchFamily="49" charset="-128"/>
                <a:ea typeface="ＭＳ ゴシック" panose="020B0609070205080204" pitchFamily="49" charset="-128"/>
              </a:rPr>
              <a:t>        type: Collision</a:t>
            </a:r>
          </a:p>
          <a:p>
            <a:r>
              <a:rPr lang="en-US" altLang="ja-JP" sz="1400" b="1" dirty="0">
                <a:solidFill>
                  <a:srgbClr val="FF0000"/>
                </a:solidFill>
                <a:latin typeface="ＭＳ ゴシック" panose="020B0609070205080204" pitchFamily="49" charset="-128"/>
                <a:ea typeface="ＭＳ ゴシック" panose="020B0609070205080204" pitchFamily="49" charset="-128"/>
              </a:rPr>
              <a:t>        elements:</a:t>
            </a:r>
          </a:p>
          <a:p>
            <a:r>
              <a:rPr lang="en-US" altLang="ja-JP" sz="1400" dirty="0">
                <a:latin typeface="ＭＳ ゴシック" panose="020B0609070205080204" pitchFamily="49" charset="-128"/>
                <a:ea typeface="ＭＳ ゴシック" panose="020B0609070205080204" pitchFamily="49" charset="-128"/>
              </a:rPr>
              <a:t>          - *</a:t>
            </a:r>
            <a:r>
              <a:rPr lang="en-US" altLang="ja-JP" sz="1400" dirty="0" err="1">
                <a:latin typeface="ＭＳ ゴシック" panose="020B0609070205080204" pitchFamily="49" charset="-128"/>
                <a:ea typeface="ＭＳ ゴシック" panose="020B0609070205080204" pitchFamily="49" charset="-128"/>
              </a:rPr>
              <a:t>TireShape</a:t>
            </a:r>
            <a:endParaRPr lang="en-US" altLang="ja-JP" sz="1400" dirty="0">
              <a:latin typeface="ＭＳ ゴシック" panose="020B0609070205080204" pitchFamily="49" charset="-128"/>
              <a:ea typeface="ＭＳ ゴシック" panose="020B0609070205080204" pitchFamily="49" charset="-128"/>
            </a:endParaRPr>
          </a:p>
        </p:txBody>
      </p:sp>
      <p:sp>
        <p:nvSpPr>
          <p:cNvPr id="5" name="右中かっこ 4">
            <a:extLst>
              <a:ext uri="{FF2B5EF4-FFF2-40B4-BE49-F238E27FC236}">
                <a16:creationId xmlns:a16="http://schemas.microsoft.com/office/drawing/2014/main" id="{12F0DF16-DC0F-C43D-2E96-D7A27B3A6624}"/>
              </a:ext>
            </a:extLst>
          </p:cNvPr>
          <p:cNvSpPr/>
          <p:nvPr/>
        </p:nvSpPr>
        <p:spPr>
          <a:xfrm>
            <a:off x="5222385" y="2434102"/>
            <a:ext cx="824248" cy="1526148"/>
          </a:xfrm>
          <a:prstGeom prst="rightBrace">
            <a:avLst>
              <a:gd name="adj1" fmla="val 20614"/>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FF804E3-E80E-AF76-51DC-D9C44B92438F}"/>
              </a:ext>
            </a:extLst>
          </p:cNvPr>
          <p:cNvSpPr txBox="1"/>
          <p:nvPr/>
        </p:nvSpPr>
        <p:spPr>
          <a:xfrm>
            <a:off x="6143225" y="3023501"/>
            <a:ext cx="1569660" cy="369332"/>
          </a:xfrm>
          <a:prstGeom prst="rect">
            <a:avLst/>
          </a:prstGeom>
          <a:noFill/>
        </p:spPr>
        <p:txBody>
          <a:bodyPr wrap="none" rtlCol="0">
            <a:spAutoFit/>
          </a:bodyPr>
          <a:lstStyle/>
          <a:p>
            <a:r>
              <a:rPr lang="ja-JP" altLang="en-US" b="1" dirty="0">
                <a:solidFill>
                  <a:srgbClr val="FF0000"/>
                </a:solidFill>
              </a:rPr>
              <a:t>表示用モデル</a:t>
            </a:r>
            <a:endParaRPr kumimoji="1" lang="ja-JP" altLang="en-US" b="1" dirty="0">
              <a:solidFill>
                <a:srgbClr val="FF0000"/>
              </a:solidFill>
            </a:endParaRPr>
          </a:p>
        </p:txBody>
      </p:sp>
      <p:sp>
        <p:nvSpPr>
          <p:cNvPr id="7" name="右中かっこ 6">
            <a:extLst>
              <a:ext uri="{FF2B5EF4-FFF2-40B4-BE49-F238E27FC236}">
                <a16:creationId xmlns:a16="http://schemas.microsoft.com/office/drawing/2014/main" id="{0D67E9A5-0456-923D-8F57-2D9B0012203A}"/>
              </a:ext>
            </a:extLst>
          </p:cNvPr>
          <p:cNvSpPr/>
          <p:nvPr/>
        </p:nvSpPr>
        <p:spPr>
          <a:xfrm>
            <a:off x="5222385" y="4060061"/>
            <a:ext cx="824248" cy="537697"/>
          </a:xfrm>
          <a:prstGeom prst="rightBrace">
            <a:avLst>
              <a:gd name="adj1" fmla="val 20614"/>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0024688-E85F-5F4A-3B7A-8F1F44962B89}"/>
              </a:ext>
            </a:extLst>
          </p:cNvPr>
          <p:cNvSpPr txBox="1"/>
          <p:nvPr/>
        </p:nvSpPr>
        <p:spPr>
          <a:xfrm>
            <a:off x="6143225" y="4144243"/>
            <a:ext cx="2031325" cy="369332"/>
          </a:xfrm>
          <a:prstGeom prst="rect">
            <a:avLst/>
          </a:prstGeom>
          <a:noFill/>
        </p:spPr>
        <p:txBody>
          <a:bodyPr wrap="none" rtlCol="0">
            <a:spAutoFit/>
          </a:bodyPr>
          <a:lstStyle/>
          <a:p>
            <a:r>
              <a:rPr lang="ja-JP" altLang="en-US" b="1" dirty="0">
                <a:solidFill>
                  <a:srgbClr val="FF0000"/>
                </a:solidFill>
              </a:rPr>
              <a:t>干渉検出用モデル</a:t>
            </a:r>
            <a:endParaRPr kumimoji="1" lang="ja-JP" altLang="en-US" b="1" dirty="0">
              <a:solidFill>
                <a:srgbClr val="FF0000"/>
              </a:solidFill>
            </a:endParaRPr>
          </a:p>
        </p:txBody>
      </p:sp>
      <p:sp>
        <p:nvSpPr>
          <p:cNvPr id="3" name="テキスト ボックス 2">
            <a:extLst>
              <a:ext uri="{FF2B5EF4-FFF2-40B4-BE49-F238E27FC236}">
                <a16:creationId xmlns:a16="http://schemas.microsoft.com/office/drawing/2014/main" id="{83C48B4E-7DB8-CDAA-F55A-E29405C218DE}"/>
              </a:ext>
            </a:extLst>
          </p:cNvPr>
          <p:cNvSpPr txBox="1"/>
          <p:nvPr/>
        </p:nvSpPr>
        <p:spPr>
          <a:xfrm>
            <a:off x="1110711" y="5967926"/>
            <a:ext cx="6465231" cy="369332"/>
          </a:xfrm>
          <a:prstGeom prst="rect">
            <a:avLst/>
          </a:prstGeom>
          <a:noFill/>
        </p:spPr>
        <p:txBody>
          <a:bodyPr wrap="none" rtlCol="0">
            <a:spAutoFit/>
          </a:bodyPr>
          <a:lstStyle/>
          <a:p>
            <a:r>
              <a:rPr lang="en-US" altLang="ja-JP" dirty="0"/>
              <a:t>※ </a:t>
            </a:r>
            <a:r>
              <a:rPr kumimoji="1" lang="ja-JP" altLang="en-US" dirty="0"/>
              <a:t>完成版はお手本パッケージの </a:t>
            </a:r>
            <a:r>
              <a:rPr kumimoji="1" lang="en-US" altLang="ja-JP" dirty="0"/>
              <a:t>“</a:t>
            </a:r>
            <a:r>
              <a:rPr lang="en-US" altLang="ja-JP" dirty="0"/>
              <a:t>model</a:t>
            </a:r>
            <a:r>
              <a:rPr kumimoji="1" lang="en-US" altLang="ja-JP" dirty="0"/>
              <a:t>/</a:t>
            </a:r>
            <a:r>
              <a:rPr kumimoji="1" lang="en-US" altLang="ja-JP" dirty="0" err="1"/>
              <a:t>mobile_robot.body</a:t>
            </a:r>
            <a:r>
              <a:rPr kumimoji="1" lang="en-US" altLang="ja-JP" dirty="0"/>
              <a:t>”</a:t>
            </a:r>
            <a:endParaRPr lang="en-US" altLang="ja-JP" dirty="0"/>
          </a:p>
        </p:txBody>
      </p:sp>
    </p:spTree>
    <p:extLst>
      <p:ext uri="{BB962C8B-B14F-4D97-AF65-F5344CB8AC3E}">
        <p14:creationId xmlns:p14="http://schemas.microsoft.com/office/powerpoint/2010/main" val="1575903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90BF11-112F-02E4-58A8-ABD9249990A5}"/>
              </a:ext>
            </a:extLst>
          </p:cNvPr>
          <p:cNvSpPr>
            <a:spLocks noGrp="1"/>
          </p:cNvSpPr>
          <p:nvPr>
            <p:ph type="title"/>
          </p:nvPr>
        </p:nvSpPr>
        <p:spPr>
          <a:xfrm>
            <a:off x="576329" y="88230"/>
            <a:ext cx="7886700" cy="1325563"/>
          </a:xfrm>
        </p:spPr>
        <p:txBody>
          <a:bodyPr/>
          <a:lstStyle/>
          <a:p>
            <a:r>
              <a:rPr kumimoji="1" lang="ja-JP" altLang="en-US" dirty="0"/>
              <a:t>各モデルの確認</a:t>
            </a:r>
          </a:p>
        </p:txBody>
      </p:sp>
      <p:pic>
        <p:nvPicPr>
          <p:cNvPr id="5" name="図 4">
            <a:extLst>
              <a:ext uri="{FF2B5EF4-FFF2-40B4-BE49-F238E27FC236}">
                <a16:creationId xmlns:a16="http://schemas.microsoft.com/office/drawing/2014/main" id="{07B8B87C-663F-164B-BDE9-CBC81EC14C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614" y="1990732"/>
            <a:ext cx="8120130" cy="456364"/>
          </a:xfrm>
          <a:prstGeom prst="rect">
            <a:avLst/>
          </a:prstGeom>
        </p:spPr>
      </p:pic>
      <p:pic>
        <p:nvPicPr>
          <p:cNvPr id="6" name="図 5" descr="アイコン&#10;&#10;自動的に生成された説明">
            <a:extLst>
              <a:ext uri="{FF2B5EF4-FFF2-40B4-BE49-F238E27FC236}">
                <a16:creationId xmlns:a16="http://schemas.microsoft.com/office/drawing/2014/main" id="{4827A122-E5ED-6EA9-C30B-6A52301B1B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901" y="3374264"/>
            <a:ext cx="3151788" cy="2745516"/>
          </a:xfrm>
          <a:prstGeom prst="rect">
            <a:avLst/>
          </a:prstGeom>
        </p:spPr>
      </p:pic>
      <p:pic>
        <p:nvPicPr>
          <p:cNvPr id="7" name="図 6" descr="レゴ, おもちゃ が含まれている画像&#10;&#10;自動的に生成された説明">
            <a:extLst>
              <a:ext uri="{FF2B5EF4-FFF2-40B4-BE49-F238E27FC236}">
                <a16:creationId xmlns:a16="http://schemas.microsoft.com/office/drawing/2014/main" id="{D4354285-FAD5-FAEC-78AC-CBB24BAAFA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253" y="3374264"/>
            <a:ext cx="3151789" cy="2745516"/>
          </a:xfrm>
          <a:prstGeom prst="rect">
            <a:avLst/>
          </a:prstGeom>
        </p:spPr>
      </p:pic>
      <p:sp>
        <p:nvSpPr>
          <p:cNvPr id="8" name="テキスト ボックス 7">
            <a:extLst>
              <a:ext uri="{FF2B5EF4-FFF2-40B4-BE49-F238E27FC236}">
                <a16:creationId xmlns:a16="http://schemas.microsoft.com/office/drawing/2014/main" id="{F7879099-B76C-088B-C3CB-73A6E1268602}"/>
              </a:ext>
            </a:extLst>
          </p:cNvPr>
          <p:cNvSpPr txBox="1"/>
          <p:nvPr/>
        </p:nvSpPr>
        <p:spPr>
          <a:xfrm>
            <a:off x="1276718" y="6206284"/>
            <a:ext cx="2339102" cy="523220"/>
          </a:xfrm>
          <a:prstGeom prst="rect">
            <a:avLst/>
          </a:prstGeom>
          <a:noFill/>
        </p:spPr>
        <p:txBody>
          <a:bodyPr wrap="none" rtlCol="0">
            <a:spAutoFit/>
          </a:bodyPr>
          <a:lstStyle/>
          <a:p>
            <a:r>
              <a:rPr kumimoji="1" lang="ja-JP" altLang="en-US" sz="2800" dirty="0"/>
              <a:t>表示用モデル</a:t>
            </a:r>
          </a:p>
        </p:txBody>
      </p:sp>
      <p:sp>
        <p:nvSpPr>
          <p:cNvPr id="9" name="テキスト ボックス 8">
            <a:extLst>
              <a:ext uri="{FF2B5EF4-FFF2-40B4-BE49-F238E27FC236}">
                <a16:creationId xmlns:a16="http://schemas.microsoft.com/office/drawing/2014/main" id="{E7A9F3B6-DE82-591E-7574-F4E54B4A7956}"/>
              </a:ext>
            </a:extLst>
          </p:cNvPr>
          <p:cNvSpPr txBox="1"/>
          <p:nvPr/>
        </p:nvSpPr>
        <p:spPr>
          <a:xfrm>
            <a:off x="5200685" y="6206284"/>
            <a:ext cx="3057247" cy="523220"/>
          </a:xfrm>
          <a:prstGeom prst="rect">
            <a:avLst/>
          </a:prstGeom>
          <a:noFill/>
        </p:spPr>
        <p:txBody>
          <a:bodyPr wrap="none" rtlCol="0">
            <a:spAutoFit/>
          </a:bodyPr>
          <a:lstStyle/>
          <a:p>
            <a:r>
              <a:rPr lang="ja-JP" altLang="en-US" sz="2800" dirty="0"/>
              <a:t>干渉検出</a:t>
            </a:r>
            <a:r>
              <a:rPr kumimoji="1" lang="ja-JP" altLang="en-US" sz="2800" dirty="0"/>
              <a:t>用モデル</a:t>
            </a:r>
          </a:p>
        </p:txBody>
      </p:sp>
      <p:sp>
        <p:nvSpPr>
          <p:cNvPr id="10" name="テキスト ボックス 9">
            <a:extLst>
              <a:ext uri="{FF2B5EF4-FFF2-40B4-BE49-F238E27FC236}">
                <a16:creationId xmlns:a16="http://schemas.microsoft.com/office/drawing/2014/main" id="{BB468F00-0CD5-8BE9-2663-1517B2892377}"/>
              </a:ext>
            </a:extLst>
          </p:cNvPr>
          <p:cNvSpPr txBox="1"/>
          <p:nvPr/>
        </p:nvSpPr>
        <p:spPr>
          <a:xfrm>
            <a:off x="564256" y="1529067"/>
            <a:ext cx="1723549" cy="461665"/>
          </a:xfrm>
          <a:prstGeom prst="rect">
            <a:avLst/>
          </a:prstGeom>
          <a:noFill/>
        </p:spPr>
        <p:txBody>
          <a:bodyPr wrap="none" rtlCol="0">
            <a:spAutoFit/>
          </a:bodyPr>
          <a:lstStyle/>
          <a:p>
            <a:r>
              <a:rPr kumimoji="1" lang="ja-JP" altLang="en-US" sz="2400" dirty="0"/>
              <a:t>シーンバー</a:t>
            </a:r>
          </a:p>
        </p:txBody>
      </p:sp>
      <p:sp>
        <p:nvSpPr>
          <p:cNvPr id="11" name="正方形/長方形 10">
            <a:extLst>
              <a:ext uri="{FF2B5EF4-FFF2-40B4-BE49-F238E27FC236}">
                <a16:creationId xmlns:a16="http://schemas.microsoft.com/office/drawing/2014/main" id="{169D7DA7-D5F5-8FEC-F417-852B4F151191}"/>
              </a:ext>
            </a:extLst>
          </p:cNvPr>
          <p:cNvSpPr/>
          <p:nvPr/>
        </p:nvSpPr>
        <p:spPr>
          <a:xfrm>
            <a:off x="6220496" y="2004867"/>
            <a:ext cx="491299" cy="45636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0A539950-B3A0-7BC6-0FF5-5104D6B7DE3D}"/>
              </a:ext>
            </a:extLst>
          </p:cNvPr>
          <p:cNvSpPr txBox="1"/>
          <p:nvPr/>
        </p:nvSpPr>
        <p:spPr>
          <a:xfrm>
            <a:off x="4820822" y="1187556"/>
            <a:ext cx="1723549" cy="707886"/>
          </a:xfrm>
          <a:prstGeom prst="rect">
            <a:avLst/>
          </a:prstGeom>
          <a:noFill/>
        </p:spPr>
        <p:txBody>
          <a:bodyPr wrap="none" rtlCol="0">
            <a:spAutoFit/>
          </a:bodyPr>
          <a:lstStyle/>
          <a:p>
            <a:pPr algn="ctr"/>
            <a:r>
              <a:rPr kumimoji="1" lang="ja-JP" altLang="en-US" sz="2000" b="1" dirty="0">
                <a:solidFill>
                  <a:srgbClr val="FF0000"/>
                </a:solidFill>
              </a:rPr>
              <a:t>表示用モデル</a:t>
            </a:r>
            <a:endParaRPr kumimoji="1" lang="en-US" altLang="ja-JP" sz="2000" b="1" dirty="0">
              <a:solidFill>
                <a:srgbClr val="FF0000"/>
              </a:solidFill>
            </a:endParaRPr>
          </a:p>
          <a:p>
            <a:pPr algn="ctr"/>
            <a:r>
              <a:rPr kumimoji="1" lang="ja-JP" altLang="en-US" sz="2000" b="1" dirty="0">
                <a:solidFill>
                  <a:srgbClr val="FF0000"/>
                </a:solidFill>
              </a:rPr>
              <a:t>を表示</a:t>
            </a:r>
          </a:p>
        </p:txBody>
      </p:sp>
      <p:sp>
        <p:nvSpPr>
          <p:cNvPr id="13" name="テキスト ボックス 12">
            <a:extLst>
              <a:ext uri="{FF2B5EF4-FFF2-40B4-BE49-F238E27FC236}">
                <a16:creationId xmlns:a16="http://schemas.microsoft.com/office/drawing/2014/main" id="{9129320D-3A55-9E54-147B-BE2681A3229D}"/>
              </a:ext>
            </a:extLst>
          </p:cNvPr>
          <p:cNvSpPr txBox="1"/>
          <p:nvPr/>
        </p:nvSpPr>
        <p:spPr>
          <a:xfrm>
            <a:off x="6632716" y="1190606"/>
            <a:ext cx="2236510" cy="707886"/>
          </a:xfrm>
          <a:prstGeom prst="rect">
            <a:avLst/>
          </a:prstGeom>
          <a:noFill/>
        </p:spPr>
        <p:txBody>
          <a:bodyPr wrap="none" rtlCol="0">
            <a:spAutoFit/>
          </a:bodyPr>
          <a:lstStyle/>
          <a:p>
            <a:pPr algn="ctr"/>
            <a:r>
              <a:rPr kumimoji="1" lang="ja-JP" altLang="en-US" sz="2000" b="1" dirty="0">
                <a:solidFill>
                  <a:srgbClr val="FF0000"/>
                </a:solidFill>
              </a:rPr>
              <a:t>干渉検出用モデル</a:t>
            </a:r>
            <a:endParaRPr kumimoji="1" lang="en-US" altLang="ja-JP" sz="2000" b="1" dirty="0">
              <a:solidFill>
                <a:srgbClr val="FF0000"/>
              </a:solidFill>
            </a:endParaRPr>
          </a:p>
          <a:p>
            <a:pPr algn="ctr"/>
            <a:r>
              <a:rPr kumimoji="1" lang="ja-JP" altLang="en-US" sz="2000" b="1" dirty="0">
                <a:solidFill>
                  <a:srgbClr val="FF0000"/>
                </a:solidFill>
              </a:rPr>
              <a:t>を表示</a:t>
            </a:r>
          </a:p>
        </p:txBody>
      </p:sp>
      <p:sp>
        <p:nvSpPr>
          <p:cNvPr id="14" name="正方形/長方形 13">
            <a:extLst>
              <a:ext uri="{FF2B5EF4-FFF2-40B4-BE49-F238E27FC236}">
                <a16:creationId xmlns:a16="http://schemas.microsoft.com/office/drawing/2014/main" id="{4CF2C066-5EA9-D3F8-D4A1-5DD6501CFC70}"/>
              </a:ext>
            </a:extLst>
          </p:cNvPr>
          <p:cNvSpPr/>
          <p:nvPr/>
        </p:nvSpPr>
        <p:spPr>
          <a:xfrm>
            <a:off x="7154470" y="2008805"/>
            <a:ext cx="491299" cy="45636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196C30AC-B2CD-F9A9-495C-6AF975B20FF5}"/>
              </a:ext>
            </a:extLst>
          </p:cNvPr>
          <p:cNvCxnSpPr>
            <a:cxnSpLocks/>
          </p:cNvCxnSpPr>
          <p:nvPr/>
        </p:nvCxnSpPr>
        <p:spPr>
          <a:xfrm flipH="1">
            <a:off x="4094042" y="2461231"/>
            <a:ext cx="2126453" cy="90909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966484C4-42BD-0759-67C6-DE0FD76453BF}"/>
              </a:ext>
            </a:extLst>
          </p:cNvPr>
          <p:cNvCxnSpPr>
            <a:cxnSpLocks/>
            <a:stCxn id="14" idx="2"/>
            <a:endCxn id="6" idx="0"/>
          </p:cNvCxnSpPr>
          <p:nvPr/>
        </p:nvCxnSpPr>
        <p:spPr>
          <a:xfrm flipH="1">
            <a:off x="6711795" y="2465169"/>
            <a:ext cx="688325" cy="90909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18681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CE2C9C7-F457-1F8B-A8B8-5F037C3CEBBC}"/>
              </a:ext>
            </a:extLst>
          </p:cNvPr>
          <p:cNvSpPr>
            <a:spLocks noGrp="1"/>
          </p:cNvSpPr>
          <p:nvPr>
            <p:ph type="title"/>
          </p:nvPr>
        </p:nvSpPr>
        <p:spPr/>
        <p:txBody>
          <a:bodyPr/>
          <a:lstStyle/>
          <a:p>
            <a:r>
              <a:rPr lang="en-US" altLang="ja-JP" dirty="0"/>
              <a:t>Part7</a:t>
            </a:r>
            <a:endParaRPr lang="ja-JP" altLang="en-US" dirty="0"/>
          </a:p>
        </p:txBody>
      </p:sp>
      <p:sp>
        <p:nvSpPr>
          <p:cNvPr id="5" name="テキスト プレースホルダー 4">
            <a:extLst>
              <a:ext uri="{FF2B5EF4-FFF2-40B4-BE49-F238E27FC236}">
                <a16:creationId xmlns:a16="http://schemas.microsoft.com/office/drawing/2014/main" id="{616369D9-0288-0BED-0D54-3C09D67435F6}"/>
              </a:ext>
            </a:extLst>
          </p:cNvPr>
          <p:cNvSpPr>
            <a:spLocks noGrp="1"/>
          </p:cNvSpPr>
          <p:nvPr>
            <p:ph type="body" idx="1"/>
          </p:nvPr>
        </p:nvSpPr>
        <p:spPr/>
        <p:txBody>
          <a:bodyPr/>
          <a:lstStyle/>
          <a:p>
            <a:r>
              <a:rPr lang="ja-JP" altLang="en-US" dirty="0"/>
              <a:t>制御プログラム（コントローラ）の作成</a:t>
            </a:r>
          </a:p>
        </p:txBody>
      </p:sp>
    </p:spTree>
    <p:extLst>
      <p:ext uri="{BB962C8B-B14F-4D97-AF65-F5344CB8AC3E}">
        <p14:creationId xmlns:p14="http://schemas.microsoft.com/office/powerpoint/2010/main" val="4265614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1CEB7C-55F6-ED92-4614-A7A42246C439}"/>
              </a:ext>
            </a:extLst>
          </p:cNvPr>
          <p:cNvSpPr>
            <a:spLocks noGrp="1"/>
          </p:cNvSpPr>
          <p:nvPr>
            <p:ph type="title"/>
          </p:nvPr>
        </p:nvSpPr>
        <p:spPr/>
        <p:txBody>
          <a:bodyPr/>
          <a:lstStyle/>
          <a:p>
            <a:r>
              <a:rPr lang="ja-JP" altLang="en-US" dirty="0"/>
              <a:t>ロボット車体の制御</a:t>
            </a:r>
            <a:endParaRPr kumimoji="1" lang="ja-JP" altLang="en-US" dirty="0"/>
          </a:p>
        </p:txBody>
      </p:sp>
      <p:sp>
        <p:nvSpPr>
          <p:cNvPr id="3" name="コンテンツ プレースホルダー 2">
            <a:extLst>
              <a:ext uri="{FF2B5EF4-FFF2-40B4-BE49-F238E27FC236}">
                <a16:creationId xmlns:a16="http://schemas.microsoft.com/office/drawing/2014/main" id="{9C364EFF-DDFD-A180-CD0D-23F5E3AF7909}"/>
              </a:ext>
            </a:extLst>
          </p:cNvPr>
          <p:cNvSpPr>
            <a:spLocks noGrp="1"/>
          </p:cNvSpPr>
          <p:nvPr>
            <p:ph idx="1"/>
          </p:nvPr>
        </p:nvSpPr>
        <p:spPr/>
        <p:txBody>
          <a:bodyPr/>
          <a:lstStyle/>
          <a:p>
            <a:r>
              <a:rPr kumimoji="1" lang="ja-JP" altLang="en-US" dirty="0"/>
              <a:t>いかにして左右の車輪の回転を制御するか？</a:t>
            </a:r>
          </a:p>
        </p:txBody>
      </p:sp>
    </p:spTree>
    <p:extLst>
      <p:ext uri="{BB962C8B-B14F-4D97-AF65-F5344CB8AC3E}">
        <p14:creationId xmlns:p14="http://schemas.microsoft.com/office/powerpoint/2010/main" val="38958504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BF786F-A937-D587-E434-68C1DAF969C5}"/>
              </a:ext>
            </a:extLst>
          </p:cNvPr>
          <p:cNvSpPr>
            <a:spLocks noGrp="1"/>
          </p:cNvSpPr>
          <p:nvPr>
            <p:ph type="title"/>
          </p:nvPr>
        </p:nvSpPr>
        <p:spPr/>
        <p:txBody>
          <a:bodyPr/>
          <a:lstStyle/>
          <a:p>
            <a:r>
              <a:rPr kumimoji="1" lang="ja-JP" altLang="en-US" dirty="0"/>
              <a:t>制御プログラムの導入</a:t>
            </a:r>
          </a:p>
        </p:txBody>
      </p:sp>
      <p:sp>
        <p:nvSpPr>
          <p:cNvPr id="3" name="コンテンツ プレースホルダー 2">
            <a:extLst>
              <a:ext uri="{FF2B5EF4-FFF2-40B4-BE49-F238E27FC236}">
                <a16:creationId xmlns:a16="http://schemas.microsoft.com/office/drawing/2014/main" id="{5639FAE0-FDF8-33A4-7C6A-747F90F0344B}"/>
              </a:ext>
            </a:extLst>
          </p:cNvPr>
          <p:cNvSpPr>
            <a:spLocks noGrp="1"/>
          </p:cNvSpPr>
          <p:nvPr>
            <p:ph idx="1"/>
          </p:nvPr>
        </p:nvSpPr>
        <p:spPr>
          <a:xfrm>
            <a:off x="628649" y="1825625"/>
            <a:ext cx="8032621" cy="4351338"/>
          </a:xfrm>
        </p:spPr>
        <p:txBody>
          <a:bodyPr>
            <a:normAutofit/>
          </a:bodyPr>
          <a:lstStyle/>
          <a:p>
            <a:r>
              <a:rPr kumimoji="1" lang="ja-JP" altLang="en-US" dirty="0"/>
              <a:t>制御プログラム＝コントローラ</a:t>
            </a:r>
            <a:endParaRPr kumimoji="1" lang="en-US" altLang="ja-JP" dirty="0"/>
          </a:p>
          <a:p>
            <a:endParaRPr lang="en-US" altLang="ja-JP" dirty="0"/>
          </a:p>
          <a:p>
            <a:r>
              <a:rPr kumimoji="1" lang="ja-JP" altLang="en-US" dirty="0"/>
              <a:t>自前でコントローラを実装する</a:t>
            </a:r>
            <a:endParaRPr kumimoji="1" lang="en-US" altLang="ja-JP" dirty="0"/>
          </a:p>
          <a:p>
            <a:pPr lvl="1"/>
            <a:r>
              <a:rPr lang="en-US" altLang="ja-JP" dirty="0" err="1"/>
              <a:t>Choreonoid</a:t>
            </a:r>
            <a:r>
              <a:rPr lang="ja-JP" altLang="en-US" dirty="0"/>
              <a:t>のシンプルコントローラ形式で実装する</a:t>
            </a:r>
            <a:endParaRPr kumimoji="1" lang="en-US" altLang="ja-JP" dirty="0"/>
          </a:p>
          <a:p>
            <a:endParaRPr lang="en-US" altLang="ja-JP" dirty="0"/>
          </a:p>
          <a:p>
            <a:r>
              <a:rPr kumimoji="1" lang="ja-JP" altLang="en-US" dirty="0"/>
              <a:t>既存のコントローラを利用する</a:t>
            </a:r>
            <a:endParaRPr kumimoji="1" lang="en-US" altLang="ja-JP" dirty="0"/>
          </a:p>
          <a:p>
            <a:pPr lvl="1"/>
            <a:r>
              <a:rPr lang="en-US" altLang="ja-JP" dirty="0"/>
              <a:t>ros2_control</a:t>
            </a:r>
            <a:r>
              <a:rPr lang="ja-JP" altLang="en-US" dirty="0"/>
              <a:t>のコントローラを利用する？</a:t>
            </a:r>
            <a:endParaRPr lang="en-US" altLang="ja-JP" dirty="0"/>
          </a:p>
          <a:p>
            <a:pPr lvl="1"/>
            <a:r>
              <a:rPr lang="en-US" altLang="ja-JP" dirty="0"/>
              <a:t>ROS 1</a:t>
            </a:r>
            <a:r>
              <a:rPr lang="ja-JP" altLang="en-US" dirty="0"/>
              <a:t>用の</a:t>
            </a:r>
            <a:r>
              <a:rPr lang="en-US" altLang="ja-JP" dirty="0" err="1"/>
              <a:t>ros_control</a:t>
            </a:r>
            <a:r>
              <a:rPr lang="ja-JP" altLang="en-US" dirty="0"/>
              <a:t>については対応していたが、</a:t>
            </a:r>
            <a:r>
              <a:rPr lang="en-US" altLang="ja-JP" dirty="0"/>
              <a:t>ROS 2</a:t>
            </a:r>
            <a:r>
              <a:rPr lang="ja-JP" altLang="en-US" dirty="0"/>
              <a:t>用の</a:t>
            </a:r>
            <a:r>
              <a:rPr lang="en-US" altLang="ja-JP" dirty="0"/>
              <a:t>ros2_control</a:t>
            </a:r>
            <a:r>
              <a:rPr lang="ja-JP" altLang="en-US" dirty="0"/>
              <a:t>については未対応</a:t>
            </a:r>
            <a:endParaRPr kumimoji="1" lang="ja-JP" altLang="en-US" dirty="0"/>
          </a:p>
        </p:txBody>
      </p:sp>
    </p:spTree>
    <p:extLst>
      <p:ext uri="{BB962C8B-B14F-4D97-AF65-F5344CB8AC3E}">
        <p14:creationId xmlns:p14="http://schemas.microsoft.com/office/powerpoint/2010/main" val="2332421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4F7060-D4C0-1259-E96D-EEB2F6356919}"/>
              </a:ext>
            </a:extLst>
          </p:cNvPr>
          <p:cNvSpPr>
            <a:spLocks noGrp="1"/>
          </p:cNvSpPr>
          <p:nvPr>
            <p:ph type="title"/>
          </p:nvPr>
        </p:nvSpPr>
        <p:spPr/>
        <p:txBody>
          <a:bodyPr/>
          <a:lstStyle/>
          <a:p>
            <a:r>
              <a:rPr kumimoji="1" lang="ja-JP" altLang="en-US" dirty="0"/>
              <a:t>注：</a:t>
            </a:r>
            <a:r>
              <a:rPr kumimoji="1" lang="en-US" altLang="ja-JP" dirty="0"/>
              <a:t>ROS</a:t>
            </a:r>
            <a:r>
              <a:rPr lang="en-US" altLang="ja-JP" dirty="0"/>
              <a:t> 2</a:t>
            </a:r>
            <a:r>
              <a:rPr kumimoji="1" lang="ja-JP" altLang="en-US" dirty="0"/>
              <a:t>の必要性</a:t>
            </a:r>
          </a:p>
        </p:txBody>
      </p:sp>
      <p:sp>
        <p:nvSpPr>
          <p:cNvPr id="3" name="コンテンツ プレースホルダー 2">
            <a:extLst>
              <a:ext uri="{FF2B5EF4-FFF2-40B4-BE49-F238E27FC236}">
                <a16:creationId xmlns:a16="http://schemas.microsoft.com/office/drawing/2014/main" id="{C8471D27-7041-2EF1-2C12-65629223992E}"/>
              </a:ext>
            </a:extLst>
          </p:cNvPr>
          <p:cNvSpPr>
            <a:spLocks noGrp="1"/>
          </p:cNvSpPr>
          <p:nvPr>
            <p:ph idx="1"/>
          </p:nvPr>
        </p:nvSpPr>
        <p:spPr/>
        <p:txBody>
          <a:bodyPr/>
          <a:lstStyle/>
          <a:p>
            <a:r>
              <a:rPr kumimoji="1" lang="ja-JP" altLang="en-US" dirty="0"/>
              <a:t>シミュレーションするにあたって、必ずしも</a:t>
            </a:r>
            <a:r>
              <a:rPr kumimoji="1" lang="en-US" altLang="ja-JP" dirty="0"/>
              <a:t>ROS 2</a:t>
            </a:r>
            <a:r>
              <a:rPr kumimoji="1" lang="ja-JP" altLang="en-US" dirty="0"/>
              <a:t>を使う必要はありません</a:t>
            </a:r>
            <a:endParaRPr kumimoji="1" lang="en-US" altLang="ja-JP" dirty="0"/>
          </a:p>
          <a:p>
            <a:r>
              <a:rPr kumimoji="1" lang="ja-JP" altLang="en-US" dirty="0"/>
              <a:t>本</a:t>
            </a:r>
            <a:r>
              <a:rPr lang="ja-JP" altLang="en-US" dirty="0"/>
              <a:t>チュートリアルは</a:t>
            </a:r>
            <a:endParaRPr lang="en-US" altLang="ja-JP" dirty="0"/>
          </a:p>
          <a:p>
            <a:pPr lvl="1"/>
            <a:r>
              <a:rPr lang="en-US" altLang="ja-JP" dirty="0"/>
              <a:t>ROS 2</a:t>
            </a:r>
            <a:r>
              <a:rPr lang="ja-JP" altLang="en-US" dirty="0"/>
              <a:t>の基本</a:t>
            </a:r>
            <a:endParaRPr lang="en-US" altLang="ja-JP" dirty="0"/>
          </a:p>
          <a:p>
            <a:pPr lvl="1"/>
            <a:r>
              <a:rPr lang="en-US" altLang="ja-JP" dirty="0" err="1"/>
              <a:t>Choreonoid</a:t>
            </a:r>
            <a:r>
              <a:rPr lang="ja-JP" altLang="en-US" dirty="0"/>
              <a:t>と</a:t>
            </a:r>
            <a:r>
              <a:rPr lang="en-US" altLang="ja-JP" dirty="0"/>
              <a:t>ROS 2</a:t>
            </a:r>
            <a:r>
              <a:rPr lang="ja-JP" altLang="en-US" dirty="0"/>
              <a:t>の連携</a:t>
            </a:r>
            <a:endParaRPr lang="en-US" altLang="ja-JP" dirty="0"/>
          </a:p>
          <a:p>
            <a:pPr marL="457200" lvl="1" indent="0">
              <a:buNone/>
            </a:pPr>
            <a:r>
              <a:rPr lang="ja-JP" altLang="en-US" dirty="0"/>
              <a:t>の習得を目的としているため、あえて</a:t>
            </a:r>
            <a:r>
              <a:rPr lang="en-US" altLang="ja-JP" dirty="0"/>
              <a:t>ROS 2</a:t>
            </a:r>
            <a:r>
              <a:rPr lang="ja-JP" altLang="en-US" dirty="0"/>
              <a:t>を使用しています</a:t>
            </a:r>
            <a:endParaRPr lang="en-US" altLang="ja-JP" dirty="0"/>
          </a:p>
          <a:p>
            <a:r>
              <a:rPr lang="ja-JP" altLang="en-US" dirty="0"/>
              <a:t>本チュートリアルの大部分は</a:t>
            </a:r>
            <a:r>
              <a:rPr lang="en-US" altLang="ja-JP" dirty="0"/>
              <a:t>ROS 2</a:t>
            </a:r>
            <a:r>
              <a:rPr lang="ja-JP" altLang="en-US" dirty="0"/>
              <a:t>は無くても</a:t>
            </a:r>
            <a:r>
              <a:rPr lang="en-US" altLang="ja-JP" dirty="0" err="1"/>
              <a:t>Choreonoid</a:t>
            </a:r>
            <a:r>
              <a:rPr lang="ja-JP" altLang="en-US" dirty="0"/>
              <a:t>だけで同様のことが実現可能です</a:t>
            </a:r>
            <a:endParaRPr kumimoji="1" lang="ja-JP" altLang="en-US" dirty="0"/>
          </a:p>
        </p:txBody>
      </p:sp>
    </p:spTree>
    <p:extLst>
      <p:ext uri="{BB962C8B-B14F-4D97-AF65-F5344CB8AC3E}">
        <p14:creationId xmlns:p14="http://schemas.microsoft.com/office/powerpoint/2010/main" val="2343977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15A196-88E9-C577-584C-2CA3DD63206C}"/>
              </a:ext>
            </a:extLst>
          </p:cNvPr>
          <p:cNvSpPr>
            <a:spLocks noGrp="1"/>
          </p:cNvSpPr>
          <p:nvPr>
            <p:ph type="title"/>
          </p:nvPr>
        </p:nvSpPr>
        <p:spPr/>
        <p:txBody>
          <a:bodyPr/>
          <a:lstStyle/>
          <a:p>
            <a:r>
              <a:rPr lang="ja-JP" altLang="en-US" dirty="0"/>
              <a:t>コントローラのアイテム</a:t>
            </a:r>
            <a:endParaRPr kumimoji="1" lang="ja-JP" altLang="en-US" dirty="0"/>
          </a:p>
        </p:txBody>
      </p:sp>
      <p:sp>
        <p:nvSpPr>
          <p:cNvPr id="3" name="コンテンツ プレースホルダー 2">
            <a:extLst>
              <a:ext uri="{FF2B5EF4-FFF2-40B4-BE49-F238E27FC236}">
                <a16:creationId xmlns:a16="http://schemas.microsoft.com/office/drawing/2014/main" id="{B170A897-1D1A-3048-306D-5692F15164BE}"/>
              </a:ext>
            </a:extLst>
          </p:cNvPr>
          <p:cNvSpPr>
            <a:spLocks noGrp="1"/>
          </p:cNvSpPr>
          <p:nvPr>
            <p:ph idx="1"/>
          </p:nvPr>
        </p:nvSpPr>
        <p:spPr/>
        <p:txBody>
          <a:bodyPr/>
          <a:lstStyle/>
          <a:p>
            <a:r>
              <a:rPr kumimoji="1" lang="ja-JP" altLang="en-US" dirty="0"/>
              <a:t>シンプルコントローラアイテム</a:t>
            </a:r>
            <a:endParaRPr kumimoji="1" lang="en-US" altLang="ja-JP" dirty="0"/>
          </a:p>
          <a:p>
            <a:pPr lvl="1"/>
            <a:r>
              <a:rPr kumimoji="1" lang="en-US" altLang="ja-JP" dirty="0"/>
              <a:t>C++</a:t>
            </a:r>
            <a:r>
              <a:rPr kumimoji="1" lang="ja-JP" altLang="en-US" dirty="0"/>
              <a:t>を用いて自前で実装</a:t>
            </a:r>
            <a:endParaRPr kumimoji="1" lang="en-US" altLang="ja-JP" dirty="0"/>
          </a:p>
          <a:p>
            <a:pPr lvl="1"/>
            <a:r>
              <a:rPr lang="en-US" altLang="ja-JP" dirty="0"/>
              <a:t>ROS</a:t>
            </a:r>
            <a:r>
              <a:rPr lang="ja-JP" altLang="en-US" dirty="0"/>
              <a:t>との連携も</a:t>
            </a:r>
            <a:r>
              <a:rPr lang="en-US" altLang="ja-JP" dirty="0" err="1"/>
              <a:t>rclcpp</a:t>
            </a:r>
            <a:r>
              <a:rPr lang="ja-JP" altLang="en-US" dirty="0"/>
              <a:t>ライブラリで実現可能</a:t>
            </a:r>
            <a:endParaRPr lang="en-US" altLang="ja-JP" dirty="0"/>
          </a:p>
          <a:p>
            <a:pPr lvl="2"/>
            <a:r>
              <a:rPr kumimoji="1" lang="en-US" altLang="ja-JP" dirty="0" err="1"/>
              <a:t>rclcpp</a:t>
            </a:r>
            <a:r>
              <a:rPr kumimoji="1" lang="en-US" altLang="ja-JP" dirty="0"/>
              <a:t> = ROS</a:t>
            </a:r>
            <a:r>
              <a:rPr kumimoji="1" lang="ja-JP" altLang="en-US" dirty="0"/>
              <a:t>クライアントライブラリの</a:t>
            </a:r>
            <a:r>
              <a:rPr kumimoji="1" lang="en-US" altLang="ja-JP" dirty="0"/>
              <a:t>C++</a:t>
            </a:r>
            <a:r>
              <a:rPr kumimoji="1" lang="ja-JP" altLang="en-US" dirty="0"/>
              <a:t>版</a:t>
            </a:r>
            <a:endParaRPr kumimoji="1" lang="en-US" altLang="ja-JP" dirty="0"/>
          </a:p>
          <a:p>
            <a:pPr lvl="1"/>
            <a:endParaRPr kumimoji="1" lang="en-US" altLang="ja-JP" dirty="0"/>
          </a:p>
        </p:txBody>
      </p:sp>
    </p:spTree>
    <p:extLst>
      <p:ext uri="{BB962C8B-B14F-4D97-AF65-F5344CB8AC3E}">
        <p14:creationId xmlns:p14="http://schemas.microsoft.com/office/powerpoint/2010/main" val="7122532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F93913-9225-F919-1027-BE1557398E80}"/>
              </a:ext>
            </a:extLst>
          </p:cNvPr>
          <p:cNvSpPr>
            <a:spLocks noGrp="1"/>
          </p:cNvSpPr>
          <p:nvPr>
            <p:ph type="title"/>
          </p:nvPr>
        </p:nvSpPr>
        <p:spPr>
          <a:xfrm>
            <a:off x="628650" y="202470"/>
            <a:ext cx="7886700" cy="1325563"/>
          </a:xfrm>
        </p:spPr>
        <p:txBody>
          <a:bodyPr/>
          <a:lstStyle/>
          <a:p>
            <a:r>
              <a:rPr lang="ja-JP" altLang="en-US" dirty="0"/>
              <a:t>シンプルコントローラの導入</a:t>
            </a:r>
            <a:endParaRPr kumimoji="1" lang="ja-JP" altLang="en-US" dirty="0"/>
          </a:p>
        </p:txBody>
      </p:sp>
      <p:sp>
        <p:nvSpPr>
          <p:cNvPr id="3" name="コンテンツ プレースホルダー 2">
            <a:extLst>
              <a:ext uri="{FF2B5EF4-FFF2-40B4-BE49-F238E27FC236}">
                <a16:creationId xmlns:a16="http://schemas.microsoft.com/office/drawing/2014/main" id="{A5D33F12-2EBB-2FB7-2EB9-EE67DA5C74A8}"/>
              </a:ext>
            </a:extLst>
          </p:cNvPr>
          <p:cNvSpPr>
            <a:spLocks noGrp="1"/>
          </p:cNvSpPr>
          <p:nvPr>
            <p:ph idx="1"/>
          </p:nvPr>
        </p:nvSpPr>
        <p:spPr>
          <a:xfrm>
            <a:off x="683329" y="1622088"/>
            <a:ext cx="7886700" cy="4566382"/>
          </a:xfrm>
        </p:spPr>
        <p:txBody>
          <a:bodyPr>
            <a:normAutofit/>
          </a:bodyPr>
          <a:lstStyle/>
          <a:p>
            <a:r>
              <a:rPr lang="ja-JP" altLang="en-US" dirty="0"/>
              <a:t>該当</a:t>
            </a:r>
            <a:r>
              <a:rPr kumimoji="1" lang="ja-JP" altLang="en-US" dirty="0"/>
              <a:t>アイテムを追加</a:t>
            </a:r>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r>
              <a:rPr lang="ja-JP" altLang="en-US" dirty="0"/>
              <a:t>「コントローラモジュール」プロパティでコントローラ本体を指定</a:t>
            </a:r>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pPr marL="0" indent="0">
              <a:buNone/>
            </a:pPr>
            <a:endParaRPr lang="en-US" altLang="ja-JP" dirty="0"/>
          </a:p>
        </p:txBody>
      </p:sp>
      <p:sp>
        <p:nvSpPr>
          <p:cNvPr id="4" name="テキスト ボックス 3">
            <a:extLst>
              <a:ext uri="{FF2B5EF4-FFF2-40B4-BE49-F238E27FC236}">
                <a16:creationId xmlns:a16="http://schemas.microsoft.com/office/drawing/2014/main" id="{B65BE2E7-EFBB-4E08-E1DE-6D21B7BB9AAD}"/>
              </a:ext>
            </a:extLst>
          </p:cNvPr>
          <p:cNvSpPr txBox="1"/>
          <p:nvPr/>
        </p:nvSpPr>
        <p:spPr>
          <a:xfrm>
            <a:off x="1019908" y="2459504"/>
            <a:ext cx="3693042" cy="1938992"/>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 World</a:t>
            </a:r>
          </a:p>
          <a:p>
            <a:r>
              <a:rPr lang="en-US" altLang="ja-JP" sz="2400" dirty="0">
                <a:latin typeface="ＭＳ ゴシック" panose="020B0609070205080204" pitchFamily="49" charset="-128"/>
                <a:ea typeface="ＭＳ ゴシック" panose="020B0609070205080204" pitchFamily="49" charset="-128"/>
              </a:rPr>
              <a:t>  + </a:t>
            </a:r>
            <a:r>
              <a:rPr lang="en-US" altLang="ja-JP" sz="2400" dirty="0" err="1">
                <a:latin typeface="ＭＳ ゴシック" panose="020B0609070205080204" pitchFamily="49" charset="-128"/>
                <a:ea typeface="ＭＳ ゴシック" panose="020B0609070205080204" pitchFamily="49" charset="-128"/>
              </a:rPr>
              <a:t>MobileRobot</a:t>
            </a:r>
            <a:endParaRPr lang="en-US" altLang="ja-JP" sz="2400" dirty="0">
              <a:latin typeface="ＭＳ ゴシック" panose="020B0609070205080204" pitchFamily="49" charset="-128"/>
              <a:ea typeface="ＭＳ ゴシック" panose="020B0609070205080204" pitchFamily="49" charset="-128"/>
            </a:endParaRPr>
          </a:p>
          <a:p>
            <a:r>
              <a:rPr lang="ja-JP" altLang="en-US" sz="2400" dirty="0">
                <a:latin typeface="ＭＳ ゴシック" panose="020B0609070205080204" pitchFamily="49" charset="-128"/>
                <a:ea typeface="ＭＳ ゴシック" panose="020B0609070205080204" pitchFamily="49" charset="-128"/>
              </a:rPr>
              <a:t>    </a:t>
            </a:r>
            <a:r>
              <a:rPr lang="en-US" altLang="ja-JP" sz="2400" dirty="0">
                <a:latin typeface="ＭＳ ゴシック" panose="020B0609070205080204" pitchFamily="49" charset="-128"/>
                <a:ea typeface="ＭＳ ゴシック" panose="020B0609070205080204" pitchFamily="49" charset="-128"/>
              </a:rPr>
              <a:t>  </a:t>
            </a:r>
            <a:r>
              <a:rPr lang="en-US" altLang="ja-JP" sz="2400" b="1" dirty="0" err="1">
                <a:solidFill>
                  <a:srgbClr val="FF0000"/>
                </a:solidFill>
                <a:latin typeface="ＭＳ ゴシック" panose="020B0609070205080204" pitchFamily="49" charset="-128"/>
                <a:ea typeface="ＭＳ ゴシック" panose="020B0609070205080204" pitchFamily="49" charset="-128"/>
              </a:rPr>
              <a:t>SimpleController</a:t>
            </a:r>
            <a:endParaRPr lang="en-US" altLang="ja-JP" sz="2400" b="1" dirty="0">
              <a:solidFill>
                <a:srgbClr val="FF0000"/>
              </a:solidFill>
              <a:latin typeface="ＭＳ ゴシック" panose="020B0609070205080204" pitchFamily="49" charset="-128"/>
              <a:ea typeface="ＭＳ ゴシック" panose="020B0609070205080204" pitchFamily="49" charset="-128"/>
            </a:endParaRPr>
          </a:p>
          <a:p>
            <a:r>
              <a:rPr lang="en-US" altLang="ja-JP" sz="2400" dirty="0">
                <a:latin typeface="ＭＳ ゴシック" panose="020B0609070205080204" pitchFamily="49" charset="-128"/>
                <a:ea typeface="ＭＳ ゴシック" panose="020B0609070205080204" pitchFamily="49" charset="-128"/>
              </a:rPr>
              <a:t>    Floor</a:t>
            </a:r>
          </a:p>
          <a:p>
            <a:r>
              <a:rPr lang="en-US" altLang="ja-JP"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AISTSimulator</a:t>
            </a:r>
            <a:endParaRPr lang="en-US" altLang="ja-JP" sz="2400" dirty="0">
              <a:latin typeface="ＭＳ ゴシック" panose="020B0609070205080204" pitchFamily="49" charset="-128"/>
              <a:ea typeface="ＭＳ ゴシック" panose="020B0609070205080204" pitchFamily="49" charset="-128"/>
            </a:endParaRPr>
          </a:p>
        </p:txBody>
      </p:sp>
      <p:sp>
        <p:nvSpPr>
          <p:cNvPr id="5" name="テキスト ボックス 4">
            <a:extLst>
              <a:ext uri="{FF2B5EF4-FFF2-40B4-BE49-F238E27FC236}">
                <a16:creationId xmlns:a16="http://schemas.microsoft.com/office/drawing/2014/main" id="{2C0E8728-4FDD-FFB8-E1B1-955FAC356CF5}"/>
              </a:ext>
            </a:extLst>
          </p:cNvPr>
          <p:cNvSpPr txBox="1"/>
          <p:nvPr/>
        </p:nvSpPr>
        <p:spPr>
          <a:xfrm>
            <a:off x="4876987" y="2714846"/>
            <a:ext cx="3693042" cy="923330"/>
          </a:xfrm>
          <a:prstGeom prst="rect">
            <a:avLst/>
          </a:prstGeom>
          <a:noFill/>
        </p:spPr>
        <p:txBody>
          <a:bodyPr wrap="square" rtlCol="0">
            <a:spAutoFit/>
          </a:bodyPr>
          <a:lstStyle/>
          <a:p>
            <a:r>
              <a:rPr kumimoji="1" lang="en-US" altLang="ja-JP" dirty="0" err="1"/>
              <a:t>MobileRobot</a:t>
            </a:r>
            <a:r>
              <a:rPr lang="ja-JP" altLang="en-US" dirty="0"/>
              <a:t>アイテムを選択し、「ファイル」ー「新規」ー</a:t>
            </a:r>
            <a:endParaRPr lang="en-US" altLang="ja-JP" dirty="0"/>
          </a:p>
          <a:p>
            <a:r>
              <a:rPr lang="ja-JP" altLang="en-US" dirty="0"/>
              <a:t>「シンプルコントローラ」で作成</a:t>
            </a:r>
            <a:endParaRPr kumimoji="1" lang="ja-JP" altLang="en-US" dirty="0"/>
          </a:p>
        </p:txBody>
      </p:sp>
      <p:sp>
        <p:nvSpPr>
          <p:cNvPr id="6" name="テキスト ボックス 5">
            <a:extLst>
              <a:ext uri="{FF2B5EF4-FFF2-40B4-BE49-F238E27FC236}">
                <a16:creationId xmlns:a16="http://schemas.microsoft.com/office/drawing/2014/main" id="{11C7EB52-0B5B-B792-64B3-9F2132352300}"/>
              </a:ext>
            </a:extLst>
          </p:cNvPr>
          <p:cNvSpPr txBox="1"/>
          <p:nvPr/>
        </p:nvSpPr>
        <p:spPr>
          <a:xfrm>
            <a:off x="4876987" y="3705224"/>
            <a:ext cx="2566728" cy="400110"/>
          </a:xfrm>
          <a:prstGeom prst="rect">
            <a:avLst/>
          </a:prstGeom>
          <a:noFill/>
        </p:spPr>
        <p:txBody>
          <a:bodyPr wrap="none" rtlCol="0">
            <a:spAutoFit/>
          </a:bodyPr>
          <a:lstStyle/>
          <a:p>
            <a:r>
              <a:rPr kumimoji="1" lang="en-US" altLang="ja-JP" sz="2000" b="1" dirty="0">
                <a:solidFill>
                  <a:srgbClr val="FF0000"/>
                </a:solidFill>
              </a:rPr>
              <a:t>※ </a:t>
            </a:r>
            <a:r>
              <a:rPr kumimoji="1" lang="ja-JP" altLang="en-US" sz="2000" b="1" dirty="0">
                <a:solidFill>
                  <a:srgbClr val="FF0000"/>
                </a:solidFill>
              </a:rPr>
              <a:t>親子関係に注意！</a:t>
            </a:r>
          </a:p>
        </p:txBody>
      </p:sp>
    </p:spTree>
    <p:extLst>
      <p:ext uri="{BB962C8B-B14F-4D97-AF65-F5344CB8AC3E}">
        <p14:creationId xmlns:p14="http://schemas.microsoft.com/office/powerpoint/2010/main" val="17225037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27620A-F1B8-0554-CEF1-96D9E2EC3E29}"/>
              </a:ext>
            </a:extLst>
          </p:cNvPr>
          <p:cNvSpPr>
            <a:spLocks noGrp="1"/>
          </p:cNvSpPr>
          <p:nvPr>
            <p:ph type="title"/>
          </p:nvPr>
        </p:nvSpPr>
        <p:spPr/>
        <p:txBody>
          <a:bodyPr/>
          <a:lstStyle/>
          <a:p>
            <a:r>
              <a:rPr kumimoji="1" lang="ja-JP" altLang="en-US" dirty="0"/>
              <a:t>まずとにかく動かしてみる</a:t>
            </a:r>
          </a:p>
        </p:txBody>
      </p:sp>
      <p:sp>
        <p:nvSpPr>
          <p:cNvPr id="3" name="コンテンツ プレースホルダー 2">
            <a:extLst>
              <a:ext uri="{FF2B5EF4-FFF2-40B4-BE49-F238E27FC236}">
                <a16:creationId xmlns:a16="http://schemas.microsoft.com/office/drawing/2014/main" id="{FFE43E99-F5D9-300B-CB9B-56E672549796}"/>
              </a:ext>
            </a:extLst>
          </p:cNvPr>
          <p:cNvSpPr>
            <a:spLocks noGrp="1"/>
          </p:cNvSpPr>
          <p:nvPr>
            <p:ph idx="1"/>
          </p:nvPr>
        </p:nvSpPr>
        <p:spPr/>
        <p:txBody>
          <a:bodyPr/>
          <a:lstStyle/>
          <a:p>
            <a:r>
              <a:rPr kumimoji="1" lang="ja-JP" altLang="en-US" dirty="0"/>
              <a:t>左右ホイール（のモーター）に一定のトルクを発生させてロボットを動かす</a:t>
            </a:r>
            <a:endParaRPr kumimoji="1" lang="en-US" altLang="ja-JP" dirty="0"/>
          </a:p>
          <a:p>
            <a:r>
              <a:rPr lang="ja-JP" altLang="en-US" dirty="0"/>
              <a:t>コントローラの名前は </a:t>
            </a:r>
            <a:r>
              <a:rPr lang="en-US" altLang="ja-JP" dirty="0"/>
              <a:t>“</a:t>
            </a:r>
            <a:r>
              <a:rPr lang="en-US" altLang="ja-JP" dirty="0" err="1"/>
              <a:t>MobileRobotDriveTester</a:t>
            </a:r>
            <a:r>
              <a:rPr lang="en-US" altLang="ja-JP" dirty="0"/>
              <a:t>”</a:t>
            </a:r>
            <a:r>
              <a:rPr lang="ja-JP" altLang="en-US" dirty="0"/>
              <a:t>とする</a:t>
            </a:r>
            <a:endParaRPr kumimoji="1" lang="ja-JP" altLang="en-US" dirty="0"/>
          </a:p>
        </p:txBody>
      </p:sp>
    </p:spTree>
    <p:extLst>
      <p:ext uri="{BB962C8B-B14F-4D97-AF65-F5344CB8AC3E}">
        <p14:creationId xmlns:p14="http://schemas.microsoft.com/office/powerpoint/2010/main" val="36516000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F3C435-7253-D3B7-C43F-8321E6138650}"/>
              </a:ext>
            </a:extLst>
          </p:cNvPr>
          <p:cNvSpPr>
            <a:spLocks noGrp="1"/>
          </p:cNvSpPr>
          <p:nvPr>
            <p:ph type="title"/>
          </p:nvPr>
        </p:nvSpPr>
        <p:spPr/>
        <p:txBody>
          <a:bodyPr/>
          <a:lstStyle/>
          <a:p>
            <a:r>
              <a:rPr kumimoji="1" lang="ja-JP" altLang="en-US" dirty="0"/>
              <a:t>コントローラ本体の作成</a:t>
            </a:r>
            <a:r>
              <a:rPr lang="ja-JP" altLang="en-US" dirty="0"/>
              <a:t>手順</a:t>
            </a:r>
            <a:endParaRPr kumimoji="1" lang="ja-JP" altLang="en-US" dirty="0"/>
          </a:p>
        </p:txBody>
      </p:sp>
      <p:sp>
        <p:nvSpPr>
          <p:cNvPr id="3" name="コンテンツ プレースホルダー 2">
            <a:extLst>
              <a:ext uri="{FF2B5EF4-FFF2-40B4-BE49-F238E27FC236}">
                <a16:creationId xmlns:a16="http://schemas.microsoft.com/office/drawing/2014/main" id="{DF342AA3-4899-01C5-8EF7-75105E92D15E}"/>
              </a:ext>
            </a:extLst>
          </p:cNvPr>
          <p:cNvSpPr>
            <a:spLocks noGrp="1"/>
          </p:cNvSpPr>
          <p:nvPr>
            <p:ph idx="1"/>
          </p:nvPr>
        </p:nvSpPr>
        <p:spPr>
          <a:xfrm>
            <a:off x="628650" y="1825625"/>
            <a:ext cx="7886700" cy="2351837"/>
          </a:xfrm>
        </p:spPr>
        <p:txBody>
          <a:bodyPr>
            <a:normAutofit fontScale="92500" lnSpcReduction="10000"/>
          </a:bodyPr>
          <a:lstStyle/>
          <a:p>
            <a:r>
              <a:rPr kumimoji="1" lang="en-US" altLang="ja-JP" dirty="0" err="1"/>
              <a:t>src</a:t>
            </a:r>
            <a:r>
              <a:rPr kumimoji="1" lang="en-US" altLang="ja-JP" dirty="0"/>
              <a:t>/MobileRobotDriveTester.cpp</a:t>
            </a:r>
            <a:r>
              <a:rPr kumimoji="1" lang="ja-JP" altLang="en-US" dirty="0"/>
              <a:t>を作成</a:t>
            </a:r>
            <a:endParaRPr kumimoji="1" lang="en-US" altLang="ja-JP" dirty="0"/>
          </a:p>
          <a:p>
            <a:r>
              <a:rPr kumimoji="1" lang="en-US" altLang="ja-JP" dirty="0"/>
              <a:t>package.xml</a:t>
            </a:r>
            <a:r>
              <a:rPr kumimoji="1" lang="ja-JP" altLang="en-US" dirty="0"/>
              <a:t>を</a:t>
            </a:r>
            <a:r>
              <a:rPr lang="ja-JP" altLang="en-US" dirty="0"/>
              <a:t>編集</a:t>
            </a:r>
            <a:endParaRPr kumimoji="1" lang="en-US" altLang="ja-JP" dirty="0"/>
          </a:p>
          <a:p>
            <a:r>
              <a:rPr kumimoji="1" lang="ja-JP" altLang="en-US" dirty="0"/>
              <a:t>ビルド用の</a:t>
            </a:r>
            <a:r>
              <a:rPr kumimoji="1" lang="en-US" altLang="ja-JP" dirty="0"/>
              <a:t>CMakeLists.txt</a:t>
            </a:r>
            <a:r>
              <a:rPr kumimoji="1" lang="ja-JP" altLang="en-US" dirty="0"/>
              <a:t>の修正・追加</a:t>
            </a:r>
            <a:endParaRPr kumimoji="1" lang="en-US" altLang="ja-JP" dirty="0"/>
          </a:p>
          <a:p>
            <a:r>
              <a:rPr kumimoji="1" lang="en-US" altLang="ja-JP" dirty="0"/>
              <a:t>“</a:t>
            </a:r>
            <a:r>
              <a:rPr kumimoji="1" lang="en-US" altLang="ja-JP" dirty="0" err="1"/>
              <a:t>colcon</a:t>
            </a:r>
            <a:r>
              <a:rPr kumimoji="1" lang="en-US" altLang="ja-JP" dirty="0"/>
              <a:t> build” </a:t>
            </a:r>
            <a:r>
              <a:rPr kumimoji="1" lang="ja-JP" altLang="en-US" dirty="0"/>
              <a:t>でビルド</a:t>
            </a:r>
            <a:endParaRPr kumimoji="1" lang="en-US" altLang="ja-JP" dirty="0"/>
          </a:p>
          <a:p>
            <a:r>
              <a:rPr lang="en-US" altLang="ja-JP" dirty="0"/>
              <a:t>MobileRobotDriveTester.so </a:t>
            </a:r>
            <a:r>
              <a:rPr lang="ja-JP" altLang="en-US" dirty="0"/>
              <a:t>が生成される</a:t>
            </a:r>
            <a:endParaRPr kumimoji="1" lang="en-US" altLang="ja-JP" dirty="0"/>
          </a:p>
        </p:txBody>
      </p:sp>
      <p:cxnSp>
        <p:nvCxnSpPr>
          <p:cNvPr id="5" name="直線コネクタ 4">
            <a:extLst>
              <a:ext uri="{FF2B5EF4-FFF2-40B4-BE49-F238E27FC236}">
                <a16:creationId xmlns:a16="http://schemas.microsoft.com/office/drawing/2014/main" id="{85224E43-3A15-BEA9-2C25-E197048FA387}"/>
              </a:ext>
            </a:extLst>
          </p:cNvPr>
          <p:cNvCxnSpPr>
            <a:cxnSpLocks/>
          </p:cNvCxnSpPr>
          <p:nvPr/>
        </p:nvCxnSpPr>
        <p:spPr>
          <a:xfrm>
            <a:off x="927588" y="3974908"/>
            <a:ext cx="370011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4E39CB9F-0099-07A6-950C-D8ADD4F8F5F7}"/>
              </a:ext>
            </a:extLst>
          </p:cNvPr>
          <p:cNvSpPr txBox="1"/>
          <p:nvPr/>
        </p:nvSpPr>
        <p:spPr>
          <a:xfrm>
            <a:off x="927588" y="4239187"/>
            <a:ext cx="5570756" cy="400110"/>
          </a:xfrm>
          <a:prstGeom prst="rect">
            <a:avLst/>
          </a:prstGeom>
          <a:noFill/>
        </p:spPr>
        <p:txBody>
          <a:bodyPr wrap="none" rtlCol="0">
            <a:spAutoFit/>
          </a:bodyPr>
          <a:lstStyle/>
          <a:p>
            <a:r>
              <a:rPr lang="ja-JP" altLang="en-US" sz="2000" b="1" dirty="0">
                <a:solidFill>
                  <a:srgbClr val="FF0000"/>
                </a:solidFill>
              </a:rPr>
              <a:t>「コントローラモジュール」プロパティに設定</a:t>
            </a:r>
            <a:endParaRPr kumimoji="1" lang="ja-JP" altLang="en-US" sz="2000" b="1" dirty="0">
              <a:solidFill>
                <a:srgbClr val="FF0000"/>
              </a:solidFill>
            </a:endParaRPr>
          </a:p>
        </p:txBody>
      </p:sp>
    </p:spTree>
    <p:extLst>
      <p:ext uri="{BB962C8B-B14F-4D97-AF65-F5344CB8AC3E}">
        <p14:creationId xmlns:p14="http://schemas.microsoft.com/office/powerpoint/2010/main" val="20654400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154D145-8A4F-0CDB-DB97-4E2BE255E33E}"/>
              </a:ext>
            </a:extLst>
          </p:cNvPr>
          <p:cNvSpPr>
            <a:spLocks noGrp="1"/>
          </p:cNvSpPr>
          <p:nvPr>
            <p:ph type="title"/>
          </p:nvPr>
        </p:nvSpPr>
        <p:spPr/>
        <p:txBody>
          <a:bodyPr/>
          <a:lstStyle/>
          <a:p>
            <a:r>
              <a:rPr lang="ja-JP" altLang="en-US" dirty="0"/>
              <a:t>マニュアルの関連ページ</a:t>
            </a:r>
            <a:endParaRPr kumimoji="1" lang="ja-JP" altLang="en-US" dirty="0"/>
          </a:p>
        </p:txBody>
      </p:sp>
      <p:sp>
        <p:nvSpPr>
          <p:cNvPr id="3" name="コンテンツ プレースホルダー 2">
            <a:extLst>
              <a:ext uri="{FF2B5EF4-FFF2-40B4-BE49-F238E27FC236}">
                <a16:creationId xmlns:a16="http://schemas.microsoft.com/office/drawing/2014/main" id="{AA42856C-C848-0A77-55B5-A3353B7E9E16}"/>
              </a:ext>
            </a:extLst>
          </p:cNvPr>
          <p:cNvSpPr>
            <a:spLocks noGrp="1"/>
          </p:cNvSpPr>
          <p:nvPr>
            <p:ph idx="1"/>
          </p:nvPr>
        </p:nvSpPr>
        <p:spPr>
          <a:xfrm>
            <a:off x="628650" y="1818537"/>
            <a:ext cx="7886700" cy="4351338"/>
          </a:xfrm>
        </p:spPr>
        <p:txBody>
          <a:bodyPr/>
          <a:lstStyle/>
          <a:p>
            <a:r>
              <a:rPr kumimoji="1" lang="ja-JP" altLang="en-US" dirty="0"/>
              <a:t>コントローラの実装（とそれに続くページ）</a:t>
            </a:r>
            <a:endParaRPr kumimoji="1" lang="en-US" altLang="ja-JP" dirty="0"/>
          </a:p>
          <a:p>
            <a:pPr lvl="1"/>
            <a:r>
              <a:rPr kumimoji="1" lang="en-US" altLang="ja-JP" dirty="0">
                <a:hlinkClick r:id="rId2"/>
              </a:rPr>
              <a:t>https://choreonoid.org/ja/documents/latest/simulation/howto-implement-controller.html</a:t>
            </a:r>
            <a:endParaRPr kumimoji="1" lang="en-US" altLang="ja-JP" dirty="0"/>
          </a:p>
          <a:p>
            <a:r>
              <a:rPr kumimoji="1" lang="en-US" altLang="ja-JP" dirty="0"/>
              <a:t>Tank</a:t>
            </a:r>
            <a:r>
              <a:rPr kumimoji="1" lang="ja-JP" altLang="en-US" dirty="0"/>
              <a:t>チュートリアル</a:t>
            </a:r>
            <a:endParaRPr kumimoji="1" lang="en-US" altLang="ja-JP" dirty="0"/>
          </a:p>
          <a:p>
            <a:pPr lvl="1"/>
            <a:r>
              <a:rPr kumimoji="1" lang="en-US" altLang="ja-JP" dirty="0">
                <a:hlinkClick r:id="rId3"/>
              </a:rPr>
              <a:t>https://choreonoid.org/ja/documents/latest/simulation/tank-tutorial/index.html</a:t>
            </a:r>
            <a:endParaRPr kumimoji="1" lang="en-US" altLang="ja-JP" dirty="0"/>
          </a:p>
          <a:p>
            <a:r>
              <a:rPr kumimoji="1" lang="en-US" altLang="ja-JP" dirty="0"/>
              <a:t>ROS</a:t>
            </a:r>
            <a:r>
              <a:rPr kumimoji="1" lang="ja-JP" altLang="en-US" dirty="0"/>
              <a:t>版</a:t>
            </a:r>
            <a:r>
              <a:rPr kumimoji="1" lang="en-US" altLang="ja-JP" dirty="0"/>
              <a:t>Tank</a:t>
            </a:r>
            <a:r>
              <a:rPr kumimoji="1" lang="ja-JP" altLang="en-US" dirty="0"/>
              <a:t>チュートリアル</a:t>
            </a:r>
            <a:endParaRPr kumimoji="1" lang="en-US" altLang="ja-JP" dirty="0"/>
          </a:p>
          <a:p>
            <a:pPr lvl="1"/>
            <a:r>
              <a:rPr kumimoji="1" lang="en-US" altLang="ja-JP" dirty="0">
                <a:hlinkClick r:id="rId4"/>
              </a:rPr>
              <a:t>https://choreonoid.org/ja/documents/latest/ros/tank-tutorial/index.html</a:t>
            </a:r>
            <a:endParaRPr kumimoji="1" lang="en-US" altLang="ja-JP" dirty="0"/>
          </a:p>
          <a:p>
            <a:endParaRPr kumimoji="1" lang="en-US" altLang="ja-JP" dirty="0"/>
          </a:p>
          <a:p>
            <a:pPr lvl="1"/>
            <a:endParaRPr kumimoji="1" lang="ja-JP" altLang="en-US" dirty="0"/>
          </a:p>
        </p:txBody>
      </p:sp>
    </p:spTree>
    <p:extLst>
      <p:ext uri="{BB962C8B-B14F-4D97-AF65-F5344CB8AC3E}">
        <p14:creationId xmlns:p14="http://schemas.microsoft.com/office/powerpoint/2010/main" val="26135554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C2A806-3BB2-274F-0298-281F3A4A30BC}"/>
              </a:ext>
            </a:extLst>
          </p:cNvPr>
          <p:cNvSpPr>
            <a:spLocks noGrp="1"/>
          </p:cNvSpPr>
          <p:nvPr>
            <p:ph type="title"/>
          </p:nvPr>
        </p:nvSpPr>
        <p:spPr>
          <a:xfrm>
            <a:off x="534064" y="113414"/>
            <a:ext cx="8075871" cy="1325563"/>
          </a:xfrm>
        </p:spPr>
        <p:txBody>
          <a:bodyPr>
            <a:normAutofit/>
          </a:bodyPr>
          <a:lstStyle/>
          <a:p>
            <a:r>
              <a:rPr kumimoji="1" lang="en-US" altLang="ja-JP" sz="4000" dirty="0"/>
              <a:t>MobileRobotDriveTester.cpp (1/2)</a:t>
            </a:r>
            <a:endParaRPr kumimoji="1" lang="ja-JP" altLang="en-US" sz="4000" dirty="0"/>
          </a:p>
        </p:txBody>
      </p:sp>
      <p:sp>
        <p:nvSpPr>
          <p:cNvPr id="6" name="テキスト ボックス 5">
            <a:extLst>
              <a:ext uri="{FF2B5EF4-FFF2-40B4-BE49-F238E27FC236}">
                <a16:creationId xmlns:a16="http://schemas.microsoft.com/office/drawing/2014/main" id="{140F87E8-127C-7956-5BB3-9ADEEE98CF7A}"/>
              </a:ext>
            </a:extLst>
          </p:cNvPr>
          <p:cNvSpPr txBox="1"/>
          <p:nvPr/>
        </p:nvSpPr>
        <p:spPr>
          <a:xfrm>
            <a:off x="724377" y="2334950"/>
            <a:ext cx="7394331" cy="3409027"/>
          </a:xfrm>
          <a:prstGeom prst="rect">
            <a:avLst/>
          </a:prstGeom>
          <a:noFill/>
          <a:ln>
            <a:solidFill>
              <a:schemeClr val="tx1"/>
            </a:solidFill>
          </a:ln>
        </p:spPr>
        <p:txBody>
          <a:bodyPr wrap="square" rtlCol="0">
            <a:noAutofit/>
          </a:bodyPr>
          <a:lstStyle/>
          <a:p>
            <a:r>
              <a:rPr lang="en-US" altLang="ja-JP" sz="1600" dirty="0">
                <a:latin typeface="ＭＳ ゴシック" panose="020B0609070205080204" pitchFamily="49" charset="-128"/>
                <a:ea typeface="ＭＳ ゴシック" panose="020B0609070205080204" pitchFamily="49" charset="-128"/>
              </a:rPr>
              <a:t>#include &lt;</a:t>
            </a:r>
            <a:r>
              <a:rPr lang="en-US" altLang="ja-JP" sz="1600" dirty="0" err="1">
                <a:latin typeface="ＭＳ ゴシック" panose="020B0609070205080204" pitchFamily="49" charset="-128"/>
                <a:ea typeface="ＭＳ ゴシック" panose="020B0609070205080204" pitchFamily="49" charset="-128"/>
              </a:rPr>
              <a:t>cnoid</a:t>
            </a:r>
            <a:r>
              <a:rPr lang="en-US" altLang="ja-JP" sz="1600" dirty="0">
                <a:latin typeface="ＭＳ ゴシック" panose="020B0609070205080204" pitchFamily="49" charset="-128"/>
                <a:ea typeface="ＭＳ ゴシック" panose="020B0609070205080204" pitchFamily="49" charset="-128"/>
              </a:rPr>
              <a:t>/</a:t>
            </a:r>
            <a:r>
              <a:rPr lang="en-US" altLang="ja-JP" sz="1600" dirty="0" err="1">
                <a:latin typeface="ＭＳ ゴシック" panose="020B0609070205080204" pitchFamily="49" charset="-128"/>
                <a:ea typeface="ＭＳ ゴシック" panose="020B0609070205080204" pitchFamily="49" charset="-128"/>
              </a:rPr>
              <a:t>SimpleController</a:t>
            </a:r>
            <a:r>
              <a:rPr lang="en-US" altLang="ja-JP" sz="1600" dirty="0">
                <a:latin typeface="ＭＳ ゴシック" panose="020B0609070205080204" pitchFamily="49" charset="-128"/>
                <a:ea typeface="ＭＳ ゴシック" panose="020B0609070205080204" pitchFamily="49" charset="-128"/>
              </a:rPr>
              <a:t>&gt;</a:t>
            </a:r>
          </a:p>
          <a:p>
            <a:endParaRPr lang="en-US" altLang="ja-JP" sz="1600" dirty="0">
              <a:latin typeface="ＭＳ ゴシック" panose="020B0609070205080204" pitchFamily="49" charset="-128"/>
              <a:ea typeface="ＭＳ ゴシック" panose="020B0609070205080204" pitchFamily="49" charset="-128"/>
            </a:endParaRPr>
          </a:p>
          <a:p>
            <a:r>
              <a:rPr lang="en-US" altLang="ja-JP" sz="1600" dirty="0">
                <a:latin typeface="ＭＳ ゴシック" panose="020B0609070205080204" pitchFamily="49" charset="-128"/>
                <a:ea typeface="ＭＳ ゴシック" panose="020B0609070205080204" pitchFamily="49" charset="-128"/>
              </a:rPr>
              <a:t>class </a:t>
            </a:r>
            <a:r>
              <a:rPr lang="en-US" altLang="ja-JP" sz="1600" dirty="0" err="1">
                <a:latin typeface="ＭＳ ゴシック" panose="020B0609070205080204" pitchFamily="49" charset="-128"/>
                <a:ea typeface="ＭＳ ゴシック" panose="020B0609070205080204" pitchFamily="49" charset="-128"/>
              </a:rPr>
              <a:t>MobileRobotDriveTester</a:t>
            </a:r>
            <a:r>
              <a:rPr lang="en-US" altLang="ja-JP" sz="1600" dirty="0">
                <a:latin typeface="ＭＳ ゴシック" panose="020B0609070205080204" pitchFamily="49" charset="-128"/>
                <a:ea typeface="ＭＳ ゴシック" panose="020B0609070205080204" pitchFamily="49" charset="-128"/>
              </a:rPr>
              <a:t> : public </a:t>
            </a:r>
            <a:r>
              <a:rPr lang="en-US" altLang="ja-JP" sz="1600" dirty="0" err="1">
                <a:latin typeface="ＭＳ ゴシック" panose="020B0609070205080204" pitchFamily="49" charset="-128"/>
                <a:ea typeface="ＭＳ ゴシック" panose="020B0609070205080204" pitchFamily="49" charset="-128"/>
              </a:rPr>
              <a:t>cnoid</a:t>
            </a:r>
            <a:r>
              <a:rPr lang="en-US" altLang="ja-JP" sz="1600" dirty="0">
                <a:latin typeface="ＭＳ ゴシック" panose="020B0609070205080204" pitchFamily="49" charset="-128"/>
                <a:ea typeface="ＭＳ ゴシック" panose="020B0609070205080204" pitchFamily="49" charset="-128"/>
              </a:rPr>
              <a:t>::</a:t>
            </a:r>
            <a:r>
              <a:rPr lang="en-US" altLang="ja-JP" sz="1600" dirty="0" err="1">
                <a:latin typeface="ＭＳ ゴシック" panose="020B0609070205080204" pitchFamily="49" charset="-128"/>
                <a:ea typeface="ＭＳ ゴシック" panose="020B0609070205080204" pitchFamily="49" charset="-128"/>
              </a:rPr>
              <a:t>SimpleController</a:t>
            </a:r>
            <a:endParaRPr lang="en-US" altLang="ja-JP" sz="1600" dirty="0">
              <a:latin typeface="ＭＳ ゴシック" panose="020B0609070205080204" pitchFamily="49" charset="-128"/>
              <a:ea typeface="ＭＳ ゴシック" panose="020B0609070205080204" pitchFamily="49" charset="-128"/>
            </a:endParaRPr>
          </a:p>
          <a:p>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public:</a:t>
            </a:r>
          </a:p>
          <a:p>
            <a:r>
              <a:rPr lang="en-US" altLang="ja-JP" sz="1600" dirty="0">
                <a:latin typeface="ＭＳ ゴシック" panose="020B0609070205080204" pitchFamily="49" charset="-128"/>
                <a:ea typeface="ＭＳ ゴシック" panose="020B0609070205080204" pitchFamily="49" charset="-128"/>
              </a:rPr>
              <a:t>    virtual bool initialize(</a:t>
            </a:r>
            <a:r>
              <a:rPr lang="en-US" altLang="ja-JP" sz="1600" dirty="0" err="1">
                <a:latin typeface="ＭＳ ゴシック" panose="020B0609070205080204" pitchFamily="49" charset="-128"/>
                <a:ea typeface="ＭＳ ゴシック" panose="020B0609070205080204" pitchFamily="49" charset="-128"/>
              </a:rPr>
              <a:t>cnoid</a:t>
            </a:r>
            <a:r>
              <a:rPr lang="en-US" altLang="ja-JP" sz="1600" dirty="0">
                <a:latin typeface="ＭＳ ゴシック" panose="020B0609070205080204" pitchFamily="49" charset="-128"/>
                <a:ea typeface="ＭＳ ゴシック" panose="020B0609070205080204" pitchFamily="49" charset="-128"/>
              </a:rPr>
              <a:t>::</a:t>
            </a:r>
            <a:r>
              <a:rPr lang="en-US" altLang="ja-JP" sz="1600" dirty="0" err="1">
                <a:latin typeface="ＭＳ ゴシック" panose="020B0609070205080204" pitchFamily="49" charset="-128"/>
                <a:ea typeface="ＭＳ ゴシック" panose="020B0609070205080204" pitchFamily="49" charset="-128"/>
              </a:rPr>
              <a:t>SimpleControllerIO</a:t>
            </a:r>
            <a:r>
              <a:rPr lang="en-US" altLang="ja-JP" sz="1600" dirty="0">
                <a:latin typeface="ＭＳ ゴシック" panose="020B0609070205080204" pitchFamily="49" charset="-128"/>
                <a:ea typeface="ＭＳ ゴシック" panose="020B0609070205080204" pitchFamily="49" charset="-128"/>
              </a:rPr>
              <a:t>* io) override;</a:t>
            </a:r>
          </a:p>
          <a:p>
            <a:r>
              <a:rPr lang="en-US" altLang="ja-JP" sz="1600" dirty="0">
                <a:latin typeface="ＭＳ ゴシック" panose="020B0609070205080204" pitchFamily="49" charset="-128"/>
                <a:ea typeface="ＭＳ ゴシック" panose="020B0609070205080204" pitchFamily="49" charset="-128"/>
              </a:rPr>
              <a:t>    virtual bool control() override;</a:t>
            </a:r>
          </a:p>
          <a:p>
            <a:endParaRPr lang="en-US" altLang="ja-JP" sz="1600" dirty="0">
              <a:latin typeface="ＭＳ ゴシック" panose="020B0609070205080204" pitchFamily="49" charset="-128"/>
              <a:ea typeface="ＭＳ ゴシック" panose="020B0609070205080204" pitchFamily="49" charset="-128"/>
            </a:endParaRPr>
          </a:p>
          <a:p>
            <a:r>
              <a:rPr lang="en-US" altLang="ja-JP" sz="1600" dirty="0">
                <a:latin typeface="ＭＳ ゴシック" panose="020B0609070205080204" pitchFamily="49" charset="-128"/>
                <a:ea typeface="ＭＳ ゴシック" panose="020B0609070205080204" pitchFamily="49" charset="-128"/>
              </a:rPr>
              <a:t>private:    </a:t>
            </a:r>
          </a:p>
          <a:p>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cnoid</a:t>
            </a:r>
            <a:r>
              <a:rPr lang="en-US" altLang="ja-JP" sz="1600" dirty="0">
                <a:latin typeface="ＭＳ ゴシック" panose="020B0609070205080204" pitchFamily="49" charset="-128"/>
                <a:ea typeface="ＭＳ ゴシック" panose="020B0609070205080204" pitchFamily="49" charset="-128"/>
              </a:rPr>
              <a:t>::Link* wheels[2];</a:t>
            </a:r>
          </a:p>
          <a:p>
            <a:r>
              <a:rPr lang="en-US" altLang="ja-JP" sz="1600" dirty="0">
                <a:latin typeface="ＭＳ ゴシック" panose="020B0609070205080204" pitchFamily="49" charset="-128"/>
                <a:ea typeface="ＭＳ ゴシック" panose="020B0609070205080204" pitchFamily="49" charset="-128"/>
              </a:rPr>
              <a:t>};</a:t>
            </a:r>
          </a:p>
          <a:p>
            <a:endParaRPr lang="en-US" altLang="ja-JP" sz="1600" dirty="0">
              <a:latin typeface="ＭＳ ゴシック" panose="020B0609070205080204" pitchFamily="49" charset="-128"/>
              <a:ea typeface="ＭＳ ゴシック" panose="020B0609070205080204" pitchFamily="49" charset="-128"/>
            </a:endParaRPr>
          </a:p>
          <a:p>
            <a:r>
              <a:rPr lang="en-US" altLang="ja-JP" sz="1600" dirty="0">
                <a:latin typeface="ＭＳ ゴシック" panose="020B0609070205080204" pitchFamily="49" charset="-128"/>
                <a:ea typeface="ＭＳ ゴシック" panose="020B0609070205080204" pitchFamily="49" charset="-128"/>
              </a:rPr>
              <a:t>CNOID_IMPLEMENT_SIMPLE_CONTROLLER_FACTORY(</a:t>
            </a:r>
            <a:r>
              <a:rPr lang="en-US" altLang="ja-JP" sz="1600" dirty="0" err="1">
                <a:latin typeface="ＭＳ ゴシック" panose="020B0609070205080204" pitchFamily="49" charset="-128"/>
                <a:ea typeface="ＭＳ ゴシック" panose="020B0609070205080204" pitchFamily="49" charset="-128"/>
              </a:rPr>
              <a:t>MobileRobotDriveTester</a:t>
            </a:r>
            <a:r>
              <a:rPr lang="en-US" altLang="ja-JP" sz="1600" dirty="0">
                <a:latin typeface="ＭＳ ゴシック" panose="020B0609070205080204" pitchFamily="49" charset="-128"/>
                <a:ea typeface="ＭＳ ゴシック" panose="020B0609070205080204" pitchFamily="49" charset="-128"/>
              </a:rPr>
              <a:t>)</a:t>
            </a:r>
          </a:p>
        </p:txBody>
      </p:sp>
      <p:sp>
        <p:nvSpPr>
          <p:cNvPr id="8" name="テキスト ボックス 7">
            <a:extLst>
              <a:ext uri="{FF2B5EF4-FFF2-40B4-BE49-F238E27FC236}">
                <a16:creationId xmlns:a16="http://schemas.microsoft.com/office/drawing/2014/main" id="{A7848531-97C1-D255-A1D2-069BFE199705}"/>
              </a:ext>
            </a:extLst>
          </p:cNvPr>
          <p:cNvSpPr txBox="1"/>
          <p:nvPr/>
        </p:nvSpPr>
        <p:spPr>
          <a:xfrm>
            <a:off x="724377" y="1631569"/>
            <a:ext cx="5307828" cy="461665"/>
          </a:xfrm>
          <a:prstGeom prst="rect">
            <a:avLst/>
          </a:prstGeom>
          <a:noFill/>
        </p:spPr>
        <p:txBody>
          <a:bodyPr wrap="square">
            <a:spAutoFit/>
          </a:bodyPr>
          <a:lstStyle/>
          <a:p>
            <a:r>
              <a:rPr lang="ja-JP" altLang="en-US" sz="2400" dirty="0"/>
              <a:t>コントローラクラスの定義</a:t>
            </a:r>
          </a:p>
        </p:txBody>
      </p:sp>
    </p:spTree>
    <p:extLst>
      <p:ext uri="{BB962C8B-B14F-4D97-AF65-F5344CB8AC3E}">
        <p14:creationId xmlns:p14="http://schemas.microsoft.com/office/powerpoint/2010/main" val="35768658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C2A806-3BB2-274F-0298-281F3A4A30BC}"/>
              </a:ext>
            </a:extLst>
          </p:cNvPr>
          <p:cNvSpPr>
            <a:spLocks noGrp="1"/>
          </p:cNvSpPr>
          <p:nvPr>
            <p:ph type="title"/>
          </p:nvPr>
        </p:nvSpPr>
        <p:spPr>
          <a:xfrm>
            <a:off x="534064" y="113414"/>
            <a:ext cx="8075871" cy="1325563"/>
          </a:xfrm>
        </p:spPr>
        <p:txBody>
          <a:bodyPr>
            <a:normAutofit/>
          </a:bodyPr>
          <a:lstStyle/>
          <a:p>
            <a:r>
              <a:rPr kumimoji="1" lang="en-US" altLang="ja-JP" sz="4000" dirty="0"/>
              <a:t>MobileRobotDriveTester.cpp (2/2)</a:t>
            </a:r>
            <a:endParaRPr kumimoji="1" lang="ja-JP" altLang="en-US" sz="4000" dirty="0"/>
          </a:p>
        </p:txBody>
      </p:sp>
      <p:sp>
        <p:nvSpPr>
          <p:cNvPr id="6" name="テキスト ボックス 5">
            <a:extLst>
              <a:ext uri="{FF2B5EF4-FFF2-40B4-BE49-F238E27FC236}">
                <a16:creationId xmlns:a16="http://schemas.microsoft.com/office/drawing/2014/main" id="{140F87E8-127C-7956-5BB3-9ADEEE98CF7A}"/>
              </a:ext>
            </a:extLst>
          </p:cNvPr>
          <p:cNvSpPr txBox="1"/>
          <p:nvPr/>
        </p:nvSpPr>
        <p:spPr>
          <a:xfrm>
            <a:off x="801650" y="1816933"/>
            <a:ext cx="7394331" cy="4783489"/>
          </a:xfrm>
          <a:prstGeom prst="rect">
            <a:avLst/>
          </a:prstGeom>
          <a:noFill/>
          <a:ln>
            <a:solidFill>
              <a:schemeClr val="tx1"/>
            </a:solidFill>
          </a:ln>
        </p:spPr>
        <p:txBody>
          <a:bodyPr wrap="square" rtlCol="0">
            <a:noAutofit/>
          </a:bodyPr>
          <a:lstStyle/>
          <a:p>
            <a:r>
              <a:rPr lang="en-US" altLang="ja-JP" sz="1600" dirty="0">
                <a:latin typeface="ＭＳ ゴシック" panose="020B0609070205080204" pitchFamily="49" charset="-128"/>
                <a:ea typeface="ＭＳ ゴシック" panose="020B0609070205080204" pitchFamily="49" charset="-128"/>
              </a:rPr>
              <a:t>bool </a:t>
            </a:r>
            <a:r>
              <a:rPr lang="en-US" altLang="ja-JP" sz="1600" dirty="0" err="1">
                <a:latin typeface="ＭＳ ゴシック" panose="020B0609070205080204" pitchFamily="49" charset="-128"/>
                <a:ea typeface="ＭＳ ゴシック" panose="020B0609070205080204" pitchFamily="49" charset="-128"/>
              </a:rPr>
              <a:t>MobileRobotDriveTester</a:t>
            </a:r>
            <a:r>
              <a:rPr lang="en-US" altLang="ja-JP" sz="1600" dirty="0">
                <a:latin typeface="ＭＳ ゴシック" panose="020B0609070205080204" pitchFamily="49" charset="-128"/>
                <a:ea typeface="ＭＳ ゴシック" panose="020B0609070205080204" pitchFamily="49" charset="-128"/>
              </a:rPr>
              <a:t>::initialize(</a:t>
            </a:r>
            <a:r>
              <a:rPr lang="en-US" altLang="ja-JP" sz="1600" dirty="0" err="1">
                <a:latin typeface="ＭＳ ゴシック" panose="020B0609070205080204" pitchFamily="49" charset="-128"/>
                <a:ea typeface="ＭＳ ゴシック" panose="020B0609070205080204" pitchFamily="49" charset="-128"/>
              </a:rPr>
              <a:t>cnoid</a:t>
            </a:r>
            <a:r>
              <a:rPr lang="en-US" altLang="ja-JP" sz="1600" dirty="0">
                <a:latin typeface="ＭＳ ゴシック" panose="020B0609070205080204" pitchFamily="49" charset="-128"/>
                <a:ea typeface="ＭＳ ゴシック" panose="020B0609070205080204" pitchFamily="49" charset="-128"/>
              </a:rPr>
              <a:t>::</a:t>
            </a:r>
            <a:r>
              <a:rPr lang="en-US" altLang="ja-JP" sz="1600" dirty="0" err="1">
                <a:latin typeface="ＭＳ ゴシック" panose="020B0609070205080204" pitchFamily="49" charset="-128"/>
                <a:ea typeface="ＭＳ ゴシック" panose="020B0609070205080204" pitchFamily="49" charset="-128"/>
              </a:rPr>
              <a:t>SimpleControllerIO</a:t>
            </a:r>
            <a:r>
              <a:rPr lang="en-US" altLang="ja-JP" sz="1600" dirty="0">
                <a:latin typeface="ＭＳ ゴシック" panose="020B0609070205080204" pitchFamily="49" charset="-128"/>
                <a:ea typeface="ＭＳ ゴシック" panose="020B0609070205080204" pitchFamily="49" charset="-128"/>
              </a:rPr>
              <a:t>* io)</a:t>
            </a:r>
          </a:p>
          <a:p>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auto body = io-&gt;body();</a:t>
            </a:r>
          </a:p>
          <a:p>
            <a:r>
              <a:rPr lang="ja-JP" altLang="en-US" sz="1600" dirty="0">
                <a:latin typeface="ＭＳ ゴシック" panose="020B0609070205080204" pitchFamily="49" charset="-128"/>
                <a:ea typeface="ＭＳ ゴシック" panose="020B0609070205080204" pitchFamily="49" charset="-128"/>
              </a:rPr>
              <a:t>   </a:t>
            </a:r>
            <a:r>
              <a:rPr lang="en-US" altLang="ja-JP" sz="1600" dirty="0">
                <a:latin typeface="ＭＳ ゴシック" panose="020B0609070205080204" pitchFamily="49" charset="-128"/>
                <a:ea typeface="ＭＳ ゴシック" panose="020B0609070205080204" pitchFamily="49" charset="-128"/>
              </a:rPr>
              <a:t> wheels[0] = body-&gt;joint("</a:t>
            </a:r>
            <a:r>
              <a:rPr lang="en-US" altLang="ja-JP" sz="1600" dirty="0" err="1">
                <a:latin typeface="ＭＳ ゴシック" panose="020B0609070205080204" pitchFamily="49" charset="-128"/>
                <a:ea typeface="ＭＳ ゴシック" panose="020B0609070205080204" pitchFamily="49" charset="-128"/>
              </a:rPr>
              <a:t>LeftWheel</a:t>
            </a:r>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wheels[1] = body-&gt;joint("</a:t>
            </a:r>
            <a:r>
              <a:rPr lang="en-US" altLang="ja-JP" sz="1600" dirty="0" err="1">
                <a:latin typeface="ＭＳ ゴシック" panose="020B0609070205080204" pitchFamily="49" charset="-128"/>
                <a:ea typeface="ＭＳ ゴシック" panose="020B0609070205080204" pitchFamily="49" charset="-128"/>
              </a:rPr>
              <a:t>RightWheel</a:t>
            </a:r>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for(int </a:t>
            </a:r>
            <a:r>
              <a:rPr lang="en-US" altLang="ja-JP" sz="1600" dirty="0" err="1">
                <a:latin typeface="ＭＳ ゴシック" panose="020B0609070205080204" pitchFamily="49" charset="-128"/>
                <a:ea typeface="ＭＳ ゴシック" panose="020B0609070205080204" pitchFamily="49" charset="-128"/>
              </a:rPr>
              <a:t>i</a:t>
            </a:r>
            <a:r>
              <a:rPr lang="en-US" altLang="ja-JP" sz="1600" dirty="0">
                <a:latin typeface="ＭＳ ゴシック" panose="020B0609070205080204" pitchFamily="49" charset="-128"/>
                <a:ea typeface="ＭＳ ゴシック" panose="020B0609070205080204" pitchFamily="49" charset="-128"/>
              </a:rPr>
              <a:t>=0; </a:t>
            </a:r>
            <a:r>
              <a:rPr lang="en-US" altLang="ja-JP" sz="1600" dirty="0" err="1">
                <a:latin typeface="ＭＳ ゴシック" panose="020B0609070205080204" pitchFamily="49" charset="-128"/>
                <a:ea typeface="ＭＳ ゴシック" panose="020B0609070205080204" pitchFamily="49" charset="-128"/>
              </a:rPr>
              <a:t>i</a:t>
            </a:r>
            <a:r>
              <a:rPr lang="en-US" altLang="ja-JP" sz="1600" dirty="0">
                <a:latin typeface="ＭＳ ゴシック" panose="020B0609070205080204" pitchFamily="49" charset="-128"/>
                <a:ea typeface="ＭＳ ゴシック" panose="020B0609070205080204" pitchFamily="49" charset="-128"/>
              </a:rPr>
              <a:t> &lt; 2; ++</a:t>
            </a:r>
            <a:r>
              <a:rPr lang="en-US" altLang="ja-JP" sz="1600" dirty="0" err="1">
                <a:latin typeface="ＭＳ ゴシック" panose="020B0609070205080204" pitchFamily="49" charset="-128"/>
                <a:ea typeface="ＭＳ ゴシック" panose="020B0609070205080204" pitchFamily="49" charset="-128"/>
              </a:rPr>
              <a:t>i</a:t>
            </a:r>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auto wheel = wheels[</a:t>
            </a:r>
            <a:r>
              <a:rPr lang="en-US" altLang="ja-JP" sz="1600" dirty="0" err="1">
                <a:latin typeface="ＭＳ ゴシック" panose="020B0609070205080204" pitchFamily="49" charset="-128"/>
                <a:ea typeface="ＭＳ ゴシック" panose="020B0609070205080204" pitchFamily="49" charset="-128"/>
              </a:rPr>
              <a:t>i</a:t>
            </a:r>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wheel-&gt;</a:t>
            </a:r>
            <a:r>
              <a:rPr lang="en-US" altLang="ja-JP" sz="1600" dirty="0" err="1">
                <a:latin typeface="ＭＳ ゴシック" panose="020B0609070205080204" pitchFamily="49" charset="-128"/>
                <a:ea typeface="ＭＳ ゴシック" panose="020B0609070205080204" pitchFamily="49" charset="-128"/>
              </a:rPr>
              <a:t>setActuationMode</a:t>
            </a:r>
            <a:r>
              <a:rPr lang="en-US" altLang="ja-JP" sz="1600" dirty="0">
                <a:latin typeface="ＭＳ ゴシック" panose="020B0609070205080204" pitchFamily="49" charset="-128"/>
                <a:ea typeface="ＭＳ ゴシック" panose="020B0609070205080204" pitchFamily="49" charset="-128"/>
              </a:rPr>
              <a:t>(</a:t>
            </a:r>
            <a:r>
              <a:rPr lang="en-US" altLang="ja-JP" sz="1600" dirty="0" err="1">
                <a:latin typeface="ＭＳ ゴシック" panose="020B0609070205080204" pitchFamily="49" charset="-128"/>
                <a:ea typeface="ＭＳ ゴシック" panose="020B0609070205080204" pitchFamily="49" charset="-128"/>
              </a:rPr>
              <a:t>JointTorque</a:t>
            </a:r>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io-&gt;</a:t>
            </a:r>
            <a:r>
              <a:rPr lang="en-US" altLang="ja-JP" sz="1600" dirty="0" err="1">
                <a:latin typeface="ＭＳ ゴシック" panose="020B0609070205080204" pitchFamily="49" charset="-128"/>
                <a:ea typeface="ＭＳ ゴシック" panose="020B0609070205080204" pitchFamily="49" charset="-128"/>
              </a:rPr>
              <a:t>enableOutput</a:t>
            </a:r>
            <a:r>
              <a:rPr lang="en-US" altLang="ja-JP" sz="1600" dirty="0">
                <a:latin typeface="ＭＳ ゴシック" panose="020B0609070205080204" pitchFamily="49" charset="-128"/>
                <a:ea typeface="ＭＳ ゴシック" panose="020B0609070205080204" pitchFamily="49" charset="-128"/>
              </a:rPr>
              <a:t>(wheel, </a:t>
            </a:r>
            <a:r>
              <a:rPr lang="en-US" altLang="ja-JP" sz="1600" dirty="0" err="1">
                <a:latin typeface="ＭＳ ゴシック" panose="020B0609070205080204" pitchFamily="49" charset="-128"/>
                <a:ea typeface="ＭＳ ゴシック" panose="020B0609070205080204" pitchFamily="49" charset="-128"/>
              </a:rPr>
              <a:t>JointTorque</a:t>
            </a:r>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a:t>
            </a:r>
          </a:p>
          <a:p>
            <a:r>
              <a:rPr lang="en-US" altLang="ja-JP" sz="1600" dirty="0">
                <a:latin typeface="ＭＳ ゴシック" panose="020B0609070205080204" pitchFamily="49" charset="-128"/>
                <a:ea typeface="ＭＳ ゴシック" panose="020B0609070205080204" pitchFamily="49" charset="-128"/>
              </a:rPr>
              <a:t>    return true;</a:t>
            </a:r>
          </a:p>
          <a:p>
            <a:r>
              <a:rPr lang="en-US" altLang="ja-JP" sz="1600" dirty="0">
                <a:latin typeface="ＭＳ ゴシック" panose="020B0609070205080204" pitchFamily="49" charset="-128"/>
                <a:ea typeface="ＭＳ ゴシック" panose="020B0609070205080204" pitchFamily="49" charset="-128"/>
              </a:rPr>
              <a:t>}</a:t>
            </a:r>
          </a:p>
          <a:p>
            <a:endParaRPr lang="en-US" altLang="ja-JP" sz="1600" dirty="0">
              <a:latin typeface="ＭＳ ゴシック" panose="020B0609070205080204" pitchFamily="49" charset="-128"/>
              <a:ea typeface="ＭＳ ゴシック" panose="020B0609070205080204" pitchFamily="49" charset="-128"/>
            </a:endParaRPr>
          </a:p>
          <a:p>
            <a:r>
              <a:rPr lang="en-US" altLang="ja-JP" sz="1600" dirty="0">
                <a:latin typeface="ＭＳ ゴシック" panose="020B0609070205080204" pitchFamily="49" charset="-128"/>
                <a:ea typeface="ＭＳ ゴシック" panose="020B0609070205080204" pitchFamily="49" charset="-128"/>
              </a:rPr>
              <a:t>bool </a:t>
            </a:r>
            <a:r>
              <a:rPr lang="en-US" altLang="ja-JP" sz="1600" dirty="0" err="1">
                <a:latin typeface="ＭＳ ゴシック" panose="020B0609070205080204" pitchFamily="49" charset="-128"/>
                <a:ea typeface="ＭＳ ゴシック" panose="020B0609070205080204" pitchFamily="49" charset="-128"/>
              </a:rPr>
              <a:t>MobileRobotDriveTester</a:t>
            </a:r>
            <a:r>
              <a:rPr lang="en-US" altLang="ja-JP" sz="1600" dirty="0">
                <a:latin typeface="ＭＳ ゴシック" panose="020B0609070205080204" pitchFamily="49" charset="-128"/>
                <a:ea typeface="ＭＳ ゴシック" panose="020B0609070205080204" pitchFamily="49" charset="-128"/>
              </a:rPr>
              <a:t>::control()</a:t>
            </a:r>
          </a:p>
          <a:p>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wheels[0]-&gt;u() = 1.0;</a:t>
            </a:r>
          </a:p>
          <a:p>
            <a:r>
              <a:rPr lang="en-US" altLang="ja-JP" sz="1600" dirty="0">
                <a:latin typeface="ＭＳ ゴシック" panose="020B0609070205080204" pitchFamily="49" charset="-128"/>
                <a:ea typeface="ＭＳ ゴシック" panose="020B0609070205080204" pitchFamily="49" charset="-128"/>
              </a:rPr>
              <a:t>    wheels[1]-&gt;u() = 1.0;</a:t>
            </a:r>
          </a:p>
          <a:p>
            <a:r>
              <a:rPr lang="en-US" altLang="ja-JP" sz="1600" dirty="0">
                <a:latin typeface="ＭＳ ゴシック" panose="020B0609070205080204" pitchFamily="49" charset="-128"/>
                <a:ea typeface="ＭＳ ゴシック" panose="020B0609070205080204" pitchFamily="49" charset="-128"/>
              </a:rPr>
              <a:t>    return true;</a:t>
            </a:r>
          </a:p>
          <a:p>
            <a:r>
              <a:rPr lang="en-US" altLang="ja-JP" sz="1600" dirty="0">
                <a:latin typeface="ＭＳ ゴシック" panose="020B0609070205080204" pitchFamily="49" charset="-128"/>
                <a:ea typeface="ＭＳ ゴシック" panose="020B0609070205080204" pitchFamily="49" charset="-128"/>
              </a:rPr>
              <a:t>}</a:t>
            </a:r>
          </a:p>
        </p:txBody>
      </p:sp>
      <p:sp>
        <p:nvSpPr>
          <p:cNvPr id="8" name="テキスト ボックス 7">
            <a:extLst>
              <a:ext uri="{FF2B5EF4-FFF2-40B4-BE49-F238E27FC236}">
                <a16:creationId xmlns:a16="http://schemas.microsoft.com/office/drawing/2014/main" id="{A7848531-97C1-D255-A1D2-069BFE199705}"/>
              </a:ext>
            </a:extLst>
          </p:cNvPr>
          <p:cNvSpPr txBox="1"/>
          <p:nvPr/>
        </p:nvSpPr>
        <p:spPr>
          <a:xfrm>
            <a:off x="717936" y="1208144"/>
            <a:ext cx="6278935" cy="461665"/>
          </a:xfrm>
          <a:prstGeom prst="rect">
            <a:avLst/>
          </a:prstGeom>
          <a:noFill/>
        </p:spPr>
        <p:txBody>
          <a:bodyPr wrap="square">
            <a:spAutoFit/>
          </a:bodyPr>
          <a:lstStyle/>
          <a:p>
            <a:r>
              <a:rPr lang="ja-JP" altLang="en-US" sz="2400" dirty="0"/>
              <a:t>初期化関数、制御関数</a:t>
            </a:r>
          </a:p>
        </p:txBody>
      </p:sp>
      <p:sp>
        <p:nvSpPr>
          <p:cNvPr id="3" name="テキスト ボックス 2">
            <a:extLst>
              <a:ext uri="{FF2B5EF4-FFF2-40B4-BE49-F238E27FC236}">
                <a16:creationId xmlns:a16="http://schemas.microsoft.com/office/drawing/2014/main" id="{44EE3948-E2EE-200A-70D2-33F8A2E490EF}"/>
              </a:ext>
            </a:extLst>
          </p:cNvPr>
          <p:cNvSpPr txBox="1"/>
          <p:nvPr/>
        </p:nvSpPr>
        <p:spPr>
          <a:xfrm>
            <a:off x="4077546" y="5788106"/>
            <a:ext cx="4118435" cy="646331"/>
          </a:xfrm>
          <a:prstGeom prst="rect">
            <a:avLst/>
          </a:prstGeom>
          <a:noFill/>
        </p:spPr>
        <p:txBody>
          <a:bodyPr wrap="none" rtlCol="0">
            <a:spAutoFit/>
          </a:bodyPr>
          <a:lstStyle/>
          <a:p>
            <a:r>
              <a:rPr kumimoji="1" lang="en-US" altLang="ja-JP" dirty="0"/>
              <a:t>※ </a:t>
            </a:r>
            <a:r>
              <a:rPr kumimoji="1" lang="ja-JP" altLang="en-US" dirty="0"/>
              <a:t>完成版はお手本プロジェクトの</a:t>
            </a:r>
            <a:endParaRPr kumimoji="1" lang="en-US" altLang="ja-JP" dirty="0"/>
          </a:p>
          <a:p>
            <a:r>
              <a:rPr lang="en-US" altLang="ja-JP" dirty="0"/>
              <a:t>    </a:t>
            </a:r>
            <a:r>
              <a:rPr kumimoji="1" lang="en-US" altLang="ja-JP" dirty="0"/>
              <a:t>“</a:t>
            </a:r>
            <a:r>
              <a:rPr kumimoji="1" lang="en-US" altLang="ja-JP" dirty="0" err="1"/>
              <a:t>src</a:t>
            </a:r>
            <a:r>
              <a:rPr kumimoji="1" lang="en-US" altLang="ja-JP" dirty="0"/>
              <a:t>/MobileRobotDriveTester.cpp”</a:t>
            </a:r>
            <a:endParaRPr kumimoji="1" lang="ja-JP" altLang="en-US" dirty="0"/>
          </a:p>
        </p:txBody>
      </p:sp>
    </p:spTree>
    <p:extLst>
      <p:ext uri="{BB962C8B-B14F-4D97-AF65-F5344CB8AC3E}">
        <p14:creationId xmlns:p14="http://schemas.microsoft.com/office/powerpoint/2010/main" val="36363829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C37C82-D97D-84A4-0495-22D6893DC44C}"/>
              </a:ext>
            </a:extLst>
          </p:cNvPr>
          <p:cNvSpPr>
            <a:spLocks noGrp="1"/>
          </p:cNvSpPr>
          <p:nvPr>
            <p:ph type="title"/>
          </p:nvPr>
        </p:nvSpPr>
        <p:spPr/>
        <p:txBody>
          <a:bodyPr>
            <a:normAutofit/>
          </a:bodyPr>
          <a:lstStyle/>
          <a:p>
            <a:r>
              <a:rPr kumimoji="1" lang="en-US" altLang="ja-JP" dirty="0"/>
              <a:t>package.xml</a:t>
            </a:r>
            <a:r>
              <a:rPr kumimoji="1" lang="ja-JP" altLang="en-US" dirty="0"/>
              <a:t>の編集</a:t>
            </a:r>
          </a:p>
        </p:txBody>
      </p:sp>
      <p:sp>
        <p:nvSpPr>
          <p:cNvPr id="11" name="テキスト ボックス 10">
            <a:extLst>
              <a:ext uri="{FF2B5EF4-FFF2-40B4-BE49-F238E27FC236}">
                <a16:creationId xmlns:a16="http://schemas.microsoft.com/office/drawing/2014/main" id="{CD0C47EF-F9DB-A389-8886-CF9A56CF9B5B}"/>
              </a:ext>
            </a:extLst>
          </p:cNvPr>
          <p:cNvSpPr txBox="1"/>
          <p:nvPr/>
        </p:nvSpPr>
        <p:spPr>
          <a:xfrm>
            <a:off x="738017" y="2473430"/>
            <a:ext cx="7301275" cy="1631216"/>
          </a:xfrm>
          <a:prstGeom prst="rect">
            <a:avLst/>
          </a:prstGeom>
          <a:noFill/>
          <a:ln>
            <a:solidFill>
              <a:schemeClr val="tx1"/>
            </a:solidFill>
          </a:ln>
        </p:spPr>
        <p:txBody>
          <a:bodyPr wrap="square" rtlCol="0">
            <a:spAutoFit/>
          </a:bodyPr>
          <a:lstStyle/>
          <a:p>
            <a:r>
              <a:rPr lang="en-US" altLang="ja-JP" sz="2000" dirty="0">
                <a:latin typeface="ＭＳ ゴシック" panose="020B0609070205080204" pitchFamily="49" charset="-128"/>
                <a:ea typeface="ＭＳ ゴシック" panose="020B0609070205080204" pitchFamily="49" charset="-128"/>
              </a:rPr>
              <a:t>&lt;</a:t>
            </a:r>
            <a:r>
              <a:rPr lang="en-US" altLang="ja-JP" sz="2000" dirty="0" err="1">
                <a:latin typeface="ＭＳ ゴシック" panose="020B0609070205080204" pitchFamily="49" charset="-128"/>
                <a:ea typeface="ＭＳ ゴシック" panose="020B0609070205080204" pitchFamily="49" charset="-128"/>
              </a:rPr>
              <a:t>buildtool_depend</a:t>
            </a:r>
            <a:r>
              <a:rPr lang="en-US" altLang="ja-JP" sz="2000" dirty="0">
                <a:latin typeface="ＭＳ ゴシック" panose="020B0609070205080204" pitchFamily="49" charset="-128"/>
                <a:ea typeface="ＭＳ ゴシック" panose="020B0609070205080204" pitchFamily="49" charset="-128"/>
              </a:rPr>
              <a:t>&gt;</a:t>
            </a:r>
            <a:r>
              <a:rPr lang="en-US" altLang="ja-JP" sz="2000" dirty="0" err="1">
                <a:latin typeface="ＭＳ ゴシック" panose="020B0609070205080204" pitchFamily="49" charset="-128"/>
                <a:ea typeface="ＭＳ ゴシック" panose="020B0609070205080204" pitchFamily="49" charset="-128"/>
              </a:rPr>
              <a:t>ament_cmake</a:t>
            </a:r>
            <a:r>
              <a:rPr lang="en-US" altLang="ja-JP" sz="2000" dirty="0">
                <a:latin typeface="ＭＳ ゴシック" panose="020B0609070205080204" pitchFamily="49" charset="-128"/>
                <a:ea typeface="ＭＳ ゴシック" panose="020B0609070205080204" pitchFamily="49" charset="-128"/>
              </a:rPr>
              <a:t>&lt;/</a:t>
            </a:r>
            <a:r>
              <a:rPr lang="en-US" altLang="ja-JP" sz="2000" dirty="0" err="1">
                <a:latin typeface="ＭＳ ゴシック" panose="020B0609070205080204" pitchFamily="49" charset="-128"/>
                <a:ea typeface="ＭＳ ゴシック" panose="020B0609070205080204" pitchFamily="49" charset="-128"/>
              </a:rPr>
              <a:t>buildtool_depend</a:t>
            </a:r>
            <a:r>
              <a:rPr lang="en-US" altLang="ja-JP" sz="2000" dirty="0">
                <a:latin typeface="ＭＳ ゴシック" panose="020B0609070205080204" pitchFamily="49" charset="-128"/>
                <a:ea typeface="ＭＳ ゴシック" panose="020B0609070205080204" pitchFamily="49" charset="-128"/>
              </a:rPr>
              <a:t>&gt;</a:t>
            </a:r>
          </a:p>
          <a:p>
            <a:endParaRPr lang="en-US" altLang="ja-JP" sz="2000" dirty="0">
              <a:solidFill>
                <a:srgbClr val="FF0000"/>
              </a:solidFill>
              <a:latin typeface="ＭＳ ゴシック" panose="020B0609070205080204" pitchFamily="49" charset="-128"/>
              <a:ea typeface="ＭＳ ゴシック" panose="020B0609070205080204" pitchFamily="49" charset="-128"/>
            </a:endParaRPr>
          </a:p>
          <a:p>
            <a:r>
              <a:rPr lang="en-US" altLang="ja-JP" sz="2000" dirty="0">
                <a:solidFill>
                  <a:srgbClr val="FF0000"/>
                </a:solidFill>
                <a:latin typeface="ＭＳ ゴシック" panose="020B0609070205080204" pitchFamily="49" charset="-128"/>
                <a:ea typeface="ＭＳ ゴシック" panose="020B0609070205080204" pitchFamily="49" charset="-128"/>
              </a:rPr>
              <a:t>&lt;depend&gt;</a:t>
            </a:r>
            <a:r>
              <a:rPr lang="en-US" altLang="ja-JP" sz="2000" dirty="0" err="1">
                <a:solidFill>
                  <a:srgbClr val="FF0000"/>
                </a:solidFill>
                <a:latin typeface="ＭＳ ゴシック" panose="020B0609070205080204" pitchFamily="49" charset="-128"/>
                <a:ea typeface="ＭＳ ゴシック" panose="020B0609070205080204" pitchFamily="49" charset="-128"/>
              </a:rPr>
              <a:t>choreonoid_ros</a:t>
            </a:r>
            <a:r>
              <a:rPr lang="en-US" altLang="ja-JP" sz="2000" dirty="0">
                <a:solidFill>
                  <a:srgbClr val="FF0000"/>
                </a:solidFill>
                <a:latin typeface="ＭＳ ゴシック" panose="020B0609070205080204" pitchFamily="49" charset="-128"/>
                <a:ea typeface="ＭＳ ゴシック" panose="020B0609070205080204" pitchFamily="49" charset="-128"/>
              </a:rPr>
              <a:t>&lt;/depend&gt;</a:t>
            </a:r>
          </a:p>
          <a:p>
            <a:endParaRPr lang="en-US" altLang="ja-JP" sz="2000" dirty="0">
              <a:latin typeface="ＭＳ ゴシック" panose="020B0609070205080204" pitchFamily="49" charset="-128"/>
              <a:ea typeface="ＭＳ ゴシック" panose="020B0609070205080204" pitchFamily="49" charset="-128"/>
            </a:endParaRPr>
          </a:p>
          <a:p>
            <a:r>
              <a:rPr lang="en-US" altLang="ja-JP" sz="2000" dirty="0">
                <a:latin typeface="ＭＳ ゴシック" panose="020B0609070205080204" pitchFamily="49" charset="-128"/>
                <a:ea typeface="ＭＳ ゴシック" panose="020B0609070205080204" pitchFamily="49" charset="-128"/>
              </a:rPr>
              <a:t>…</a:t>
            </a:r>
          </a:p>
        </p:txBody>
      </p:sp>
      <p:grpSp>
        <p:nvGrpSpPr>
          <p:cNvPr id="12" name="グループ化 11">
            <a:extLst>
              <a:ext uri="{FF2B5EF4-FFF2-40B4-BE49-F238E27FC236}">
                <a16:creationId xmlns:a16="http://schemas.microsoft.com/office/drawing/2014/main" id="{D4581422-4593-F8F2-760A-558BA73BBB61}"/>
              </a:ext>
            </a:extLst>
          </p:cNvPr>
          <p:cNvGrpSpPr/>
          <p:nvPr/>
        </p:nvGrpSpPr>
        <p:grpSpPr>
          <a:xfrm>
            <a:off x="4998045" y="3099311"/>
            <a:ext cx="1117745" cy="379453"/>
            <a:chOff x="4501392" y="3043386"/>
            <a:chExt cx="1117745" cy="379453"/>
          </a:xfrm>
        </p:grpSpPr>
        <p:sp>
          <p:nvSpPr>
            <p:cNvPr id="3" name="矢印: 右 2">
              <a:extLst>
                <a:ext uri="{FF2B5EF4-FFF2-40B4-BE49-F238E27FC236}">
                  <a16:creationId xmlns:a16="http://schemas.microsoft.com/office/drawing/2014/main" id="{634C6FB5-49D3-F55C-7EC1-01E396FE7B7E}"/>
                </a:ext>
              </a:extLst>
            </p:cNvPr>
            <p:cNvSpPr/>
            <p:nvPr/>
          </p:nvSpPr>
          <p:spPr>
            <a:xfrm flipH="1">
              <a:off x="4501392" y="3043386"/>
              <a:ext cx="408463" cy="362047"/>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9185A827-FD74-02B4-0007-C43882435AC7}"/>
                </a:ext>
              </a:extLst>
            </p:cNvPr>
            <p:cNvSpPr txBox="1"/>
            <p:nvPr/>
          </p:nvSpPr>
          <p:spPr>
            <a:xfrm>
              <a:off x="4972806" y="3053507"/>
              <a:ext cx="646331" cy="369332"/>
            </a:xfrm>
            <a:prstGeom prst="rect">
              <a:avLst/>
            </a:prstGeom>
            <a:noFill/>
          </p:spPr>
          <p:txBody>
            <a:bodyPr wrap="none" rtlCol="0">
              <a:spAutoFit/>
            </a:bodyPr>
            <a:lstStyle/>
            <a:p>
              <a:r>
                <a:rPr lang="ja-JP" altLang="en-US" b="1" dirty="0">
                  <a:solidFill>
                    <a:srgbClr val="FF0000"/>
                  </a:solidFill>
                </a:rPr>
                <a:t>追加</a:t>
              </a:r>
              <a:endParaRPr kumimoji="1" lang="ja-JP" altLang="en-US" b="1" dirty="0">
                <a:solidFill>
                  <a:srgbClr val="FF0000"/>
                </a:solidFill>
              </a:endParaRPr>
            </a:p>
          </p:txBody>
        </p:sp>
      </p:grpSp>
      <p:sp>
        <p:nvSpPr>
          <p:cNvPr id="8" name="テキスト ボックス 7">
            <a:extLst>
              <a:ext uri="{FF2B5EF4-FFF2-40B4-BE49-F238E27FC236}">
                <a16:creationId xmlns:a16="http://schemas.microsoft.com/office/drawing/2014/main" id="{AF89CF4A-CF8E-FCAB-29E5-BB7DFEEC09DC}"/>
              </a:ext>
            </a:extLst>
          </p:cNvPr>
          <p:cNvSpPr txBox="1"/>
          <p:nvPr/>
        </p:nvSpPr>
        <p:spPr>
          <a:xfrm>
            <a:off x="738017" y="1733288"/>
            <a:ext cx="5843266" cy="400110"/>
          </a:xfrm>
          <a:prstGeom prst="rect">
            <a:avLst/>
          </a:prstGeom>
          <a:noFill/>
        </p:spPr>
        <p:txBody>
          <a:bodyPr wrap="none" rtlCol="0">
            <a:spAutoFit/>
          </a:bodyPr>
          <a:lstStyle/>
          <a:p>
            <a:r>
              <a:rPr kumimoji="1" lang="en-US" altLang="ja-JP" sz="2000" dirty="0" err="1"/>
              <a:t>my_mobile_robot</a:t>
            </a:r>
            <a:r>
              <a:rPr kumimoji="1" lang="en-US" altLang="ja-JP" sz="2000" dirty="0"/>
              <a:t>/package.xml</a:t>
            </a:r>
            <a:r>
              <a:rPr kumimoji="1" lang="ja-JP" altLang="en-US" sz="2000" dirty="0"/>
              <a:t>に以下を追記する</a:t>
            </a:r>
          </a:p>
        </p:txBody>
      </p:sp>
      <p:sp>
        <p:nvSpPr>
          <p:cNvPr id="9" name="テキスト ボックス 8">
            <a:extLst>
              <a:ext uri="{FF2B5EF4-FFF2-40B4-BE49-F238E27FC236}">
                <a16:creationId xmlns:a16="http://schemas.microsoft.com/office/drawing/2014/main" id="{CC41A66E-48F2-5A61-E7A9-B63FF5EC6B51}"/>
              </a:ext>
            </a:extLst>
          </p:cNvPr>
          <p:cNvSpPr txBox="1"/>
          <p:nvPr/>
        </p:nvSpPr>
        <p:spPr>
          <a:xfrm>
            <a:off x="679995" y="4444678"/>
            <a:ext cx="7417317" cy="707886"/>
          </a:xfrm>
          <a:prstGeom prst="rect">
            <a:avLst/>
          </a:prstGeom>
          <a:noFill/>
        </p:spPr>
        <p:txBody>
          <a:bodyPr wrap="square" rtlCol="0">
            <a:spAutoFit/>
          </a:bodyPr>
          <a:lstStyle/>
          <a:p>
            <a:r>
              <a:rPr kumimoji="1" lang="ja-JP" altLang="en-US" sz="2000" dirty="0"/>
              <a:t>これにより、</a:t>
            </a:r>
            <a:r>
              <a:rPr lang="en-US" altLang="ja-JP" sz="2000" dirty="0"/>
              <a:t>(</a:t>
            </a:r>
            <a:r>
              <a:rPr kumimoji="1" lang="en-US" altLang="ja-JP" sz="2000" dirty="0"/>
              <a:t>ROS</a:t>
            </a:r>
            <a:r>
              <a:rPr kumimoji="1" lang="ja-JP" altLang="en-US" sz="2000" dirty="0"/>
              <a:t>対応版の</a:t>
            </a:r>
            <a:r>
              <a:rPr kumimoji="1" lang="en-US" altLang="ja-JP" sz="2000" dirty="0"/>
              <a:t>) </a:t>
            </a:r>
            <a:r>
              <a:rPr lang="en-US" altLang="ja-JP" sz="2000" dirty="0" err="1"/>
              <a:t>Choreonoid</a:t>
            </a:r>
            <a:r>
              <a:rPr lang="ja-JP" altLang="en-US" sz="2000" dirty="0"/>
              <a:t>に依存するパッケージであることを示すことができる</a:t>
            </a:r>
            <a:endParaRPr kumimoji="1" lang="ja-JP" altLang="en-US" sz="2000" dirty="0"/>
          </a:p>
        </p:txBody>
      </p:sp>
    </p:spTree>
    <p:extLst>
      <p:ext uri="{BB962C8B-B14F-4D97-AF65-F5344CB8AC3E}">
        <p14:creationId xmlns:p14="http://schemas.microsoft.com/office/powerpoint/2010/main" val="26645557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98E556-49E8-61B7-2AC1-9F73428F3367}"/>
              </a:ext>
            </a:extLst>
          </p:cNvPr>
          <p:cNvSpPr>
            <a:spLocks noGrp="1"/>
          </p:cNvSpPr>
          <p:nvPr>
            <p:ph type="title"/>
          </p:nvPr>
        </p:nvSpPr>
        <p:spPr>
          <a:xfrm>
            <a:off x="642785" y="58912"/>
            <a:ext cx="7886700" cy="1325563"/>
          </a:xfrm>
        </p:spPr>
        <p:txBody>
          <a:bodyPr/>
          <a:lstStyle/>
          <a:p>
            <a:r>
              <a:rPr kumimoji="1" lang="ja-JP" altLang="en-US" dirty="0"/>
              <a:t>トップの</a:t>
            </a:r>
            <a:r>
              <a:rPr kumimoji="1" lang="en-US" altLang="ja-JP" dirty="0"/>
              <a:t>CMakeLists.txt</a:t>
            </a:r>
            <a:endParaRPr kumimoji="1" lang="ja-JP" altLang="en-US" dirty="0"/>
          </a:p>
        </p:txBody>
      </p:sp>
      <p:sp>
        <p:nvSpPr>
          <p:cNvPr id="4" name="テキスト ボックス 3">
            <a:extLst>
              <a:ext uri="{FF2B5EF4-FFF2-40B4-BE49-F238E27FC236}">
                <a16:creationId xmlns:a16="http://schemas.microsoft.com/office/drawing/2014/main" id="{8EC92BD0-41F5-07B9-A342-565B9F15E2E7}"/>
              </a:ext>
            </a:extLst>
          </p:cNvPr>
          <p:cNvSpPr txBox="1"/>
          <p:nvPr/>
        </p:nvSpPr>
        <p:spPr>
          <a:xfrm>
            <a:off x="642785" y="1721215"/>
            <a:ext cx="7737692" cy="3952365"/>
          </a:xfrm>
          <a:prstGeom prst="rect">
            <a:avLst/>
          </a:prstGeom>
          <a:noFill/>
          <a:ln>
            <a:solidFill>
              <a:schemeClr val="tx1"/>
            </a:solidFill>
          </a:ln>
        </p:spPr>
        <p:txBody>
          <a:bodyPr wrap="square" rtlCol="0">
            <a:noAutofit/>
          </a:bodyPr>
          <a:lstStyle/>
          <a:p>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find dependencies</a:t>
            </a:r>
          </a:p>
          <a:p>
            <a:r>
              <a:rPr lang="en-US" altLang="ja-JP" sz="1600" dirty="0" err="1">
                <a:latin typeface="ＭＳ ゴシック" panose="020B0609070205080204" pitchFamily="49" charset="-128"/>
                <a:ea typeface="ＭＳ ゴシック" panose="020B0609070205080204" pitchFamily="49" charset="-128"/>
              </a:rPr>
              <a:t>find_package</a:t>
            </a:r>
            <a:r>
              <a:rPr lang="en-US" altLang="ja-JP" sz="1600" dirty="0">
                <a:latin typeface="ＭＳ ゴシック" panose="020B0609070205080204" pitchFamily="49" charset="-128"/>
                <a:ea typeface="ＭＳ ゴシック" panose="020B0609070205080204" pitchFamily="49" charset="-128"/>
              </a:rPr>
              <a:t>(</a:t>
            </a:r>
            <a:r>
              <a:rPr lang="en-US" altLang="ja-JP" sz="1600" dirty="0" err="1">
                <a:latin typeface="ＭＳ ゴシック" panose="020B0609070205080204" pitchFamily="49" charset="-128"/>
                <a:ea typeface="ＭＳ ゴシック" panose="020B0609070205080204" pitchFamily="49" charset="-128"/>
              </a:rPr>
              <a:t>ament_cmake</a:t>
            </a:r>
            <a:r>
              <a:rPr lang="en-US" altLang="ja-JP" sz="1600" dirty="0">
                <a:latin typeface="ＭＳ ゴシック" panose="020B0609070205080204" pitchFamily="49" charset="-128"/>
                <a:ea typeface="ＭＳ ゴシック" panose="020B0609070205080204" pitchFamily="49" charset="-128"/>
              </a:rPr>
              <a:t> REQUIRED)</a:t>
            </a:r>
          </a:p>
          <a:p>
            <a:r>
              <a:rPr lang="en-US" altLang="ja-JP" sz="1600" dirty="0">
                <a:latin typeface="ＭＳ ゴシック" panose="020B0609070205080204" pitchFamily="49" charset="-128"/>
                <a:ea typeface="ＭＳ ゴシック" panose="020B0609070205080204" pitchFamily="49" charset="-128"/>
              </a:rPr>
              <a:t># uncomment the following section in order to fill in</a:t>
            </a:r>
          </a:p>
          <a:p>
            <a:r>
              <a:rPr lang="en-US" altLang="ja-JP" sz="1600" dirty="0">
                <a:latin typeface="ＭＳ ゴシック" panose="020B0609070205080204" pitchFamily="49" charset="-128"/>
                <a:ea typeface="ＭＳ ゴシック" panose="020B0609070205080204" pitchFamily="49" charset="-128"/>
              </a:rPr>
              <a:t># further dependencies manually.</a:t>
            </a:r>
          </a:p>
          <a:p>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find_package</a:t>
            </a:r>
            <a:r>
              <a:rPr lang="en-US" altLang="ja-JP" sz="1600" dirty="0">
                <a:latin typeface="ＭＳ ゴシック" panose="020B0609070205080204" pitchFamily="49" charset="-128"/>
                <a:ea typeface="ＭＳ ゴシック" panose="020B0609070205080204" pitchFamily="49" charset="-128"/>
              </a:rPr>
              <a:t>(&lt;dependency&gt; REQUIRED)</a:t>
            </a:r>
          </a:p>
          <a:p>
            <a:endParaRPr lang="en-US" altLang="ja-JP" sz="1600" dirty="0">
              <a:latin typeface="ＭＳ ゴシック" panose="020B0609070205080204" pitchFamily="49" charset="-128"/>
              <a:ea typeface="ＭＳ ゴシック" panose="020B0609070205080204" pitchFamily="49" charset="-128"/>
            </a:endParaRPr>
          </a:p>
          <a:p>
            <a:r>
              <a:rPr lang="en-US" altLang="ja-JP" sz="1600" b="1" dirty="0" err="1">
                <a:solidFill>
                  <a:srgbClr val="FF0000"/>
                </a:solidFill>
                <a:latin typeface="ＭＳ ゴシック" panose="020B0609070205080204" pitchFamily="49" charset="-128"/>
                <a:ea typeface="ＭＳ ゴシック" panose="020B0609070205080204" pitchFamily="49" charset="-128"/>
              </a:rPr>
              <a:t>find_package</a:t>
            </a:r>
            <a:r>
              <a:rPr lang="en-US" altLang="ja-JP" sz="1600" b="1" dirty="0">
                <a:solidFill>
                  <a:srgbClr val="FF0000"/>
                </a:solidFill>
                <a:latin typeface="ＭＳ ゴシック" panose="020B0609070205080204" pitchFamily="49" charset="-128"/>
                <a:ea typeface="ＭＳ ゴシック" panose="020B0609070205080204" pitchFamily="49" charset="-128"/>
              </a:rPr>
              <a:t>(</a:t>
            </a:r>
            <a:r>
              <a:rPr lang="en-US" altLang="ja-JP" sz="1600" b="1" dirty="0" err="1">
                <a:solidFill>
                  <a:srgbClr val="FF0000"/>
                </a:solidFill>
                <a:latin typeface="ＭＳ ゴシック" panose="020B0609070205080204" pitchFamily="49" charset="-128"/>
                <a:ea typeface="ＭＳ ゴシック" panose="020B0609070205080204" pitchFamily="49" charset="-128"/>
              </a:rPr>
              <a:t>choreonoid</a:t>
            </a:r>
            <a:r>
              <a:rPr lang="en-US" altLang="ja-JP" sz="1600" b="1" dirty="0">
                <a:solidFill>
                  <a:srgbClr val="FF0000"/>
                </a:solidFill>
                <a:latin typeface="ＭＳ ゴシック" panose="020B0609070205080204" pitchFamily="49" charset="-128"/>
                <a:ea typeface="ＭＳ ゴシック" panose="020B0609070205080204" pitchFamily="49" charset="-128"/>
              </a:rPr>
              <a:t> REQUIRED)</a:t>
            </a:r>
          </a:p>
          <a:p>
            <a:endParaRPr lang="en-US" altLang="ja-JP" sz="1600" b="1" dirty="0">
              <a:solidFill>
                <a:srgbClr val="FF0000"/>
              </a:solidFill>
              <a:latin typeface="ＭＳ ゴシック" panose="020B0609070205080204" pitchFamily="49" charset="-128"/>
              <a:ea typeface="ＭＳ ゴシック" panose="020B0609070205080204" pitchFamily="49" charset="-128"/>
            </a:endParaRPr>
          </a:p>
          <a:p>
            <a:r>
              <a:rPr lang="en-US" altLang="ja-JP" sz="1600" b="1" dirty="0">
                <a:solidFill>
                  <a:srgbClr val="FF0000"/>
                </a:solidFill>
                <a:latin typeface="ＭＳ ゴシック" panose="020B0609070205080204" pitchFamily="49" charset="-128"/>
                <a:ea typeface="ＭＳ ゴシック" panose="020B0609070205080204" pitchFamily="49" charset="-128"/>
              </a:rPr>
              <a:t>set(CMAKE_CXX_STANDARD ${CHOREONOID_CXX_STANDARD})</a:t>
            </a:r>
          </a:p>
          <a:p>
            <a:r>
              <a:rPr lang="en-US" altLang="ja-JP" sz="1600" b="1" dirty="0" err="1">
                <a:solidFill>
                  <a:srgbClr val="FF0000"/>
                </a:solidFill>
                <a:latin typeface="ＭＳ ゴシック" panose="020B0609070205080204" pitchFamily="49" charset="-128"/>
                <a:ea typeface="ＭＳ ゴシック" panose="020B0609070205080204" pitchFamily="49" charset="-128"/>
              </a:rPr>
              <a:t>include_directories</a:t>
            </a:r>
            <a:r>
              <a:rPr lang="en-US" altLang="ja-JP" sz="1600" b="1" dirty="0">
                <a:solidFill>
                  <a:srgbClr val="FF0000"/>
                </a:solidFill>
                <a:latin typeface="ＭＳ ゴシック" panose="020B0609070205080204" pitchFamily="49" charset="-128"/>
                <a:ea typeface="ＭＳ ゴシック" panose="020B0609070205080204" pitchFamily="49" charset="-128"/>
              </a:rPr>
              <a:t>(${CHOREONOID_INCLUDE_DIRS})</a:t>
            </a:r>
          </a:p>
          <a:p>
            <a:r>
              <a:rPr lang="en-US" altLang="ja-JP" sz="1600" b="1" dirty="0" err="1">
                <a:solidFill>
                  <a:srgbClr val="FF0000"/>
                </a:solidFill>
                <a:latin typeface="ＭＳ ゴシック" panose="020B0609070205080204" pitchFamily="49" charset="-128"/>
                <a:ea typeface="ＭＳ ゴシック" panose="020B0609070205080204" pitchFamily="49" charset="-128"/>
              </a:rPr>
              <a:t>link_directories</a:t>
            </a:r>
            <a:r>
              <a:rPr lang="en-US" altLang="ja-JP" sz="1600" b="1" dirty="0">
                <a:solidFill>
                  <a:srgbClr val="FF0000"/>
                </a:solidFill>
                <a:latin typeface="ＭＳ ゴシック" panose="020B0609070205080204" pitchFamily="49" charset="-128"/>
                <a:ea typeface="ＭＳ ゴシック" panose="020B0609070205080204" pitchFamily="49" charset="-128"/>
              </a:rPr>
              <a:t>(${CHOREONOID_LIBRARY_DIRS})</a:t>
            </a:r>
          </a:p>
          <a:p>
            <a:endParaRPr lang="en-US" altLang="ja-JP" sz="1600" b="1" dirty="0">
              <a:solidFill>
                <a:srgbClr val="FF0000"/>
              </a:solidFill>
              <a:latin typeface="ＭＳ ゴシック" panose="020B0609070205080204" pitchFamily="49" charset="-128"/>
              <a:ea typeface="ＭＳ ゴシック" panose="020B0609070205080204" pitchFamily="49" charset="-128"/>
            </a:endParaRPr>
          </a:p>
          <a:p>
            <a:r>
              <a:rPr lang="en-US" altLang="ja-JP" sz="1600" b="1" dirty="0" err="1">
                <a:solidFill>
                  <a:srgbClr val="FF0000"/>
                </a:solidFill>
                <a:latin typeface="ＭＳ ゴシック" panose="020B0609070205080204" pitchFamily="49" charset="-128"/>
                <a:ea typeface="ＭＳ ゴシック" panose="020B0609070205080204" pitchFamily="49" charset="-128"/>
              </a:rPr>
              <a:t>add_subdirectory</a:t>
            </a:r>
            <a:r>
              <a:rPr lang="en-US" altLang="ja-JP" sz="1600" b="1" dirty="0">
                <a:solidFill>
                  <a:srgbClr val="FF0000"/>
                </a:solidFill>
                <a:latin typeface="ＭＳ ゴシック" panose="020B0609070205080204" pitchFamily="49" charset="-128"/>
                <a:ea typeface="ＭＳ ゴシック" panose="020B0609070205080204" pitchFamily="49" charset="-128"/>
              </a:rPr>
              <a:t>(</a:t>
            </a:r>
            <a:r>
              <a:rPr lang="en-US" altLang="ja-JP" sz="1600" b="1" dirty="0" err="1">
                <a:solidFill>
                  <a:srgbClr val="FF0000"/>
                </a:solidFill>
                <a:latin typeface="ＭＳ ゴシック" panose="020B0609070205080204" pitchFamily="49" charset="-128"/>
                <a:ea typeface="ＭＳ ゴシック" panose="020B0609070205080204" pitchFamily="49" charset="-128"/>
              </a:rPr>
              <a:t>src</a:t>
            </a:r>
            <a:r>
              <a:rPr lang="en-US" altLang="ja-JP" sz="1600" b="1" dirty="0">
                <a:solidFill>
                  <a:srgbClr val="FF0000"/>
                </a:solidFill>
                <a:latin typeface="ＭＳ ゴシック" panose="020B0609070205080204" pitchFamily="49" charset="-128"/>
                <a:ea typeface="ＭＳ ゴシック" panose="020B0609070205080204" pitchFamily="49" charset="-128"/>
              </a:rPr>
              <a:t>)</a:t>
            </a:r>
          </a:p>
          <a:p>
            <a:endParaRPr lang="en-US" altLang="ja-JP" sz="1600" dirty="0">
              <a:latin typeface="ＭＳ ゴシック" panose="020B0609070205080204" pitchFamily="49" charset="-128"/>
              <a:ea typeface="ＭＳ ゴシック" panose="020B0609070205080204" pitchFamily="49" charset="-128"/>
            </a:endParaRPr>
          </a:p>
          <a:p>
            <a:r>
              <a:rPr lang="en-US" altLang="ja-JP" sz="1600" dirty="0">
                <a:latin typeface="ＭＳ ゴシック" panose="020B0609070205080204" pitchFamily="49" charset="-128"/>
                <a:ea typeface="ＭＳ ゴシック" panose="020B0609070205080204" pitchFamily="49" charset="-128"/>
              </a:rPr>
              <a:t>…</a:t>
            </a:r>
          </a:p>
        </p:txBody>
      </p:sp>
      <p:sp>
        <p:nvSpPr>
          <p:cNvPr id="5" name="テキスト ボックス 4">
            <a:extLst>
              <a:ext uri="{FF2B5EF4-FFF2-40B4-BE49-F238E27FC236}">
                <a16:creationId xmlns:a16="http://schemas.microsoft.com/office/drawing/2014/main" id="{E3211828-48EC-3012-AD9D-0DD22038C0A9}"/>
              </a:ext>
            </a:extLst>
          </p:cNvPr>
          <p:cNvSpPr txBox="1"/>
          <p:nvPr/>
        </p:nvSpPr>
        <p:spPr>
          <a:xfrm>
            <a:off x="703154" y="1184420"/>
            <a:ext cx="7257232" cy="400110"/>
          </a:xfrm>
          <a:prstGeom prst="rect">
            <a:avLst/>
          </a:prstGeom>
          <a:noFill/>
        </p:spPr>
        <p:txBody>
          <a:bodyPr wrap="square" rtlCol="0">
            <a:spAutoFit/>
          </a:bodyPr>
          <a:lstStyle/>
          <a:p>
            <a:r>
              <a:rPr lang="ja-JP" altLang="en-US" sz="2000" dirty="0"/>
              <a:t>パッケージ初期化時に生成された雛形に赤字部分を追加する</a:t>
            </a:r>
            <a:endParaRPr kumimoji="1" lang="ja-JP" altLang="en-US" sz="2000" dirty="0"/>
          </a:p>
        </p:txBody>
      </p:sp>
      <p:sp>
        <p:nvSpPr>
          <p:cNvPr id="6" name="テキスト ボックス 5">
            <a:extLst>
              <a:ext uri="{FF2B5EF4-FFF2-40B4-BE49-F238E27FC236}">
                <a16:creationId xmlns:a16="http://schemas.microsoft.com/office/drawing/2014/main" id="{AA9D76D1-A915-8172-E75D-66F557363F72}"/>
              </a:ext>
            </a:extLst>
          </p:cNvPr>
          <p:cNvSpPr txBox="1"/>
          <p:nvPr/>
        </p:nvSpPr>
        <p:spPr>
          <a:xfrm>
            <a:off x="642785" y="5810265"/>
            <a:ext cx="7647128" cy="707886"/>
          </a:xfrm>
          <a:prstGeom prst="rect">
            <a:avLst/>
          </a:prstGeom>
          <a:noFill/>
        </p:spPr>
        <p:txBody>
          <a:bodyPr wrap="square" rtlCol="0">
            <a:spAutoFit/>
          </a:bodyPr>
          <a:lstStyle/>
          <a:p>
            <a:r>
              <a:rPr lang="ja-JP" altLang="en-US" sz="2000" dirty="0"/>
              <a:t>これにより、</a:t>
            </a:r>
            <a:r>
              <a:rPr lang="en-US" altLang="ja-JP" sz="2000" dirty="0" err="1"/>
              <a:t>Choreonoid</a:t>
            </a:r>
            <a:r>
              <a:rPr lang="ja-JP" altLang="en-US" sz="2000" dirty="0"/>
              <a:t>のライブラリを使用してコントローラを実装できるようになる</a:t>
            </a:r>
            <a:endParaRPr kumimoji="1" lang="ja-JP" altLang="en-US" sz="2000" dirty="0"/>
          </a:p>
        </p:txBody>
      </p:sp>
    </p:spTree>
    <p:extLst>
      <p:ext uri="{BB962C8B-B14F-4D97-AF65-F5344CB8AC3E}">
        <p14:creationId xmlns:p14="http://schemas.microsoft.com/office/powerpoint/2010/main" val="2384206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9881CF-6B79-234F-3C6B-E818BD101E23}"/>
              </a:ext>
            </a:extLst>
          </p:cNvPr>
          <p:cNvSpPr>
            <a:spLocks noGrp="1"/>
          </p:cNvSpPr>
          <p:nvPr>
            <p:ph type="title"/>
          </p:nvPr>
        </p:nvSpPr>
        <p:spPr/>
        <p:txBody>
          <a:bodyPr/>
          <a:lstStyle/>
          <a:p>
            <a:r>
              <a:rPr kumimoji="1" lang="en-US" altLang="ja-JP" dirty="0" err="1"/>
              <a:t>src</a:t>
            </a:r>
            <a:r>
              <a:rPr kumimoji="1" lang="ja-JP" altLang="en-US" dirty="0"/>
              <a:t>の</a:t>
            </a:r>
            <a:r>
              <a:rPr kumimoji="1" lang="en-US" altLang="ja-JP" dirty="0"/>
              <a:t>CMakeLists.txt</a:t>
            </a:r>
            <a:endParaRPr kumimoji="1" lang="ja-JP" altLang="en-US" dirty="0"/>
          </a:p>
        </p:txBody>
      </p:sp>
      <p:sp>
        <p:nvSpPr>
          <p:cNvPr id="3" name="コンテンツ プレースホルダー 2">
            <a:extLst>
              <a:ext uri="{FF2B5EF4-FFF2-40B4-BE49-F238E27FC236}">
                <a16:creationId xmlns:a16="http://schemas.microsoft.com/office/drawing/2014/main" id="{76D55C0E-8FAD-6B28-5B68-E3557BF60C8D}"/>
              </a:ext>
            </a:extLst>
          </p:cNvPr>
          <p:cNvSpPr>
            <a:spLocks noGrp="1"/>
          </p:cNvSpPr>
          <p:nvPr>
            <p:ph idx="1"/>
          </p:nvPr>
        </p:nvSpPr>
        <p:spPr>
          <a:xfrm>
            <a:off x="628650" y="1825625"/>
            <a:ext cx="7886700" cy="1603375"/>
          </a:xfrm>
        </p:spPr>
        <p:txBody>
          <a:bodyPr>
            <a:normAutofit/>
          </a:bodyPr>
          <a:lstStyle/>
          <a:p>
            <a:r>
              <a:rPr kumimoji="1" lang="en-US" altLang="ja-JP" dirty="0" err="1"/>
              <a:t>src</a:t>
            </a:r>
            <a:r>
              <a:rPr kumimoji="1" lang="en-US" altLang="ja-JP" dirty="0"/>
              <a:t>/CMakeLists.txt</a:t>
            </a:r>
            <a:r>
              <a:rPr kumimoji="1" lang="ja-JP" altLang="en-US" dirty="0"/>
              <a:t>を</a:t>
            </a:r>
            <a:r>
              <a:rPr lang="ja-JP" altLang="en-US" dirty="0"/>
              <a:t>以下の内容で新規作成</a:t>
            </a:r>
            <a:endParaRPr lang="en-US" altLang="ja-JP" dirty="0"/>
          </a:p>
          <a:p>
            <a:endParaRPr lang="en-US" altLang="ja-JP" dirty="0"/>
          </a:p>
          <a:p>
            <a:endParaRPr lang="en-US" altLang="ja-JP" dirty="0"/>
          </a:p>
          <a:p>
            <a:pPr marL="0" indent="0">
              <a:buNone/>
            </a:pPr>
            <a:endParaRPr kumimoji="1" lang="en-US" altLang="ja-JP" dirty="0"/>
          </a:p>
          <a:p>
            <a:endParaRPr lang="en-US" altLang="ja-JP" dirty="0"/>
          </a:p>
          <a:p>
            <a:endParaRPr kumimoji="1" lang="ja-JP" altLang="en-US" dirty="0"/>
          </a:p>
        </p:txBody>
      </p:sp>
      <p:sp>
        <p:nvSpPr>
          <p:cNvPr id="4" name="テキスト ボックス 3">
            <a:extLst>
              <a:ext uri="{FF2B5EF4-FFF2-40B4-BE49-F238E27FC236}">
                <a16:creationId xmlns:a16="http://schemas.microsoft.com/office/drawing/2014/main" id="{F986594E-749B-4D85-58CE-1349D7B4C2A2}"/>
              </a:ext>
            </a:extLst>
          </p:cNvPr>
          <p:cNvSpPr txBox="1"/>
          <p:nvPr/>
        </p:nvSpPr>
        <p:spPr>
          <a:xfrm>
            <a:off x="759119" y="2565341"/>
            <a:ext cx="7354571" cy="783166"/>
          </a:xfrm>
          <a:prstGeom prst="rect">
            <a:avLst/>
          </a:prstGeom>
          <a:noFill/>
          <a:ln>
            <a:solidFill>
              <a:schemeClr val="tx1"/>
            </a:solidFill>
          </a:ln>
        </p:spPr>
        <p:txBody>
          <a:bodyPr wrap="square" rtlCol="0">
            <a:noAutofit/>
          </a:bodyPr>
          <a:lstStyle/>
          <a:p>
            <a:r>
              <a:rPr lang="en-US" altLang="ja-JP" sz="1600" dirty="0" err="1">
                <a:latin typeface="ＭＳ ゴシック" panose="020B0609070205080204" pitchFamily="49" charset="-128"/>
                <a:ea typeface="ＭＳ ゴシック" panose="020B0609070205080204" pitchFamily="49" charset="-128"/>
              </a:rPr>
              <a:t>choreonoid_add_simple_controller</a:t>
            </a:r>
            <a:r>
              <a:rPr lang="en-US" altLang="ja-JP" sz="1600" dirty="0">
                <a:latin typeface="ＭＳ ゴシック" panose="020B0609070205080204" pitchFamily="49" charset="-128"/>
                <a:ea typeface="ＭＳ ゴシック" panose="020B0609070205080204" pitchFamily="49" charset="-128"/>
              </a:rPr>
              <a:t>(</a:t>
            </a:r>
          </a:p>
          <a:p>
            <a:r>
              <a:rPr lang="ja-JP" altLang="en-US" sz="1600" dirty="0">
                <a:latin typeface="ＭＳ ゴシック" panose="020B0609070205080204" pitchFamily="49" charset="-128"/>
                <a:ea typeface="ＭＳ ゴシック" panose="020B0609070205080204" pitchFamily="49" charset="-128"/>
              </a:rPr>
              <a:t>  </a:t>
            </a:r>
            <a:r>
              <a:rPr lang="en-US" altLang="ja-JP" sz="1600" b="1" dirty="0" err="1">
                <a:solidFill>
                  <a:srgbClr val="FF0000"/>
                </a:solidFill>
                <a:latin typeface="ＭＳ ゴシック" panose="020B0609070205080204" pitchFamily="49" charset="-128"/>
                <a:ea typeface="ＭＳ ゴシック" panose="020B0609070205080204" pitchFamily="49" charset="-128"/>
              </a:rPr>
              <a:t>My</a:t>
            </a:r>
            <a:r>
              <a:rPr lang="en-US" altLang="ja-JP" sz="1600" dirty="0" err="1">
                <a:latin typeface="ＭＳ ゴシック" panose="020B0609070205080204" pitchFamily="49" charset="-128"/>
                <a:ea typeface="ＭＳ ゴシック" panose="020B0609070205080204" pitchFamily="49" charset="-128"/>
              </a:rPr>
              <a:t>MobileRobotDriveTester</a:t>
            </a:r>
            <a:r>
              <a:rPr lang="en-US" altLang="ja-JP" sz="1600" dirty="0">
                <a:latin typeface="ＭＳ ゴシック" panose="020B0609070205080204" pitchFamily="49" charset="-128"/>
                <a:ea typeface="ＭＳ ゴシック" panose="020B0609070205080204" pitchFamily="49" charset="-128"/>
              </a:rPr>
              <a:t> MobileRobotDriveTester.cpp)</a:t>
            </a:r>
          </a:p>
        </p:txBody>
      </p:sp>
      <p:cxnSp>
        <p:nvCxnSpPr>
          <p:cNvPr id="5" name="直線コネクタ 4">
            <a:extLst>
              <a:ext uri="{FF2B5EF4-FFF2-40B4-BE49-F238E27FC236}">
                <a16:creationId xmlns:a16="http://schemas.microsoft.com/office/drawing/2014/main" id="{B401FC37-19EB-17D6-0865-2ED0CA0C3EA4}"/>
              </a:ext>
            </a:extLst>
          </p:cNvPr>
          <p:cNvCxnSpPr>
            <a:cxnSpLocks/>
          </p:cNvCxnSpPr>
          <p:nvPr/>
        </p:nvCxnSpPr>
        <p:spPr>
          <a:xfrm>
            <a:off x="946906" y="3189622"/>
            <a:ext cx="37961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64BA9BC0-AC43-C189-91AE-BCEE5BA6A9AB}"/>
              </a:ext>
            </a:extLst>
          </p:cNvPr>
          <p:cNvSpPr txBox="1"/>
          <p:nvPr/>
        </p:nvSpPr>
        <p:spPr>
          <a:xfrm>
            <a:off x="564255" y="3613849"/>
            <a:ext cx="8137164" cy="400110"/>
          </a:xfrm>
          <a:prstGeom prst="rect">
            <a:avLst/>
          </a:prstGeom>
          <a:noFill/>
        </p:spPr>
        <p:txBody>
          <a:bodyPr wrap="none" rtlCol="0">
            <a:spAutoFit/>
          </a:bodyPr>
          <a:lstStyle/>
          <a:p>
            <a:r>
              <a:rPr kumimoji="1" lang="en-US" altLang="ja-JP" sz="2000" b="1" dirty="0">
                <a:solidFill>
                  <a:srgbClr val="FF0000"/>
                </a:solidFill>
              </a:rPr>
              <a:t>※ </a:t>
            </a:r>
            <a:r>
              <a:rPr kumimoji="1" lang="ja-JP" altLang="en-US" sz="2000" b="1" dirty="0">
                <a:solidFill>
                  <a:srgbClr val="FF0000"/>
                </a:solidFill>
              </a:rPr>
              <a:t>お手本パッケージとの競合を避けるため、</a:t>
            </a:r>
            <a:r>
              <a:rPr kumimoji="1" lang="en-US" altLang="ja-JP" sz="2000" b="1" dirty="0">
                <a:solidFill>
                  <a:srgbClr val="FF0000"/>
                </a:solidFill>
              </a:rPr>
              <a:t>”My” </a:t>
            </a:r>
            <a:r>
              <a:rPr kumimoji="1" lang="ja-JP" altLang="en-US" sz="2000" b="1" dirty="0">
                <a:solidFill>
                  <a:srgbClr val="FF0000"/>
                </a:solidFill>
              </a:rPr>
              <a:t>をつけておきます</a:t>
            </a:r>
          </a:p>
        </p:txBody>
      </p:sp>
    </p:spTree>
    <p:extLst>
      <p:ext uri="{BB962C8B-B14F-4D97-AF65-F5344CB8AC3E}">
        <p14:creationId xmlns:p14="http://schemas.microsoft.com/office/powerpoint/2010/main" val="1720498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71C676-4AE6-0794-B801-FE6D81949683}"/>
              </a:ext>
            </a:extLst>
          </p:cNvPr>
          <p:cNvSpPr>
            <a:spLocks noGrp="1"/>
          </p:cNvSpPr>
          <p:nvPr>
            <p:ph type="title"/>
          </p:nvPr>
        </p:nvSpPr>
        <p:spPr>
          <a:xfrm>
            <a:off x="628650" y="216592"/>
            <a:ext cx="7886700" cy="1325563"/>
          </a:xfrm>
        </p:spPr>
        <p:txBody>
          <a:bodyPr/>
          <a:lstStyle/>
          <a:p>
            <a:r>
              <a:rPr kumimoji="1" lang="ja-JP" altLang="en-US" dirty="0"/>
              <a:t>情報</a:t>
            </a:r>
          </a:p>
        </p:txBody>
      </p:sp>
      <p:sp>
        <p:nvSpPr>
          <p:cNvPr id="3" name="コンテンツ プレースホルダー 2">
            <a:extLst>
              <a:ext uri="{FF2B5EF4-FFF2-40B4-BE49-F238E27FC236}">
                <a16:creationId xmlns:a16="http://schemas.microsoft.com/office/drawing/2014/main" id="{C4543D95-A36A-DD51-2178-D8F0D57782A3}"/>
              </a:ext>
            </a:extLst>
          </p:cNvPr>
          <p:cNvSpPr>
            <a:spLocks noGrp="1"/>
          </p:cNvSpPr>
          <p:nvPr>
            <p:ph idx="1"/>
          </p:nvPr>
        </p:nvSpPr>
        <p:spPr>
          <a:xfrm>
            <a:off x="628650" y="1434264"/>
            <a:ext cx="8074396" cy="5086461"/>
          </a:xfrm>
        </p:spPr>
        <p:txBody>
          <a:bodyPr>
            <a:normAutofit/>
          </a:bodyPr>
          <a:lstStyle/>
          <a:p>
            <a:r>
              <a:rPr lang="en-US" altLang="ja-JP" sz="2000" dirty="0" err="1"/>
              <a:t>Choreonoid</a:t>
            </a:r>
            <a:r>
              <a:rPr lang="ja-JP" altLang="en-US" sz="2000" dirty="0"/>
              <a:t>公式サイト</a:t>
            </a:r>
            <a:endParaRPr lang="en-US" altLang="ja-JP" sz="2000" dirty="0"/>
          </a:p>
          <a:p>
            <a:pPr lvl="1"/>
            <a:r>
              <a:rPr kumimoji="1" lang="en-US" altLang="ja-JP" sz="2000" dirty="0">
                <a:hlinkClick r:id="rId2"/>
              </a:rPr>
              <a:t>https://choreonoid.org/</a:t>
            </a:r>
            <a:endParaRPr kumimoji="1" lang="en-US" altLang="ja-JP" sz="2000" dirty="0"/>
          </a:p>
          <a:p>
            <a:r>
              <a:rPr lang="en-US" altLang="ja-JP" sz="2000" dirty="0" err="1"/>
              <a:t>Choreonoid</a:t>
            </a:r>
            <a:r>
              <a:rPr lang="ja-JP" altLang="en-US" sz="2000" dirty="0"/>
              <a:t>マニュアル</a:t>
            </a:r>
            <a:endParaRPr lang="en-US" altLang="ja-JP" sz="2000" dirty="0"/>
          </a:p>
          <a:p>
            <a:pPr lvl="1"/>
            <a:r>
              <a:rPr lang="en-US" altLang="ja-JP" sz="2000" dirty="0">
                <a:hlinkClick r:id="rId3"/>
              </a:rPr>
              <a:t>https://choreonoid.org/ja/documents/latest/index.html</a:t>
            </a:r>
            <a:endParaRPr lang="en-US" altLang="ja-JP" sz="2000" dirty="0"/>
          </a:p>
          <a:p>
            <a:r>
              <a:rPr lang="ja-JP" altLang="en-US" sz="2000" dirty="0"/>
              <a:t>ソースコード</a:t>
            </a:r>
            <a:endParaRPr kumimoji="1" lang="en-US" altLang="ja-JP" sz="2000" dirty="0"/>
          </a:p>
          <a:p>
            <a:pPr lvl="1"/>
            <a:r>
              <a:rPr kumimoji="1" lang="en-US" altLang="ja-JP" sz="2000" dirty="0">
                <a:hlinkClick r:id="rId4"/>
              </a:rPr>
              <a:t>https://github.com/choreonoid/choreonoid</a:t>
            </a:r>
            <a:endParaRPr kumimoji="1" lang="en-US" altLang="ja-JP" sz="2000" dirty="0"/>
          </a:p>
          <a:p>
            <a:pPr lvl="1"/>
            <a:r>
              <a:rPr lang="en-US" altLang="ja-JP" sz="2000" dirty="0">
                <a:hlinkClick r:id="rId5"/>
              </a:rPr>
              <a:t>https://github.com/choreonoid/choreonoid_ros</a:t>
            </a:r>
            <a:endParaRPr lang="en-US" altLang="ja-JP" sz="2000" dirty="0"/>
          </a:p>
          <a:p>
            <a:pPr lvl="1"/>
            <a:r>
              <a:rPr lang="en-US" altLang="ja-JP" sz="2000" dirty="0">
                <a:hlinkClick r:id="rId6"/>
              </a:rPr>
              <a:t>https://github.com/choreonoid/choreonoid_ros2_mobile_robot_tutorial</a:t>
            </a:r>
            <a:endParaRPr lang="en-US" altLang="ja-JP" sz="2000" dirty="0"/>
          </a:p>
          <a:p>
            <a:r>
              <a:rPr kumimoji="1" lang="en-US" altLang="ja-JP" sz="2000" dirty="0" err="1"/>
              <a:t>Choreonoid</a:t>
            </a:r>
            <a:r>
              <a:rPr kumimoji="1" lang="ja-JP" altLang="en-US" sz="2000" dirty="0"/>
              <a:t>フォーラム</a:t>
            </a:r>
            <a:endParaRPr kumimoji="1" lang="en-US" altLang="ja-JP" sz="2000" dirty="0"/>
          </a:p>
          <a:p>
            <a:pPr lvl="1"/>
            <a:r>
              <a:rPr kumimoji="1" lang="en-US" altLang="ja-JP" sz="2000" dirty="0">
                <a:hlinkClick r:id="rId7"/>
              </a:rPr>
              <a:t>https://discourse.choreonoid.org/</a:t>
            </a:r>
            <a:endParaRPr kumimoji="1" lang="en-US" altLang="ja-JP" sz="2000" dirty="0"/>
          </a:p>
          <a:p>
            <a:r>
              <a:rPr kumimoji="1" lang="en-US" altLang="ja-JP" sz="2000" dirty="0"/>
              <a:t>ROS 2 </a:t>
            </a:r>
            <a:r>
              <a:rPr kumimoji="1" lang="ja-JP" altLang="en-US" sz="2000" dirty="0"/>
              <a:t>ドキュメント</a:t>
            </a:r>
            <a:endParaRPr kumimoji="1" lang="en-US" altLang="ja-JP" sz="2000" dirty="0"/>
          </a:p>
          <a:p>
            <a:pPr lvl="1"/>
            <a:r>
              <a:rPr kumimoji="1" lang="en-US" altLang="ja-JP" sz="2000" dirty="0">
                <a:hlinkClick r:id="rId8"/>
              </a:rPr>
              <a:t>https://docs.ros.org/en/jazzy/</a:t>
            </a:r>
            <a:endParaRPr kumimoji="1" lang="en-US" altLang="ja-JP" sz="2000" dirty="0"/>
          </a:p>
          <a:p>
            <a:pPr lvl="1"/>
            <a:r>
              <a:rPr kumimoji="1" lang="en-US" altLang="ja-JP" sz="2000" dirty="0">
                <a:hlinkClick r:id="rId9"/>
              </a:rPr>
              <a:t>https://docs.ros.org/en/humble/</a:t>
            </a:r>
            <a:endParaRPr lang="en-US" altLang="ja-JP" sz="2000" dirty="0"/>
          </a:p>
        </p:txBody>
      </p:sp>
    </p:spTree>
    <p:extLst>
      <p:ext uri="{BB962C8B-B14F-4D97-AF65-F5344CB8AC3E}">
        <p14:creationId xmlns:p14="http://schemas.microsoft.com/office/powerpoint/2010/main" val="37952278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06658C-C801-10DC-A884-934D97DC1E6B}"/>
              </a:ext>
            </a:extLst>
          </p:cNvPr>
          <p:cNvSpPr>
            <a:spLocks noGrp="1"/>
          </p:cNvSpPr>
          <p:nvPr>
            <p:ph type="title"/>
          </p:nvPr>
        </p:nvSpPr>
        <p:spPr/>
        <p:txBody>
          <a:bodyPr/>
          <a:lstStyle/>
          <a:p>
            <a:r>
              <a:rPr kumimoji="1" lang="ja-JP" altLang="en-US" dirty="0"/>
              <a:t>ビルド</a:t>
            </a:r>
          </a:p>
        </p:txBody>
      </p:sp>
      <p:sp>
        <p:nvSpPr>
          <p:cNvPr id="3" name="コンテンツ プレースホルダー 2">
            <a:extLst>
              <a:ext uri="{FF2B5EF4-FFF2-40B4-BE49-F238E27FC236}">
                <a16:creationId xmlns:a16="http://schemas.microsoft.com/office/drawing/2014/main" id="{9BDCDB6F-DA7F-E9B4-1926-5DE64E01A99C}"/>
              </a:ext>
            </a:extLst>
          </p:cNvPr>
          <p:cNvSpPr>
            <a:spLocks noGrp="1"/>
          </p:cNvSpPr>
          <p:nvPr>
            <p:ph idx="1"/>
          </p:nvPr>
        </p:nvSpPr>
        <p:spPr>
          <a:xfrm>
            <a:off x="628650" y="1825624"/>
            <a:ext cx="7886700" cy="4327083"/>
          </a:xfrm>
        </p:spPr>
        <p:txBody>
          <a:bodyPr/>
          <a:lstStyle/>
          <a:p>
            <a:r>
              <a:rPr lang="en-US" altLang="ja-JP" dirty="0" err="1"/>
              <a:t>colcon</a:t>
            </a:r>
            <a:r>
              <a:rPr lang="en-US" altLang="ja-JP" dirty="0"/>
              <a:t> build </a:t>
            </a:r>
            <a:r>
              <a:rPr lang="ja-JP" altLang="en-US" dirty="0"/>
              <a:t>コマンドでビルドする</a:t>
            </a:r>
            <a:endParaRPr lang="en-US" altLang="ja-JP" dirty="0"/>
          </a:p>
          <a:p>
            <a:endParaRPr lang="en-US" altLang="ja-JP" dirty="0"/>
          </a:p>
          <a:p>
            <a:endParaRPr lang="en-US" altLang="ja-JP" dirty="0"/>
          </a:p>
          <a:p>
            <a:endParaRPr lang="en-US" altLang="ja-JP" dirty="0"/>
          </a:p>
          <a:p>
            <a:endParaRPr lang="en-US" altLang="ja-JP" dirty="0"/>
          </a:p>
          <a:p>
            <a:r>
              <a:rPr lang="en-US" altLang="ja-JP" b="1" dirty="0">
                <a:solidFill>
                  <a:srgbClr val="FF0000"/>
                </a:solidFill>
              </a:rPr>
              <a:t>My</a:t>
            </a:r>
            <a:r>
              <a:rPr lang="en-US" altLang="ja-JP" dirty="0"/>
              <a:t>MobileRobotDriveTester.so </a:t>
            </a:r>
            <a:r>
              <a:rPr lang="ja-JP" altLang="en-US" dirty="0"/>
              <a:t>が生成される</a:t>
            </a:r>
            <a:endParaRPr kumimoji="1" lang="en-US" altLang="ja-JP" dirty="0"/>
          </a:p>
          <a:p>
            <a:endParaRPr lang="en-US" altLang="ja-JP" dirty="0"/>
          </a:p>
          <a:p>
            <a:endParaRPr kumimoji="1" lang="ja-JP" altLang="en-US" dirty="0"/>
          </a:p>
        </p:txBody>
      </p:sp>
      <p:sp>
        <p:nvSpPr>
          <p:cNvPr id="4" name="テキスト ボックス 3">
            <a:extLst>
              <a:ext uri="{FF2B5EF4-FFF2-40B4-BE49-F238E27FC236}">
                <a16:creationId xmlns:a16="http://schemas.microsoft.com/office/drawing/2014/main" id="{F88B2731-C221-339D-0F2F-865290AF1399}"/>
              </a:ext>
            </a:extLst>
          </p:cNvPr>
          <p:cNvSpPr txBox="1"/>
          <p:nvPr/>
        </p:nvSpPr>
        <p:spPr>
          <a:xfrm>
            <a:off x="788171" y="2482333"/>
            <a:ext cx="7394331" cy="811731"/>
          </a:xfrm>
          <a:prstGeom prst="rect">
            <a:avLst/>
          </a:prstGeom>
          <a:noFill/>
          <a:ln>
            <a:solidFill>
              <a:schemeClr val="tx1"/>
            </a:solidFill>
          </a:ln>
        </p:spPr>
        <p:txBody>
          <a:bodyPr wrap="square" rtlCol="0">
            <a:noAutofit/>
          </a:bodyPr>
          <a:lstStyle/>
          <a:p>
            <a:r>
              <a:rPr lang="en-US" altLang="ja-JP" sz="2000" dirty="0">
                <a:latin typeface="ＭＳ ゴシック" panose="020B0609070205080204" pitchFamily="49" charset="-128"/>
                <a:ea typeface="ＭＳ ゴシック" panose="020B0609070205080204" pitchFamily="49" charset="-128"/>
              </a:rPr>
              <a:t>cd ~/ros2_ws</a:t>
            </a:r>
          </a:p>
          <a:p>
            <a:r>
              <a:rPr lang="en-US" altLang="ja-JP" sz="2000" dirty="0" err="1">
                <a:latin typeface="ＭＳ ゴシック" panose="020B0609070205080204" pitchFamily="49" charset="-128"/>
                <a:ea typeface="ＭＳ ゴシック" panose="020B0609070205080204" pitchFamily="49" charset="-128"/>
              </a:rPr>
              <a:t>colcon</a:t>
            </a:r>
            <a:r>
              <a:rPr lang="en-US" altLang="ja-JP" sz="2000" dirty="0">
                <a:latin typeface="ＭＳ ゴシック" panose="020B0609070205080204" pitchFamily="49" charset="-128"/>
                <a:ea typeface="ＭＳ ゴシック" panose="020B0609070205080204" pitchFamily="49" charset="-128"/>
              </a:rPr>
              <a:t> build --</a:t>
            </a:r>
            <a:r>
              <a:rPr lang="en-US" altLang="ja-JP" sz="2000" dirty="0" err="1">
                <a:latin typeface="ＭＳ ゴシック" panose="020B0609070205080204" pitchFamily="49" charset="-128"/>
                <a:ea typeface="ＭＳ ゴシック" panose="020B0609070205080204" pitchFamily="49" charset="-128"/>
              </a:rPr>
              <a:t>symlink</a:t>
            </a:r>
            <a:r>
              <a:rPr lang="en-US" altLang="ja-JP" sz="2000" dirty="0">
                <a:latin typeface="ＭＳ ゴシック" panose="020B0609070205080204" pitchFamily="49" charset="-128"/>
                <a:ea typeface="ＭＳ ゴシック" panose="020B0609070205080204" pitchFamily="49" charset="-128"/>
              </a:rPr>
              <a:t>-install</a:t>
            </a:r>
          </a:p>
        </p:txBody>
      </p:sp>
      <p:sp>
        <p:nvSpPr>
          <p:cNvPr id="5" name="テキスト ボックス 4">
            <a:extLst>
              <a:ext uri="{FF2B5EF4-FFF2-40B4-BE49-F238E27FC236}">
                <a16:creationId xmlns:a16="http://schemas.microsoft.com/office/drawing/2014/main" id="{7BD1E69C-DF45-6398-6F9D-6E1C47754CAC}"/>
              </a:ext>
            </a:extLst>
          </p:cNvPr>
          <p:cNvSpPr txBox="1"/>
          <p:nvPr/>
        </p:nvSpPr>
        <p:spPr>
          <a:xfrm>
            <a:off x="866042" y="3465513"/>
            <a:ext cx="7006822" cy="646331"/>
          </a:xfrm>
          <a:prstGeom prst="rect">
            <a:avLst/>
          </a:prstGeom>
          <a:noFill/>
        </p:spPr>
        <p:txBody>
          <a:bodyPr wrap="square" rtlCol="0">
            <a:spAutoFit/>
          </a:bodyPr>
          <a:lstStyle/>
          <a:p>
            <a:r>
              <a:rPr kumimoji="1" lang="en-US" altLang="ja-JP" dirty="0"/>
              <a:t>※ </a:t>
            </a:r>
            <a:r>
              <a:rPr lang="ja-JP" altLang="en-US" dirty="0"/>
              <a:t>ワークスペースのトップディレクトリである </a:t>
            </a:r>
            <a:r>
              <a:rPr lang="en-US" altLang="ja-JP" dirty="0"/>
              <a:t>“~/ros2_ws” </a:t>
            </a:r>
            <a:r>
              <a:rPr lang="ja-JP" altLang="en-US" dirty="0"/>
              <a:t>で</a:t>
            </a:r>
            <a:endParaRPr lang="en-US" altLang="ja-JP" dirty="0"/>
          </a:p>
          <a:p>
            <a:r>
              <a:rPr lang="ja-JP" altLang="en-US" dirty="0"/>
              <a:t>　 実行する必要があります</a:t>
            </a:r>
            <a:endParaRPr kumimoji="1" lang="ja-JP" altLang="en-US" dirty="0"/>
          </a:p>
        </p:txBody>
      </p:sp>
      <p:cxnSp>
        <p:nvCxnSpPr>
          <p:cNvPr id="6" name="直線コネクタ 5">
            <a:extLst>
              <a:ext uri="{FF2B5EF4-FFF2-40B4-BE49-F238E27FC236}">
                <a16:creationId xmlns:a16="http://schemas.microsoft.com/office/drawing/2014/main" id="{58283BBE-0D20-B29B-0166-8AEA5577F39D}"/>
              </a:ext>
            </a:extLst>
          </p:cNvPr>
          <p:cNvCxnSpPr>
            <a:cxnSpLocks/>
          </p:cNvCxnSpPr>
          <p:nvPr/>
        </p:nvCxnSpPr>
        <p:spPr>
          <a:xfrm>
            <a:off x="936871" y="4855409"/>
            <a:ext cx="450085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103E139B-94FE-BBF9-DB27-57F3664C3765}"/>
              </a:ext>
            </a:extLst>
          </p:cNvPr>
          <p:cNvSpPr txBox="1"/>
          <p:nvPr/>
        </p:nvSpPr>
        <p:spPr>
          <a:xfrm>
            <a:off x="754643" y="5045693"/>
            <a:ext cx="5570756" cy="400110"/>
          </a:xfrm>
          <a:prstGeom prst="rect">
            <a:avLst/>
          </a:prstGeom>
          <a:noFill/>
        </p:spPr>
        <p:txBody>
          <a:bodyPr wrap="none" rtlCol="0">
            <a:spAutoFit/>
          </a:bodyPr>
          <a:lstStyle/>
          <a:p>
            <a:r>
              <a:rPr lang="ja-JP" altLang="en-US" sz="2000" b="1" dirty="0">
                <a:solidFill>
                  <a:srgbClr val="FF0000"/>
                </a:solidFill>
              </a:rPr>
              <a:t>「コントローラモジュール」プロパティに設定</a:t>
            </a:r>
            <a:endParaRPr kumimoji="1" lang="ja-JP" altLang="en-US" sz="2000" b="1" dirty="0">
              <a:solidFill>
                <a:srgbClr val="FF0000"/>
              </a:solidFill>
            </a:endParaRPr>
          </a:p>
        </p:txBody>
      </p:sp>
      <p:sp>
        <p:nvSpPr>
          <p:cNvPr id="8" name="テキスト ボックス 7">
            <a:extLst>
              <a:ext uri="{FF2B5EF4-FFF2-40B4-BE49-F238E27FC236}">
                <a16:creationId xmlns:a16="http://schemas.microsoft.com/office/drawing/2014/main" id="{697BBA15-3986-7899-2A7C-257CBF899556}"/>
              </a:ext>
            </a:extLst>
          </p:cNvPr>
          <p:cNvSpPr txBox="1"/>
          <p:nvPr/>
        </p:nvSpPr>
        <p:spPr>
          <a:xfrm>
            <a:off x="628650" y="5702544"/>
            <a:ext cx="8271557" cy="677108"/>
          </a:xfrm>
          <a:prstGeom prst="rect">
            <a:avLst/>
          </a:prstGeom>
          <a:noFill/>
        </p:spPr>
        <p:txBody>
          <a:bodyPr wrap="square" rtlCol="0">
            <a:spAutoFit/>
          </a:bodyPr>
          <a:lstStyle/>
          <a:p>
            <a:r>
              <a:rPr kumimoji="1" lang="ja-JP" altLang="en-US" sz="2000" dirty="0"/>
              <a:t>生成されるディレクトリは</a:t>
            </a:r>
            <a:endParaRPr kumimoji="1" lang="en-US" altLang="ja-JP" sz="2000" dirty="0"/>
          </a:p>
          <a:p>
            <a:r>
              <a:rPr kumimoji="1" lang="en-US" altLang="ja-JP" dirty="0"/>
              <a:t>“~/ros2_ws/install/</a:t>
            </a:r>
            <a:r>
              <a:rPr kumimoji="1" lang="en-US" altLang="ja-JP" dirty="0" err="1"/>
              <a:t>my_mobile_robot</a:t>
            </a:r>
            <a:r>
              <a:rPr kumimoji="1" lang="en-US" altLang="ja-JP" dirty="0"/>
              <a:t>/lib/ch</a:t>
            </a:r>
            <a:r>
              <a:rPr lang="en-US" altLang="ja-JP" dirty="0"/>
              <a:t>oreonoid-2.x/</a:t>
            </a:r>
            <a:r>
              <a:rPr lang="en-US" altLang="ja-JP" dirty="0" err="1"/>
              <a:t>simplecontroller</a:t>
            </a:r>
            <a:r>
              <a:rPr lang="en-US" altLang="ja-JP" dirty="0"/>
              <a:t>”</a:t>
            </a:r>
            <a:endParaRPr kumimoji="1" lang="ja-JP" altLang="en-US" dirty="0"/>
          </a:p>
        </p:txBody>
      </p:sp>
    </p:spTree>
    <p:extLst>
      <p:ext uri="{BB962C8B-B14F-4D97-AF65-F5344CB8AC3E}">
        <p14:creationId xmlns:p14="http://schemas.microsoft.com/office/powerpoint/2010/main" val="584361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CF0B46-E12A-9091-16D7-68E25BC29E7E}"/>
              </a:ext>
            </a:extLst>
          </p:cNvPr>
          <p:cNvSpPr>
            <a:spLocks noGrp="1"/>
          </p:cNvSpPr>
          <p:nvPr>
            <p:ph type="title"/>
          </p:nvPr>
        </p:nvSpPr>
        <p:spPr/>
        <p:txBody>
          <a:bodyPr/>
          <a:lstStyle/>
          <a:p>
            <a:r>
              <a:rPr kumimoji="1" lang="en-US" altLang="ja-JP" dirty="0" err="1"/>
              <a:t>colcon</a:t>
            </a:r>
            <a:r>
              <a:rPr kumimoji="1" lang="en-US" altLang="ja-JP" dirty="0"/>
              <a:t> build </a:t>
            </a:r>
            <a:r>
              <a:rPr kumimoji="1" lang="ja-JP" altLang="en-US" dirty="0"/>
              <a:t>の処理</a:t>
            </a:r>
          </a:p>
        </p:txBody>
      </p:sp>
      <p:sp>
        <p:nvSpPr>
          <p:cNvPr id="3" name="コンテンツ プレースホルダー 2">
            <a:extLst>
              <a:ext uri="{FF2B5EF4-FFF2-40B4-BE49-F238E27FC236}">
                <a16:creationId xmlns:a16="http://schemas.microsoft.com/office/drawing/2014/main" id="{A85C67C6-ECD1-20CB-714B-0E2C5EFD49CB}"/>
              </a:ext>
            </a:extLst>
          </p:cNvPr>
          <p:cNvSpPr>
            <a:spLocks noGrp="1"/>
          </p:cNvSpPr>
          <p:nvPr>
            <p:ph idx="1"/>
          </p:nvPr>
        </p:nvSpPr>
        <p:spPr>
          <a:xfrm>
            <a:off x="628650" y="1690688"/>
            <a:ext cx="8106887" cy="4854002"/>
          </a:xfrm>
        </p:spPr>
        <p:txBody>
          <a:bodyPr>
            <a:normAutofit/>
          </a:bodyPr>
          <a:lstStyle/>
          <a:p>
            <a:r>
              <a:rPr lang="ja-JP" altLang="en-US" dirty="0"/>
              <a:t>ワークスペースの</a:t>
            </a:r>
            <a:r>
              <a:rPr kumimoji="1" lang="en-US" altLang="ja-JP" dirty="0" err="1"/>
              <a:t>src</a:t>
            </a:r>
            <a:r>
              <a:rPr lang="ja-JP" altLang="en-US" dirty="0"/>
              <a:t>以下</a:t>
            </a:r>
            <a:r>
              <a:rPr kumimoji="1" lang="ja-JP" altLang="en-US" dirty="0"/>
              <a:t>のソースファイルをビルドしたバイナリファイルを</a:t>
            </a:r>
            <a:r>
              <a:rPr kumimoji="1" lang="en-US" altLang="ja-JP" dirty="0"/>
              <a:t>install</a:t>
            </a:r>
            <a:r>
              <a:rPr kumimoji="1" lang="ja-JP" altLang="en-US" dirty="0"/>
              <a:t>ディレクトリに生成する</a:t>
            </a:r>
            <a:endParaRPr kumimoji="1" lang="en-US" altLang="ja-JP" dirty="0"/>
          </a:p>
          <a:p>
            <a:pPr lvl="1"/>
            <a:r>
              <a:rPr kumimoji="1" lang="ja-JP" altLang="en-US" dirty="0"/>
              <a:t>実行時に実際に使われるのは</a:t>
            </a:r>
            <a:r>
              <a:rPr kumimoji="1" lang="en-US" altLang="ja-JP" dirty="0"/>
              <a:t>install</a:t>
            </a:r>
            <a:r>
              <a:rPr kumimoji="1" lang="ja-JP" altLang="en-US" dirty="0"/>
              <a:t>以下のファイル</a:t>
            </a:r>
            <a:endParaRPr kumimoji="1" lang="en-US" altLang="ja-JP" dirty="0"/>
          </a:p>
          <a:p>
            <a:pPr marL="457200" lvl="1" indent="0">
              <a:buNone/>
            </a:pPr>
            <a:endParaRPr kumimoji="1" lang="en-US" altLang="ja-JP" dirty="0"/>
          </a:p>
          <a:p>
            <a:r>
              <a:rPr kumimoji="1" lang="ja-JP" altLang="en-US" dirty="0"/>
              <a:t>ビルドの必要のないファイルはコピーする</a:t>
            </a:r>
            <a:endParaRPr kumimoji="1" lang="en-US" altLang="ja-JP" dirty="0"/>
          </a:p>
          <a:p>
            <a:pPr lvl="1"/>
            <a:r>
              <a:rPr lang="en-US" altLang="ja-JP" dirty="0"/>
              <a:t>“--</a:t>
            </a:r>
            <a:r>
              <a:rPr lang="en-US" altLang="ja-JP" dirty="0" err="1"/>
              <a:t>symlink</a:t>
            </a:r>
            <a:r>
              <a:rPr lang="en-US" altLang="ja-JP" dirty="0"/>
              <a:t>-install” </a:t>
            </a:r>
            <a:r>
              <a:rPr lang="ja-JP" altLang="en-US" dirty="0"/>
              <a:t>オプションを付けると、コピーの代わりにシンボリックリンクをはる</a:t>
            </a:r>
            <a:endParaRPr lang="en-US" altLang="ja-JP" dirty="0"/>
          </a:p>
          <a:p>
            <a:pPr lvl="2"/>
            <a:r>
              <a:rPr kumimoji="1" lang="en-US" altLang="ja-JP" dirty="0" err="1"/>
              <a:t>src</a:t>
            </a:r>
            <a:r>
              <a:rPr kumimoji="1" lang="ja-JP" altLang="en-US" dirty="0"/>
              <a:t>以下のファイルを変更した場合、</a:t>
            </a:r>
            <a:r>
              <a:rPr kumimoji="1" lang="en-US" altLang="ja-JP" dirty="0" err="1"/>
              <a:t>colcon</a:t>
            </a:r>
            <a:r>
              <a:rPr kumimoji="1" lang="en-US" altLang="ja-JP" dirty="0"/>
              <a:t> build</a:t>
            </a:r>
            <a:r>
              <a:rPr kumimoji="1" lang="ja-JP" altLang="en-US" dirty="0"/>
              <a:t>を再度実行しなくても変更が有効</a:t>
            </a:r>
            <a:r>
              <a:rPr lang="ja-JP" altLang="en-US" dirty="0"/>
              <a:t>となる</a:t>
            </a:r>
            <a:endParaRPr lang="en-US" altLang="ja-JP" dirty="0"/>
          </a:p>
          <a:p>
            <a:pPr lvl="2"/>
            <a:r>
              <a:rPr kumimoji="1" lang="ja-JP" altLang="en-US" dirty="0"/>
              <a:t>このオプションを付けていなかった場合は、再度</a:t>
            </a:r>
            <a:r>
              <a:rPr kumimoji="1" lang="en-US" altLang="ja-JP" dirty="0" err="1"/>
              <a:t>colcon</a:t>
            </a:r>
            <a:r>
              <a:rPr kumimoji="1" lang="en-US" altLang="ja-JP" dirty="0"/>
              <a:t> build</a:t>
            </a:r>
            <a:r>
              <a:rPr kumimoji="1" lang="ja-JP" altLang="en-US" dirty="0"/>
              <a:t>を実行してコピーしなおす必要がある</a:t>
            </a:r>
            <a:endParaRPr kumimoji="1" lang="en-US" altLang="ja-JP" dirty="0"/>
          </a:p>
          <a:p>
            <a:endParaRPr kumimoji="1" lang="ja-JP" altLang="en-US" dirty="0"/>
          </a:p>
        </p:txBody>
      </p:sp>
    </p:spTree>
    <p:extLst>
      <p:ext uri="{BB962C8B-B14F-4D97-AF65-F5344CB8AC3E}">
        <p14:creationId xmlns:p14="http://schemas.microsoft.com/office/powerpoint/2010/main" val="24984879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C95E3E-A8B2-A232-6D6E-AED964624481}"/>
              </a:ext>
            </a:extLst>
          </p:cNvPr>
          <p:cNvSpPr>
            <a:spLocks noGrp="1"/>
          </p:cNvSpPr>
          <p:nvPr>
            <p:ph type="title"/>
          </p:nvPr>
        </p:nvSpPr>
        <p:spPr/>
        <p:txBody>
          <a:bodyPr/>
          <a:lstStyle/>
          <a:p>
            <a:r>
              <a:rPr kumimoji="1" lang="ja-JP" altLang="en-US" dirty="0"/>
              <a:t>初回ビルド後の設定の反映</a:t>
            </a:r>
          </a:p>
        </p:txBody>
      </p:sp>
      <p:sp>
        <p:nvSpPr>
          <p:cNvPr id="3" name="コンテンツ プレースホルダー 2">
            <a:extLst>
              <a:ext uri="{FF2B5EF4-FFF2-40B4-BE49-F238E27FC236}">
                <a16:creationId xmlns:a16="http://schemas.microsoft.com/office/drawing/2014/main" id="{14CA96FD-29CF-88C0-65B6-5450B0827A1B}"/>
              </a:ext>
            </a:extLst>
          </p:cNvPr>
          <p:cNvSpPr>
            <a:spLocks noGrp="1"/>
          </p:cNvSpPr>
          <p:nvPr>
            <p:ph idx="1"/>
          </p:nvPr>
        </p:nvSpPr>
        <p:spPr>
          <a:xfrm>
            <a:off x="628650" y="1825624"/>
            <a:ext cx="7886700" cy="4667249"/>
          </a:xfrm>
        </p:spPr>
        <p:txBody>
          <a:bodyPr>
            <a:normAutofit lnSpcReduction="10000"/>
          </a:bodyPr>
          <a:lstStyle/>
          <a:p>
            <a:r>
              <a:rPr kumimoji="1" lang="ja-JP" altLang="en-US" dirty="0"/>
              <a:t>今回、</a:t>
            </a:r>
            <a:r>
              <a:rPr kumimoji="1" lang="en-US" altLang="ja-JP" dirty="0" err="1"/>
              <a:t>my_mobile_robot</a:t>
            </a:r>
            <a:r>
              <a:rPr kumimoji="1" lang="ja-JP" altLang="en-US" dirty="0"/>
              <a:t>パッケージのビルドを初めて実行</a:t>
            </a:r>
            <a:endParaRPr kumimoji="1" lang="en-US" altLang="ja-JP" dirty="0"/>
          </a:p>
          <a:p>
            <a:r>
              <a:rPr lang="ja-JP" altLang="en-US" dirty="0"/>
              <a:t>ワークスペースに</a:t>
            </a:r>
            <a:r>
              <a:rPr lang="en-US" altLang="ja-JP" dirty="0" err="1"/>
              <a:t>my_mobile_robot</a:t>
            </a:r>
            <a:r>
              <a:rPr lang="ja-JP" altLang="en-US" dirty="0"/>
              <a:t>が追加されたことを認識させる必要がある</a:t>
            </a:r>
            <a:endParaRPr lang="en-US" altLang="ja-JP" dirty="0"/>
          </a:p>
          <a:p>
            <a:endParaRPr kumimoji="1" lang="en-US" altLang="ja-JP" dirty="0"/>
          </a:p>
          <a:p>
            <a:pPr marL="514350" indent="-514350">
              <a:buFont typeface="+mj-lt"/>
              <a:buAutoNum type="arabicPeriod"/>
            </a:pPr>
            <a:r>
              <a:rPr lang="ja-JP" altLang="en-US" dirty="0"/>
              <a:t>ワークスペースセットアップスクリプトを再度取り込む</a:t>
            </a:r>
            <a:endParaRPr lang="en-US" altLang="ja-JP" dirty="0"/>
          </a:p>
          <a:p>
            <a:pPr lvl="1"/>
            <a:r>
              <a:rPr lang="ja-JP" altLang="en-US" dirty="0"/>
              <a:t>端末を起動しなおすか、以下を実行する</a:t>
            </a:r>
            <a:endParaRPr lang="en-US" altLang="ja-JP" dirty="0"/>
          </a:p>
          <a:p>
            <a:pPr lvl="1"/>
            <a:endParaRPr lang="en-US" altLang="ja-JP" dirty="0"/>
          </a:p>
          <a:p>
            <a:pPr lvl="1"/>
            <a:endParaRPr lang="en-US" altLang="ja-JP" dirty="0"/>
          </a:p>
          <a:p>
            <a:pPr marL="514350" indent="-514350">
              <a:buFont typeface="+mj-lt"/>
              <a:buAutoNum type="arabicPeriod"/>
            </a:pPr>
            <a:r>
              <a:rPr kumimoji="1" lang="en-US" altLang="ja-JP" dirty="0" err="1"/>
              <a:t>Choreonoid</a:t>
            </a:r>
            <a:r>
              <a:rPr kumimoji="1" lang="ja-JP" altLang="en-US" dirty="0"/>
              <a:t>を起動しなおす</a:t>
            </a:r>
            <a:endParaRPr kumimoji="1" lang="en-US" altLang="ja-JP" dirty="0"/>
          </a:p>
          <a:p>
            <a:endParaRPr kumimoji="1" lang="ja-JP" altLang="en-US" dirty="0"/>
          </a:p>
        </p:txBody>
      </p:sp>
      <p:sp>
        <p:nvSpPr>
          <p:cNvPr id="4" name="テキスト ボックス 3">
            <a:extLst>
              <a:ext uri="{FF2B5EF4-FFF2-40B4-BE49-F238E27FC236}">
                <a16:creationId xmlns:a16="http://schemas.microsoft.com/office/drawing/2014/main" id="{5DC70742-14F7-1588-EF7B-A8BFD3FFE3A7}"/>
              </a:ext>
            </a:extLst>
          </p:cNvPr>
          <p:cNvSpPr txBox="1"/>
          <p:nvPr/>
        </p:nvSpPr>
        <p:spPr>
          <a:xfrm>
            <a:off x="1336186" y="5049908"/>
            <a:ext cx="5702117" cy="400110"/>
          </a:xfrm>
          <a:prstGeom prst="rect">
            <a:avLst/>
          </a:prstGeom>
          <a:noFill/>
          <a:ln>
            <a:solidFill>
              <a:schemeClr val="tx1"/>
            </a:solidFill>
          </a:ln>
        </p:spPr>
        <p:txBody>
          <a:bodyPr wrap="square" rtlCol="0">
            <a:spAutoFit/>
          </a:bodyPr>
          <a:lstStyle/>
          <a:p>
            <a:r>
              <a:rPr lang="en-US" altLang="ja-JP" sz="2000" dirty="0">
                <a:latin typeface="ＭＳ ゴシック" panose="020B0609070205080204" pitchFamily="49" charset="-128"/>
                <a:ea typeface="ＭＳ ゴシック" panose="020B0609070205080204" pitchFamily="49" charset="-128"/>
              </a:rPr>
              <a:t>source ~/ros2_ws/install/</a:t>
            </a:r>
            <a:r>
              <a:rPr lang="en-US" altLang="ja-JP" sz="2000" dirty="0" err="1">
                <a:latin typeface="ＭＳ ゴシック" panose="020B0609070205080204" pitchFamily="49" charset="-128"/>
                <a:ea typeface="ＭＳ ゴシック" panose="020B0609070205080204" pitchFamily="49" charset="-128"/>
              </a:rPr>
              <a:t>setup.bash</a:t>
            </a:r>
            <a:endParaRPr lang="en-US" altLang="ja-JP" sz="2000" dirty="0">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30336647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A4F5C1-DAB7-2FC4-5FD4-A4277BB31C26}"/>
              </a:ext>
            </a:extLst>
          </p:cNvPr>
          <p:cNvSpPr>
            <a:spLocks noGrp="1"/>
          </p:cNvSpPr>
          <p:nvPr>
            <p:ph type="title"/>
          </p:nvPr>
        </p:nvSpPr>
        <p:spPr>
          <a:xfrm>
            <a:off x="628650" y="151612"/>
            <a:ext cx="7886700" cy="1325563"/>
          </a:xfrm>
        </p:spPr>
        <p:txBody>
          <a:bodyPr/>
          <a:lstStyle/>
          <a:p>
            <a:r>
              <a:rPr lang="ja-JP" altLang="en-US" dirty="0"/>
              <a:t>コントローラの本体の設定</a:t>
            </a:r>
            <a:endParaRPr kumimoji="1" lang="ja-JP" altLang="en-US" dirty="0"/>
          </a:p>
        </p:txBody>
      </p:sp>
      <p:sp>
        <p:nvSpPr>
          <p:cNvPr id="3" name="コンテンツ プレースホルダー 2">
            <a:extLst>
              <a:ext uri="{FF2B5EF4-FFF2-40B4-BE49-F238E27FC236}">
                <a16:creationId xmlns:a16="http://schemas.microsoft.com/office/drawing/2014/main" id="{DAFA4CAF-7D21-4693-B09B-53CC630577CE}"/>
              </a:ext>
            </a:extLst>
          </p:cNvPr>
          <p:cNvSpPr>
            <a:spLocks noGrp="1"/>
          </p:cNvSpPr>
          <p:nvPr>
            <p:ph idx="1"/>
          </p:nvPr>
        </p:nvSpPr>
        <p:spPr>
          <a:xfrm>
            <a:off x="565894" y="1496233"/>
            <a:ext cx="7886700" cy="982558"/>
          </a:xfrm>
        </p:spPr>
        <p:txBody>
          <a:bodyPr/>
          <a:lstStyle/>
          <a:p>
            <a:r>
              <a:rPr kumimoji="1" lang="en-US" altLang="ja-JP" dirty="0"/>
              <a:t>“</a:t>
            </a:r>
            <a:r>
              <a:rPr kumimoji="1" lang="en-US" altLang="ja-JP" dirty="0" err="1"/>
              <a:t>SimpleController</a:t>
            </a:r>
            <a:r>
              <a:rPr kumimoji="1" lang="en-US" altLang="ja-JP" dirty="0"/>
              <a:t>” </a:t>
            </a:r>
            <a:r>
              <a:rPr kumimoji="1" lang="ja-JP" altLang="en-US" dirty="0"/>
              <a:t>アイテムを選択し、「コントローラモジュール」プロパティで設定する</a:t>
            </a:r>
            <a:endParaRPr kumimoji="1" lang="en-US" altLang="ja-JP" dirty="0"/>
          </a:p>
          <a:p>
            <a:endParaRPr kumimoji="1" lang="ja-JP" altLang="en-US" dirty="0"/>
          </a:p>
        </p:txBody>
      </p:sp>
      <p:pic>
        <p:nvPicPr>
          <p:cNvPr id="5" name="図 4" descr="テーブル&#10;&#10;自動的に生成された説明">
            <a:extLst>
              <a:ext uri="{FF2B5EF4-FFF2-40B4-BE49-F238E27FC236}">
                <a16:creationId xmlns:a16="http://schemas.microsoft.com/office/drawing/2014/main" id="{688EF8E9-68BC-1672-3D6D-7483A0CDAD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9833" y="3478565"/>
            <a:ext cx="2728883" cy="2341022"/>
          </a:xfrm>
          <a:prstGeom prst="rect">
            <a:avLst/>
          </a:prstGeom>
        </p:spPr>
      </p:pic>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5E5E285E-EE1D-0B93-B3BB-A645A0166F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2198" y="3465300"/>
            <a:ext cx="3341969" cy="2354287"/>
          </a:xfrm>
          <a:prstGeom prst="rect">
            <a:avLst/>
          </a:prstGeom>
        </p:spPr>
      </p:pic>
      <p:sp>
        <p:nvSpPr>
          <p:cNvPr id="14" name="正方形/長方形 13">
            <a:extLst>
              <a:ext uri="{FF2B5EF4-FFF2-40B4-BE49-F238E27FC236}">
                <a16:creationId xmlns:a16="http://schemas.microsoft.com/office/drawing/2014/main" id="{1371F471-3284-98C1-AF65-DD10F17F06E8}"/>
              </a:ext>
            </a:extLst>
          </p:cNvPr>
          <p:cNvSpPr/>
          <p:nvPr/>
        </p:nvSpPr>
        <p:spPr>
          <a:xfrm>
            <a:off x="939833" y="4349202"/>
            <a:ext cx="2728883" cy="18566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14C59912-2C0D-24B5-DD7F-AC477A00B041}"/>
              </a:ext>
            </a:extLst>
          </p:cNvPr>
          <p:cNvSpPr/>
          <p:nvPr/>
        </p:nvSpPr>
        <p:spPr>
          <a:xfrm>
            <a:off x="4089271" y="4432751"/>
            <a:ext cx="385255" cy="464163"/>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79E9D9F8-0F8B-6D87-C0A2-D20C330E26B8}"/>
              </a:ext>
            </a:extLst>
          </p:cNvPr>
          <p:cNvCxnSpPr>
            <a:cxnSpLocks/>
          </p:cNvCxnSpPr>
          <p:nvPr/>
        </p:nvCxnSpPr>
        <p:spPr>
          <a:xfrm>
            <a:off x="3017056" y="3276987"/>
            <a:ext cx="454879" cy="10722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50A6CD0A-432B-6633-3B88-98E450430180}"/>
              </a:ext>
            </a:extLst>
          </p:cNvPr>
          <p:cNvSpPr txBox="1"/>
          <p:nvPr/>
        </p:nvSpPr>
        <p:spPr>
          <a:xfrm>
            <a:off x="375974" y="2658016"/>
            <a:ext cx="3996436" cy="584775"/>
          </a:xfrm>
          <a:prstGeom prst="rect">
            <a:avLst/>
          </a:prstGeom>
          <a:noFill/>
        </p:spPr>
        <p:txBody>
          <a:bodyPr wrap="square" rtlCol="0">
            <a:spAutoFit/>
          </a:bodyPr>
          <a:lstStyle/>
          <a:p>
            <a:r>
              <a:rPr lang="ja-JP" altLang="en-US" sz="1600" b="1" dirty="0">
                <a:solidFill>
                  <a:srgbClr val="FF0000"/>
                </a:solidFill>
              </a:rPr>
              <a:t>「コントローラモジュールの入力欄を</a:t>
            </a:r>
            <a:endParaRPr lang="en-US" altLang="ja-JP" sz="1600" b="1" dirty="0">
              <a:solidFill>
                <a:srgbClr val="FF0000"/>
              </a:solidFill>
            </a:endParaRPr>
          </a:p>
          <a:p>
            <a:r>
              <a:rPr lang="ja-JP" altLang="en-US" sz="1600" b="1" dirty="0">
                <a:solidFill>
                  <a:srgbClr val="FF0000"/>
                </a:solidFill>
              </a:rPr>
              <a:t>ダブルクリックして、このボタンを押す</a:t>
            </a:r>
            <a:endParaRPr kumimoji="1" lang="ja-JP" altLang="en-US" sz="1600" b="1" dirty="0">
              <a:solidFill>
                <a:srgbClr val="FF0000"/>
              </a:solidFill>
            </a:endParaRPr>
          </a:p>
        </p:txBody>
      </p:sp>
      <p:sp>
        <p:nvSpPr>
          <p:cNvPr id="20" name="テキスト ボックス 19">
            <a:extLst>
              <a:ext uri="{FF2B5EF4-FFF2-40B4-BE49-F238E27FC236}">
                <a16:creationId xmlns:a16="http://schemas.microsoft.com/office/drawing/2014/main" id="{AE8BFB05-9632-8E55-BCBE-98479B04563D}"/>
              </a:ext>
            </a:extLst>
          </p:cNvPr>
          <p:cNvSpPr txBox="1"/>
          <p:nvPr/>
        </p:nvSpPr>
        <p:spPr>
          <a:xfrm>
            <a:off x="4692975" y="2543937"/>
            <a:ext cx="3996436" cy="830997"/>
          </a:xfrm>
          <a:prstGeom prst="rect">
            <a:avLst/>
          </a:prstGeom>
          <a:noFill/>
        </p:spPr>
        <p:txBody>
          <a:bodyPr wrap="square" rtlCol="0">
            <a:spAutoFit/>
          </a:bodyPr>
          <a:lstStyle/>
          <a:p>
            <a:r>
              <a:rPr kumimoji="1" lang="ja-JP" altLang="en-US" sz="1600" b="1" dirty="0">
                <a:solidFill>
                  <a:srgbClr val="FF0000"/>
                </a:solidFill>
              </a:rPr>
              <a:t>ファイル選択ダイアログで </a:t>
            </a:r>
            <a:r>
              <a:rPr kumimoji="1" lang="en-US" altLang="ja-JP" sz="1600" b="1" dirty="0">
                <a:solidFill>
                  <a:srgbClr val="FF0000"/>
                </a:solidFill>
              </a:rPr>
              <a:t>“~/ros2_ws/</a:t>
            </a:r>
          </a:p>
          <a:p>
            <a:r>
              <a:rPr lang="en-US" altLang="ja-JP" sz="1600" b="1" dirty="0">
                <a:solidFill>
                  <a:srgbClr val="FF0000"/>
                </a:solidFill>
              </a:rPr>
              <a:t>install/</a:t>
            </a:r>
            <a:r>
              <a:rPr lang="en-US" altLang="ja-JP" sz="1600" b="1" dirty="0" err="1">
                <a:solidFill>
                  <a:srgbClr val="FF0000"/>
                </a:solidFill>
              </a:rPr>
              <a:t>my_mobile_robot</a:t>
            </a:r>
            <a:r>
              <a:rPr lang="en-US" altLang="ja-JP" sz="1600" b="1" dirty="0">
                <a:solidFill>
                  <a:srgbClr val="FF0000"/>
                </a:solidFill>
              </a:rPr>
              <a:t>/lib/choreonoid-2.x/</a:t>
            </a:r>
            <a:r>
              <a:rPr lang="en-US" altLang="ja-JP" sz="1600" b="1" dirty="0" err="1">
                <a:solidFill>
                  <a:srgbClr val="FF0000"/>
                </a:solidFill>
              </a:rPr>
              <a:t>simplecontroller</a:t>
            </a:r>
            <a:r>
              <a:rPr lang="en-US" altLang="ja-JP" sz="1600" b="1" dirty="0">
                <a:solidFill>
                  <a:srgbClr val="FF0000"/>
                </a:solidFill>
              </a:rPr>
              <a:t>” </a:t>
            </a:r>
            <a:r>
              <a:rPr lang="ja-JP" altLang="en-US" sz="1600" b="1" dirty="0">
                <a:solidFill>
                  <a:srgbClr val="FF0000"/>
                </a:solidFill>
              </a:rPr>
              <a:t>を開く</a:t>
            </a:r>
            <a:endParaRPr kumimoji="1" lang="ja-JP" altLang="en-US" sz="1600" b="1" dirty="0">
              <a:solidFill>
                <a:srgbClr val="FF0000"/>
              </a:solidFill>
            </a:endParaRPr>
          </a:p>
        </p:txBody>
      </p:sp>
      <p:sp>
        <p:nvSpPr>
          <p:cNvPr id="21" name="テキスト ボックス 20">
            <a:extLst>
              <a:ext uri="{FF2B5EF4-FFF2-40B4-BE49-F238E27FC236}">
                <a16:creationId xmlns:a16="http://schemas.microsoft.com/office/drawing/2014/main" id="{BE9C711B-C7D8-8259-623A-624181FF1748}"/>
              </a:ext>
            </a:extLst>
          </p:cNvPr>
          <p:cNvSpPr txBox="1"/>
          <p:nvPr/>
        </p:nvSpPr>
        <p:spPr>
          <a:xfrm>
            <a:off x="4764723" y="6017779"/>
            <a:ext cx="4133270" cy="338554"/>
          </a:xfrm>
          <a:prstGeom prst="rect">
            <a:avLst/>
          </a:prstGeom>
          <a:noFill/>
        </p:spPr>
        <p:txBody>
          <a:bodyPr wrap="square" rtlCol="0">
            <a:spAutoFit/>
          </a:bodyPr>
          <a:lstStyle/>
          <a:p>
            <a:r>
              <a:rPr lang="en-US" altLang="ja-JP" sz="1600" b="1" dirty="0">
                <a:solidFill>
                  <a:srgbClr val="FF0000"/>
                </a:solidFill>
              </a:rPr>
              <a:t>“MyMobileRobotDriveTester.so” </a:t>
            </a:r>
            <a:r>
              <a:rPr lang="ja-JP" altLang="en-US" sz="1600" b="1" dirty="0">
                <a:solidFill>
                  <a:srgbClr val="FF0000"/>
                </a:solidFill>
              </a:rPr>
              <a:t>を選択</a:t>
            </a:r>
            <a:endParaRPr kumimoji="1" lang="ja-JP" altLang="en-US" sz="1600" b="1" dirty="0">
              <a:solidFill>
                <a:srgbClr val="FF0000"/>
              </a:solidFill>
            </a:endParaRPr>
          </a:p>
        </p:txBody>
      </p:sp>
      <p:cxnSp>
        <p:nvCxnSpPr>
          <p:cNvPr id="22" name="直線矢印コネクタ 21">
            <a:extLst>
              <a:ext uri="{FF2B5EF4-FFF2-40B4-BE49-F238E27FC236}">
                <a16:creationId xmlns:a16="http://schemas.microsoft.com/office/drawing/2014/main" id="{452B85F6-E6CE-5D22-C559-48DF88A7A025}"/>
              </a:ext>
            </a:extLst>
          </p:cNvPr>
          <p:cNvCxnSpPr>
            <a:cxnSpLocks/>
            <a:stCxn id="21" idx="0"/>
          </p:cNvCxnSpPr>
          <p:nvPr/>
        </p:nvCxnSpPr>
        <p:spPr>
          <a:xfrm flipV="1">
            <a:off x="6831358" y="4149612"/>
            <a:ext cx="196061" cy="186816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フリーフォーム: 図形 26">
            <a:extLst>
              <a:ext uri="{FF2B5EF4-FFF2-40B4-BE49-F238E27FC236}">
                <a16:creationId xmlns:a16="http://schemas.microsoft.com/office/drawing/2014/main" id="{B557DCDF-BF9C-60B5-0676-97999209A2DA}"/>
              </a:ext>
            </a:extLst>
          </p:cNvPr>
          <p:cNvSpPr/>
          <p:nvPr/>
        </p:nvSpPr>
        <p:spPr>
          <a:xfrm>
            <a:off x="2914940" y="4432752"/>
            <a:ext cx="1754536" cy="1731326"/>
          </a:xfrm>
          <a:custGeom>
            <a:avLst/>
            <a:gdLst>
              <a:gd name="connsiteX0" fmla="*/ 1485320 w 1485320"/>
              <a:gd name="connsiteY0" fmla="*/ 1499245 h 1499245"/>
              <a:gd name="connsiteX1" fmla="*/ 524504 w 1485320"/>
              <a:gd name="connsiteY1" fmla="*/ 932967 h 1499245"/>
              <a:gd name="connsiteX2" fmla="*/ 0 w 1485320"/>
              <a:gd name="connsiteY2" fmla="*/ 0 h 1499245"/>
            </a:gdLst>
            <a:ahLst/>
            <a:cxnLst>
              <a:cxn ang="0">
                <a:pos x="connsiteX0" y="connsiteY0"/>
              </a:cxn>
              <a:cxn ang="0">
                <a:pos x="connsiteX1" y="connsiteY1"/>
              </a:cxn>
              <a:cxn ang="0">
                <a:pos x="connsiteX2" y="connsiteY2"/>
              </a:cxn>
            </a:cxnLst>
            <a:rect l="l" t="t" r="r" b="b"/>
            <a:pathLst>
              <a:path w="1485320" h="1499245">
                <a:moveTo>
                  <a:pt x="1485320" y="1499245"/>
                </a:moveTo>
                <a:cubicBezTo>
                  <a:pt x="1128688" y="1341043"/>
                  <a:pt x="772057" y="1182841"/>
                  <a:pt x="524504" y="932967"/>
                </a:cubicBezTo>
                <a:cubicBezTo>
                  <a:pt x="276951" y="683093"/>
                  <a:pt x="138475" y="341546"/>
                  <a:pt x="0" y="0"/>
                </a:cubicBezTo>
              </a:path>
            </a:pathLst>
          </a:custGeom>
          <a:noFill/>
          <a:ln w="28575">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F7AC8C4E-4A1F-1D5A-E718-B0E456CB0310}"/>
              </a:ext>
            </a:extLst>
          </p:cNvPr>
          <p:cNvSpPr txBox="1"/>
          <p:nvPr/>
        </p:nvSpPr>
        <p:spPr>
          <a:xfrm>
            <a:off x="375974" y="5987731"/>
            <a:ext cx="4133270" cy="584775"/>
          </a:xfrm>
          <a:prstGeom prst="rect">
            <a:avLst/>
          </a:prstGeom>
          <a:noFill/>
        </p:spPr>
        <p:txBody>
          <a:bodyPr wrap="square" rtlCol="0">
            <a:spAutoFit/>
          </a:bodyPr>
          <a:lstStyle/>
          <a:p>
            <a:r>
              <a:rPr lang="en-US" altLang="ja-JP" sz="1600" b="1" dirty="0">
                <a:solidFill>
                  <a:srgbClr val="FF0000"/>
                </a:solidFill>
              </a:rPr>
              <a:t>“</a:t>
            </a:r>
            <a:r>
              <a:rPr lang="en-US" altLang="ja-JP" sz="1600" b="1" dirty="0" err="1">
                <a:solidFill>
                  <a:srgbClr val="FF0000"/>
                </a:solidFill>
              </a:rPr>
              <a:t>MyMobileRobotDriveTester</a:t>
            </a:r>
            <a:r>
              <a:rPr lang="en-US" altLang="ja-JP" sz="1600" b="1" dirty="0">
                <a:solidFill>
                  <a:srgbClr val="FF0000"/>
                </a:solidFill>
              </a:rPr>
              <a:t>” </a:t>
            </a:r>
            <a:r>
              <a:rPr lang="ja-JP" altLang="en-US" sz="1600" b="1" dirty="0">
                <a:solidFill>
                  <a:srgbClr val="FF0000"/>
                </a:solidFill>
              </a:rPr>
              <a:t>がここに設定される（直接入力してもよい）</a:t>
            </a:r>
            <a:endParaRPr kumimoji="1" lang="ja-JP" altLang="en-US" sz="1600" b="1" dirty="0">
              <a:solidFill>
                <a:srgbClr val="FF0000"/>
              </a:solidFill>
            </a:endParaRPr>
          </a:p>
        </p:txBody>
      </p:sp>
    </p:spTree>
    <p:extLst>
      <p:ext uri="{BB962C8B-B14F-4D97-AF65-F5344CB8AC3E}">
        <p14:creationId xmlns:p14="http://schemas.microsoft.com/office/powerpoint/2010/main" val="423474927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F93913-9225-F919-1027-BE1557398E80}"/>
              </a:ext>
            </a:extLst>
          </p:cNvPr>
          <p:cNvSpPr>
            <a:spLocks noGrp="1"/>
          </p:cNvSpPr>
          <p:nvPr>
            <p:ph type="title"/>
          </p:nvPr>
        </p:nvSpPr>
        <p:spPr/>
        <p:txBody>
          <a:bodyPr/>
          <a:lstStyle/>
          <a:p>
            <a:r>
              <a:rPr kumimoji="1" lang="ja-JP" altLang="en-US" dirty="0"/>
              <a:t>補足：アイテム名の修正</a:t>
            </a:r>
          </a:p>
        </p:txBody>
      </p:sp>
      <p:sp>
        <p:nvSpPr>
          <p:cNvPr id="5" name="コンテンツ プレースホルダー 4">
            <a:extLst>
              <a:ext uri="{FF2B5EF4-FFF2-40B4-BE49-F238E27FC236}">
                <a16:creationId xmlns:a16="http://schemas.microsoft.com/office/drawing/2014/main" id="{3A26B1BF-59A1-3715-6750-BE29974AB0A6}"/>
              </a:ext>
            </a:extLst>
          </p:cNvPr>
          <p:cNvSpPr>
            <a:spLocks noGrp="1"/>
          </p:cNvSpPr>
          <p:nvPr>
            <p:ph idx="1"/>
          </p:nvPr>
        </p:nvSpPr>
        <p:spPr>
          <a:xfrm>
            <a:off x="489402" y="1756000"/>
            <a:ext cx="8236852" cy="1673000"/>
          </a:xfrm>
        </p:spPr>
        <p:txBody>
          <a:bodyPr/>
          <a:lstStyle/>
          <a:p>
            <a:r>
              <a:rPr kumimoji="1" lang="ja-JP" altLang="en-US" sz="2800" dirty="0"/>
              <a:t>シンプルコントローラアイテムの名前も変更しておくと分かりやすくなる</a:t>
            </a:r>
            <a:endParaRPr kumimoji="1" lang="en-US" altLang="ja-JP" sz="2800" dirty="0"/>
          </a:p>
          <a:p>
            <a:r>
              <a:rPr lang="ja-JP" altLang="en-US" dirty="0"/>
              <a:t>アイテムの右クリックメニューで「名前を変更」</a:t>
            </a:r>
            <a:endParaRPr kumimoji="1" lang="en-US" altLang="ja-JP" sz="2800" dirty="0"/>
          </a:p>
          <a:p>
            <a:endParaRPr lang="ja-JP" altLang="en-US" dirty="0"/>
          </a:p>
        </p:txBody>
      </p:sp>
      <p:sp>
        <p:nvSpPr>
          <p:cNvPr id="4" name="テキスト ボックス 3">
            <a:extLst>
              <a:ext uri="{FF2B5EF4-FFF2-40B4-BE49-F238E27FC236}">
                <a16:creationId xmlns:a16="http://schemas.microsoft.com/office/drawing/2014/main" id="{B65BE2E7-EFBB-4E08-E1DE-6D21B7BB9AAD}"/>
              </a:ext>
            </a:extLst>
          </p:cNvPr>
          <p:cNvSpPr txBox="1"/>
          <p:nvPr/>
        </p:nvSpPr>
        <p:spPr>
          <a:xfrm>
            <a:off x="594904" y="3675888"/>
            <a:ext cx="3605766" cy="1938992"/>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 World</a:t>
            </a:r>
          </a:p>
          <a:p>
            <a:r>
              <a:rPr lang="en-US" altLang="ja-JP" sz="2400" dirty="0">
                <a:latin typeface="ＭＳ ゴシック" panose="020B0609070205080204" pitchFamily="49" charset="-128"/>
                <a:ea typeface="ＭＳ ゴシック" panose="020B0609070205080204" pitchFamily="49" charset="-128"/>
              </a:rPr>
              <a:t>  + </a:t>
            </a:r>
            <a:r>
              <a:rPr lang="en-US" altLang="ja-JP" sz="2400" dirty="0" err="1">
                <a:latin typeface="ＭＳ ゴシック" panose="020B0609070205080204" pitchFamily="49" charset="-128"/>
                <a:ea typeface="ＭＳ ゴシック" panose="020B0609070205080204" pitchFamily="49" charset="-128"/>
              </a:rPr>
              <a:t>MobileRobot</a:t>
            </a:r>
            <a:endParaRPr lang="en-US" altLang="ja-JP" sz="2400" dirty="0">
              <a:latin typeface="ＭＳ ゴシック" panose="020B0609070205080204" pitchFamily="49" charset="-128"/>
              <a:ea typeface="ＭＳ ゴシック" panose="020B0609070205080204" pitchFamily="49" charset="-128"/>
            </a:endParaRPr>
          </a:p>
          <a:p>
            <a:r>
              <a:rPr lang="ja-JP" altLang="en-US" sz="2400" dirty="0">
                <a:latin typeface="ＭＳ ゴシック" panose="020B0609070205080204" pitchFamily="49" charset="-128"/>
                <a:ea typeface="ＭＳ ゴシック" panose="020B0609070205080204" pitchFamily="49" charset="-128"/>
              </a:rPr>
              <a:t>    </a:t>
            </a:r>
            <a:r>
              <a:rPr lang="en-US" altLang="ja-JP" sz="2400" dirty="0">
                <a:latin typeface="ＭＳ ゴシック" panose="020B0609070205080204" pitchFamily="49" charset="-128"/>
                <a:ea typeface="ＭＳ ゴシック" panose="020B0609070205080204" pitchFamily="49" charset="-128"/>
              </a:rPr>
              <a:t>  </a:t>
            </a:r>
            <a:r>
              <a:rPr lang="en-US" altLang="ja-JP" sz="2400" b="1" dirty="0" err="1">
                <a:solidFill>
                  <a:srgbClr val="FF0000"/>
                </a:solidFill>
                <a:latin typeface="ＭＳ ゴシック" panose="020B0609070205080204" pitchFamily="49" charset="-128"/>
                <a:ea typeface="ＭＳ ゴシック" panose="020B0609070205080204" pitchFamily="49" charset="-128"/>
              </a:rPr>
              <a:t>SimpleController</a:t>
            </a:r>
            <a:endParaRPr lang="en-US" altLang="ja-JP" sz="2400" b="1" dirty="0">
              <a:solidFill>
                <a:srgbClr val="FF0000"/>
              </a:solidFill>
              <a:latin typeface="ＭＳ ゴシック" panose="020B0609070205080204" pitchFamily="49" charset="-128"/>
              <a:ea typeface="ＭＳ ゴシック" panose="020B0609070205080204" pitchFamily="49" charset="-128"/>
            </a:endParaRPr>
          </a:p>
          <a:p>
            <a:r>
              <a:rPr lang="en-US" altLang="ja-JP" sz="2400" dirty="0">
                <a:latin typeface="ＭＳ ゴシック" panose="020B0609070205080204" pitchFamily="49" charset="-128"/>
                <a:ea typeface="ＭＳ ゴシック" panose="020B0609070205080204" pitchFamily="49" charset="-128"/>
              </a:rPr>
              <a:t>    Floor</a:t>
            </a:r>
          </a:p>
          <a:p>
            <a:r>
              <a:rPr lang="en-US" altLang="ja-JP"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AISTSimulator</a:t>
            </a:r>
            <a:endParaRPr lang="en-US" altLang="ja-JP" sz="2400" dirty="0">
              <a:latin typeface="ＭＳ ゴシック" panose="020B0609070205080204" pitchFamily="49" charset="-128"/>
              <a:ea typeface="ＭＳ ゴシック" panose="020B0609070205080204" pitchFamily="49" charset="-128"/>
            </a:endParaRPr>
          </a:p>
        </p:txBody>
      </p:sp>
      <p:sp>
        <p:nvSpPr>
          <p:cNvPr id="9" name="テキスト ボックス 8">
            <a:extLst>
              <a:ext uri="{FF2B5EF4-FFF2-40B4-BE49-F238E27FC236}">
                <a16:creationId xmlns:a16="http://schemas.microsoft.com/office/drawing/2014/main" id="{27F6522D-A1F6-75D1-6009-14DC7A843694}"/>
              </a:ext>
            </a:extLst>
          </p:cNvPr>
          <p:cNvSpPr txBox="1"/>
          <p:nvPr/>
        </p:nvSpPr>
        <p:spPr>
          <a:xfrm>
            <a:off x="5199568" y="3675888"/>
            <a:ext cx="3183206" cy="1938992"/>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 World</a:t>
            </a:r>
          </a:p>
          <a:p>
            <a:r>
              <a:rPr lang="en-US" altLang="ja-JP" sz="2400" dirty="0">
                <a:latin typeface="ＭＳ ゴシック" panose="020B0609070205080204" pitchFamily="49" charset="-128"/>
                <a:ea typeface="ＭＳ ゴシック" panose="020B0609070205080204" pitchFamily="49" charset="-128"/>
              </a:rPr>
              <a:t>  + </a:t>
            </a:r>
            <a:r>
              <a:rPr lang="en-US" altLang="ja-JP" sz="2400" dirty="0" err="1">
                <a:latin typeface="ＭＳ ゴシック" panose="020B0609070205080204" pitchFamily="49" charset="-128"/>
                <a:ea typeface="ＭＳ ゴシック" panose="020B0609070205080204" pitchFamily="49" charset="-128"/>
              </a:rPr>
              <a:t>MobileRobot</a:t>
            </a:r>
            <a:endParaRPr lang="en-US" altLang="ja-JP" sz="2400" dirty="0">
              <a:latin typeface="ＭＳ ゴシック" panose="020B0609070205080204" pitchFamily="49" charset="-128"/>
              <a:ea typeface="ＭＳ ゴシック" panose="020B0609070205080204" pitchFamily="49" charset="-128"/>
            </a:endParaRPr>
          </a:p>
          <a:p>
            <a:r>
              <a:rPr lang="ja-JP" altLang="en-US" sz="2400" dirty="0">
                <a:latin typeface="ＭＳ ゴシック" panose="020B0609070205080204" pitchFamily="49" charset="-128"/>
                <a:ea typeface="ＭＳ ゴシック" panose="020B0609070205080204" pitchFamily="49" charset="-128"/>
              </a:rPr>
              <a:t>    </a:t>
            </a:r>
            <a:r>
              <a:rPr lang="en-US" altLang="ja-JP" sz="2400" dirty="0">
                <a:latin typeface="ＭＳ ゴシック" panose="020B0609070205080204" pitchFamily="49" charset="-128"/>
                <a:ea typeface="ＭＳ ゴシック" panose="020B0609070205080204" pitchFamily="49" charset="-128"/>
              </a:rPr>
              <a:t>  </a:t>
            </a:r>
            <a:r>
              <a:rPr lang="en-US" altLang="ja-JP" sz="2400" b="1" dirty="0" err="1">
                <a:solidFill>
                  <a:srgbClr val="FF0000"/>
                </a:solidFill>
                <a:latin typeface="ＭＳ ゴシック" panose="020B0609070205080204" pitchFamily="49" charset="-128"/>
                <a:ea typeface="ＭＳ ゴシック" panose="020B0609070205080204" pitchFamily="49" charset="-128"/>
              </a:rPr>
              <a:t>DriveTester</a:t>
            </a:r>
            <a:endParaRPr lang="en-US" altLang="ja-JP" sz="2400" b="1" dirty="0">
              <a:solidFill>
                <a:srgbClr val="FF0000"/>
              </a:solidFill>
              <a:latin typeface="ＭＳ ゴシック" panose="020B0609070205080204" pitchFamily="49" charset="-128"/>
              <a:ea typeface="ＭＳ ゴシック" panose="020B0609070205080204" pitchFamily="49" charset="-128"/>
            </a:endParaRPr>
          </a:p>
          <a:p>
            <a:r>
              <a:rPr lang="en-US" altLang="ja-JP" sz="2400" dirty="0">
                <a:latin typeface="ＭＳ ゴシック" panose="020B0609070205080204" pitchFamily="49" charset="-128"/>
                <a:ea typeface="ＭＳ ゴシック" panose="020B0609070205080204" pitchFamily="49" charset="-128"/>
              </a:rPr>
              <a:t>    Floor</a:t>
            </a:r>
          </a:p>
          <a:p>
            <a:r>
              <a:rPr lang="en-US" altLang="ja-JP"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AISTSimulator</a:t>
            </a:r>
            <a:endParaRPr lang="en-US" altLang="ja-JP" sz="2400" dirty="0">
              <a:latin typeface="ＭＳ ゴシック" panose="020B0609070205080204" pitchFamily="49" charset="-128"/>
              <a:ea typeface="ＭＳ ゴシック" panose="020B0609070205080204" pitchFamily="49" charset="-128"/>
            </a:endParaRPr>
          </a:p>
        </p:txBody>
      </p:sp>
      <p:sp>
        <p:nvSpPr>
          <p:cNvPr id="3" name="矢印: 右 2">
            <a:extLst>
              <a:ext uri="{FF2B5EF4-FFF2-40B4-BE49-F238E27FC236}">
                <a16:creationId xmlns:a16="http://schemas.microsoft.com/office/drawing/2014/main" id="{B3344F87-2930-6BC6-5AA8-BC7FF700C9BA}"/>
              </a:ext>
            </a:extLst>
          </p:cNvPr>
          <p:cNvSpPr/>
          <p:nvPr/>
        </p:nvSpPr>
        <p:spPr>
          <a:xfrm>
            <a:off x="4386335" y="4289317"/>
            <a:ext cx="594128" cy="737558"/>
          </a:xfrm>
          <a:prstGeom prst="rightArrow">
            <a:avLst>
              <a:gd name="adj1" fmla="val 42448"/>
              <a:gd name="adj2" fmla="val 5000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2211561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FFE7EF-D53E-94CD-63B3-866F416674BB}"/>
              </a:ext>
            </a:extLst>
          </p:cNvPr>
          <p:cNvSpPr>
            <a:spLocks noGrp="1"/>
          </p:cNvSpPr>
          <p:nvPr>
            <p:ph type="title"/>
          </p:nvPr>
        </p:nvSpPr>
        <p:spPr/>
        <p:txBody>
          <a:bodyPr/>
          <a:lstStyle/>
          <a:p>
            <a:r>
              <a:rPr lang="ja-JP" altLang="en-US" dirty="0"/>
              <a:t>プロジェクトファイルの保存</a:t>
            </a:r>
            <a:endParaRPr kumimoji="1" lang="ja-JP" altLang="en-US" dirty="0"/>
          </a:p>
        </p:txBody>
      </p:sp>
      <p:sp>
        <p:nvSpPr>
          <p:cNvPr id="4" name="コンテンツ プレースホルダー 3">
            <a:extLst>
              <a:ext uri="{FF2B5EF4-FFF2-40B4-BE49-F238E27FC236}">
                <a16:creationId xmlns:a16="http://schemas.microsoft.com/office/drawing/2014/main" id="{9DEEBDDB-BE17-8A48-82A6-6DAF4ADBA43C}"/>
              </a:ext>
            </a:extLst>
          </p:cNvPr>
          <p:cNvSpPr>
            <a:spLocks noGrp="1"/>
          </p:cNvSpPr>
          <p:nvPr>
            <p:ph idx="1"/>
          </p:nvPr>
        </p:nvSpPr>
        <p:spPr/>
        <p:txBody>
          <a:bodyPr/>
          <a:lstStyle/>
          <a:p>
            <a:r>
              <a:rPr lang="ja-JP" altLang="en-US" dirty="0"/>
              <a:t>「ファイル」</a:t>
            </a:r>
            <a:r>
              <a:rPr lang="en-US" altLang="ja-JP" dirty="0"/>
              <a:t>-</a:t>
            </a:r>
            <a:r>
              <a:rPr lang="ja-JP" altLang="en-US" dirty="0"/>
              <a:t>「プロジェクトに名前を付けて保存」</a:t>
            </a:r>
            <a:endParaRPr lang="en-US" altLang="ja-JP" dirty="0"/>
          </a:p>
          <a:p>
            <a:r>
              <a:rPr lang="en-US" altLang="ja-JP" dirty="0"/>
              <a:t>“project” </a:t>
            </a:r>
            <a:r>
              <a:rPr lang="ja-JP" altLang="en-US" dirty="0"/>
              <a:t>ディレクトリに </a:t>
            </a:r>
            <a:r>
              <a:rPr lang="en-US" altLang="ja-JP" dirty="0"/>
              <a:t>“</a:t>
            </a:r>
            <a:r>
              <a:rPr lang="en-US" altLang="ja-JP" dirty="0" err="1"/>
              <a:t>mobile_robot_drive_test.cnoid</a:t>
            </a:r>
            <a:r>
              <a:rPr lang="en-US" altLang="ja-JP" dirty="0"/>
              <a:t>” </a:t>
            </a:r>
            <a:r>
              <a:rPr lang="ja-JP" altLang="en-US" dirty="0"/>
              <a:t>として保存しておく</a:t>
            </a:r>
          </a:p>
        </p:txBody>
      </p:sp>
    </p:spTree>
    <p:extLst>
      <p:ext uri="{BB962C8B-B14F-4D97-AF65-F5344CB8AC3E}">
        <p14:creationId xmlns:p14="http://schemas.microsoft.com/office/powerpoint/2010/main" val="36271700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0C9403-BE0A-62C9-C7B8-26C0999A2AE5}"/>
              </a:ext>
            </a:extLst>
          </p:cNvPr>
          <p:cNvSpPr>
            <a:spLocks noGrp="1"/>
          </p:cNvSpPr>
          <p:nvPr>
            <p:ph type="title"/>
          </p:nvPr>
        </p:nvSpPr>
        <p:spPr>
          <a:xfrm>
            <a:off x="628650" y="146970"/>
            <a:ext cx="7886700" cy="1325563"/>
          </a:xfrm>
        </p:spPr>
        <p:txBody>
          <a:bodyPr/>
          <a:lstStyle/>
          <a:p>
            <a:r>
              <a:rPr lang="ja-JP" altLang="en-US" dirty="0"/>
              <a:t>シミュレーションの実行</a:t>
            </a:r>
            <a:endParaRPr kumimoji="1" lang="ja-JP" altLang="en-US" dirty="0"/>
          </a:p>
        </p:txBody>
      </p:sp>
      <p:pic>
        <p:nvPicPr>
          <p:cNvPr id="5" name="図 4" descr="グラフィカル ユーザー インターフェイス&#10;&#10;自動的に生成された説明">
            <a:extLst>
              <a:ext uri="{FF2B5EF4-FFF2-40B4-BE49-F238E27FC236}">
                <a16:creationId xmlns:a16="http://schemas.microsoft.com/office/drawing/2014/main" id="{14EC1225-951D-C707-3282-A2C1F50A37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7003" y="1307843"/>
            <a:ext cx="5347287" cy="4345634"/>
          </a:xfrm>
          <a:prstGeom prst="rect">
            <a:avLst/>
          </a:prstGeom>
        </p:spPr>
      </p:pic>
      <p:sp>
        <p:nvSpPr>
          <p:cNvPr id="6" name="テキスト ボックス 5">
            <a:extLst>
              <a:ext uri="{FF2B5EF4-FFF2-40B4-BE49-F238E27FC236}">
                <a16:creationId xmlns:a16="http://schemas.microsoft.com/office/drawing/2014/main" id="{49DF14A0-E691-2217-D37A-421FBCBDDE7C}"/>
              </a:ext>
            </a:extLst>
          </p:cNvPr>
          <p:cNvSpPr txBox="1"/>
          <p:nvPr/>
        </p:nvSpPr>
        <p:spPr>
          <a:xfrm>
            <a:off x="1687003" y="5820597"/>
            <a:ext cx="5570756" cy="707886"/>
          </a:xfrm>
          <a:prstGeom prst="rect">
            <a:avLst/>
          </a:prstGeom>
          <a:noFill/>
        </p:spPr>
        <p:txBody>
          <a:bodyPr wrap="none" rtlCol="0">
            <a:spAutoFit/>
          </a:bodyPr>
          <a:lstStyle/>
          <a:p>
            <a:r>
              <a:rPr kumimoji="1" lang="ja-JP" altLang="en-US" sz="2000" dirty="0"/>
              <a:t>シミュレーション開始ボタンを押すと、</a:t>
            </a:r>
            <a:endParaRPr kumimoji="1" lang="en-US" altLang="ja-JP" sz="2000" dirty="0"/>
          </a:p>
          <a:p>
            <a:r>
              <a:rPr kumimoji="1" lang="ja-JP" altLang="en-US" sz="2000" dirty="0"/>
              <a:t>ロボットが前進する（途中でスリップもする）</a:t>
            </a:r>
          </a:p>
        </p:txBody>
      </p:sp>
      <p:sp>
        <p:nvSpPr>
          <p:cNvPr id="7" name="正方形/長方形 6">
            <a:extLst>
              <a:ext uri="{FF2B5EF4-FFF2-40B4-BE49-F238E27FC236}">
                <a16:creationId xmlns:a16="http://schemas.microsoft.com/office/drawing/2014/main" id="{841D5890-48C2-5887-785D-DA805355564C}"/>
              </a:ext>
            </a:extLst>
          </p:cNvPr>
          <p:cNvSpPr/>
          <p:nvPr/>
        </p:nvSpPr>
        <p:spPr>
          <a:xfrm>
            <a:off x="2608593" y="1624569"/>
            <a:ext cx="218156" cy="25993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A5708EFE-D91D-DC2D-BF08-CBD59E249CD3}"/>
              </a:ext>
            </a:extLst>
          </p:cNvPr>
          <p:cNvSpPr txBox="1"/>
          <p:nvPr/>
        </p:nvSpPr>
        <p:spPr>
          <a:xfrm>
            <a:off x="738018" y="1303560"/>
            <a:ext cx="2518638" cy="307777"/>
          </a:xfrm>
          <a:prstGeom prst="rect">
            <a:avLst/>
          </a:prstGeom>
          <a:noFill/>
        </p:spPr>
        <p:txBody>
          <a:bodyPr wrap="none" rtlCol="0">
            <a:spAutoFit/>
          </a:bodyPr>
          <a:lstStyle/>
          <a:p>
            <a:r>
              <a:rPr kumimoji="1" lang="ja-JP" altLang="en-US" sz="1400" b="1" dirty="0">
                <a:solidFill>
                  <a:srgbClr val="FF0000"/>
                </a:solidFill>
              </a:rPr>
              <a:t>シミュレーション開始ボタン</a:t>
            </a:r>
          </a:p>
        </p:txBody>
      </p:sp>
      <p:sp>
        <p:nvSpPr>
          <p:cNvPr id="9" name="矢印: 下 8">
            <a:extLst>
              <a:ext uri="{FF2B5EF4-FFF2-40B4-BE49-F238E27FC236}">
                <a16:creationId xmlns:a16="http://schemas.microsoft.com/office/drawing/2014/main" id="{F0C49533-2052-AE22-ACCB-EB9EF49B0CEA}"/>
              </a:ext>
            </a:extLst>
          </p:cNvPr>
          <p:cNvSpPr/>
          <p:nvPr/>
        </p:nvSpPr>
        <p:spPr>
          <a:xfrm rot="3268011">
            <a:off x="3009046" y="3463352"/>
            <a:ext cx="663752" cy="789634"/>
          </a:xfrm>
          <a:prstGeom prst="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622698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C2A806-3BB2-274F-0298-281F3A4A30BC}"/>
              </a:ext>
            </a:extLst>
          </p:cNvPr>
          <p:cNvSpPr>
            <a:spLocks noGrp="1"/>
          </p:cNvSpPr>
          <p:nvPr>
            <p:ph type="title"/>
          </p:nvPr>
        </p:nvSpPr>
        <p:spPr>
          <a:xfrm>
            <a:off x="534064" y="113414"/>
            <a:ext cx="8075871" cy="1325563"/>
          </a:xfrm>
        </p:spPr>
        <p:txBody>
          <a:bodyPr>
            <a:normAutofit/>
          </a:bodyPr>
          <a:lstStyle/>
          <a:p>
            <a:r>
              <a:rPr kumimoji="1" lang="ja-JP" altLang="en-US" sz="4000" dirty="0"/>
              <a:t>ソース解説 </a:t>
            </a:r>
            <a:r>
              <a:rPr kumimoji="1" lang="en-US" altLang="ja-JP" sz="4000" dirty="0"/>
              <a:t>(1/2)</a:t>
            </a:r>
            <a:endParaRPr kumimoji="1" lang="ja-JP" altLang="en-US" sz="4000" dirty="0"/>
          </a:p>
        </p:txBody>
      </p:sp>
      <p:sp>
        <p:nvSpPr>
          <p:cNvPr id="6" name="テキスト ボックス 5">
            <a:extLst>
              <a:ext uri="{FF2B5EF4-FFF2-40B4-BE49-F238E27FC236}">
                <a16:creationId xmlns:a16="http://schemas.microsoft.com/office/drawing/2014/main" id="{140F87E8-127C-7956-5BB3-9ADEEE98CF7A}"/>
              </a:ext>
            </a:extLst>
          </p:cNvPr>
          <p:cNvSpPr txBox="1"/>
          <p:nvPr/>
        </p:nvSpPr>
        <p:spPr>
          <a:xfrm>
            <a:off x="724377" y="2334950"/>
            <a:ext cx="7394331" cy="3409027"/>
          </a:xfrm>
          <a:prstGeom prst="rect">
            <a:avLst/>
          </a:prstGeom>
          <a:noFill/>
          <a:ln>
            <a:solidFill>
              <a:schemeClr val="tx1"/>
            </a:solidFill>
          </a:ln>
        </p:spPr>
        <p:txBody>
          <a:bodyPr wrap="square" rtlCol="0">
            <a:noAutofit/>
          </a:bodyPr>
          <a:lstStyle/>
          <a:p>
            <a:r>
              <a:rPr lang="en-US" altLang="ja-JP" sz="1600" dirty="0">
                <a:latin typeface="ＭＳ ゴシック" panose="020B0609070205080204" pitchFamily="49" charset="-128"/>
                <a:ea typeface="ＭＳ ゴシック" panose="020B0609070205080204" pitchFamily="49" charset="-128"/>
              </a:rPr>
              <a:t>#include &lt;</a:t>
            </a:r>
            <a:r>
              <a:rPr lang="en-US" altLang="ja-JP" sz="1600" dirty="0" err="1">
                <a:latin typeface="ＭＳ ゴシック" panose="020B0609070205080204" pitchFamily="49" charset="-128"/>
                <a:ea typeface="ＭＳ ゴシック" panose="020B0609070205080204" pitchFamily="49" charset="-128"/>
              </a:rPr>
              <a:t>cnoid</a:t>
            </a:r>
            <a:r>
              <a:rPr lang="en-US" altLang="ja-JP" sz="1600" dirty="0">
                <a:latin typeface="ＭＳ ゴシック" panose="020B0609070205080204" pitchFamily="49" charset="-128"/>
                <a:ea typeface="ＭＳ ゴシック" panose="020B0609070205080204" pitchFamily="49" charset="-128"/>
              </a:rPr>
              <a:t>/</a:t>
            </a:r>
            <a:r>
              <a:rPr lang="en-US" altLang="ja-JP" sz="1600" dirty="0" err="1">
                <a:latin typeface="ＭＳ ゴシック" panose="020B0609070205080204" pitchFamily="49" charset="-128"/>
                <a:ea typeface="ＭＳ ゴシック" panose="020B0609070205080204" pitchFamily="49" charset="-128"/>
              </a:rPr>
              <a:t>SimpleController</a:t>
            </a:r>
            <a:r>
              <a:rPr lang="en-US" altLang="ja-JP" sz="1600" dirty="0">
                <a:latin typeface="ＭＳ ゴシック" panose="020B0609070205080204" pitchFamily="49" charset="-128"/>
                <a:ea typeface="ＭＳ ゴシック" panose="020B0609070205080204" pitchFamily="49" charset="-128"/>
              </a:rPr>
              <a:t>&gt;</a:t>
            </a:r>
          </a:p>
          <a:p>
            <a:endParaRPr lang="en-US" altLang="ja-JP" sz="1600" dirty="0">
              <a:latin typeface="ＭＳ ゴシック" panose="020B0609070205080204" pitchFamily="49" charset="-128"/>
              <a:ea typeface="ＭＳ ゴシック" panose="020B0609070205080204" pitchFamily="49" charset="-128"/>
            </a:endParaRPr>
          </a:p>
          <a:p>
            <a:r>
              <a:rPr lang="en-US" altLang="ja-JP" sz="1600" dirty="0">
                <a:latin typeface="ＭＳ ゴシック" panose="020B0609070205080204" pitchFamily="49" charset="-128"/>
                <a:ea typeface="ＭＳ ゴシック" panose="020B0609070205080204" pitchFamily="49" charset="-128"/>
              </a:rPr>
              <a:t>class </a:t>
            </a:r>
            <a:r>
              <a:rPr lang="en-US" altLang="ja-JP" sz="1600" dirty="0" err="1">
                <a:latin typeface="ＭＳ ゴシック" panose="020B0609070205080204" pitchFamily="49" charset="-128"/>
                <a:ea typeface="ＭＳ ゴシック" panose="020B0609070205080204" pitchFamily="49" charset="-128"/>
              </a:rPr>
              <a:t>MobileRobotDriveTester</a:t>
            </a:r>
            <a:r>
              <a:rPr lang="en-US" altLang="ja-JP" sz="1600" dirty="0">
                <a:latin typeface="ＭＳ ゴシック" panose="020B0609070205080204" pitchFamily="49" charset="-128"/>
                <a:ea typeface="ＭＳ ゴシック" panose="020B0609070205080204" pitchFamily="49" charset="-128"/>
              </a:rPr>
              <a:t> : public </a:t>
            </a:r>
            <a:r>
              <a:rPr lang="en-US" altLang="ja-JP" sz="1600" dirty="0" err="1">
                <a:latin typeface="ＭＳ ゴシック" panose="020B0609070205080204" pitchFamily="49" charset="-128"/>
                <a:ea typeface="ＭＳ ゴシック" panose="020B0609070205080204" pitchFamily="49" charset="-128"/>
              </a:rPr>
              <a:t>cnoid</a:t>
            </a:r>
            <a:r>
              <a:rPr lang="en-US" altLang="ja-JP" sz="1600" dirty="0">
                <a:latin typeface="ＭＳ ゴシック" panose="020B0609070205080204" pitchFamily="49" charset="-128"/>
                <a:ea typeface="ＭＳ ゴシック" panose="020B0609070205080204" pitchFamily="49" charset="-128"/>
              </a:rPr>
              <a:t>::</a:t>
            </a:r>
            <a:r>
              <a:rPr lang="en-US" altLang="ja-JP" sz="1600" dirty="0" err="1">
                <a:latin typeface="ＭＳ ゴシック" panose="020B0609070205080204" pitchFamily="49" charset="-128"/>
                <a:ea typeface="ＭＳ ゴシック" panose="020B0609070205080204" pitchFamily="49" charset="-128"/>
              </a:rPr>
              <a:t>SimpleController</a:t>
            </a:r>
            <a:endParaRPr lang="en-US" altLang="ja-JP" sz="1600" dirty="0">
              <a:latin typeface="ＭＳ ゴシック" panose="020B0609070205080204" pitchFamily="49" charset="-128"/>
              <a:ea typeface="ＭＳ ゴシック" panose="020B0609070205080204" pitchFamily="49" charset="-128"/>
            </a:endParaRPr>
          </a:p>
          <a:p>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public:</a:t>
            </a:r>
          </a:p>
          <a:p>
            <a:r>
              <a:rPr lang="en-US" altLang="ja-JP" sz="1600" dirty="0">
                <a:latin typeface="ＭＳ ゴシック" panose="020B0609070205080204" pitchFamily="49" charset="-128"/>
                <a:ea typeface="ＭＳ ゴシック" panose="020B0609070205080204" pitchFamily="49" charset="-128"/>
              </a:rPr>
              <a:t>    virtual bool initialize(</a:t>
            </a:r>
            <a:r>
              <a:rPr lang="en-US" altLang="ja-JP" sz="1600" dirty="0" err="1">
                <a:latin typeface="ＭＳ ゴシック" panose="020B0609070205080204" pitchFamily="49" charset="-128"/>
                <a:ea typeface="ＭＳ ゴシック" panose="020B0609070205080204" pitchFamily="49" charset="-128"/>
              </a:rPr>
              <a:t>cnoid</a:t>
            </a:r>
            <a:r>
              <a:rPr lang="en-US" altLang="ja-JP" sz="1600" dirty="0">
                <a:latin typeface="ＭＳ ゴシック" panose="020B0609070205080204" pitchFamily="49" charset="-128"/>
                <a:ea typeface="ＭＳ ゴシック" panose="020B0609070205080204" pitchFamily="49" charset="-128"/>
              </a:rPr>
              <a:t>::</a:t>
            </a:r>
            <a:r>
              <a:rPr lang="en-US" altLang="ja-JP" sz="1600" dirty="0" err="1">
                <a:latin typeface="ＭＳ ゴシック" panose="020B0609070205080204" pitchFamily="49" charset="-128"/>
                <a:ea typeface="ＭＳ ゴシック" panose="020B0609070205080204" pitchFamily="49" charset="-128"/>
              </a:rPr>
              <a:t>SimpleControllerIO</a:t>
            </a:r>
            <a:r>
              <a:rPr lang="en-US" altLang="ja-JP" sz="1600" dirty="0">
                <a:latin typeface="ＭＳ ゴシック" panose="020B0609070205080204" pitchFamily="49" charset="-128"/>
                <a:ea typeface="ＭＳ ゴシック" panose="020B0609070205080204" pitchFamily="49" charset="-128"/>
              </a:rPr>
              <a:t>* io) override;</a:t>
            </a:r>
          </a:p>
          <a:p>
            <a:r>
              <a:rPr lang="en-US" altLang="ja-JP" sz="1600" dirty="0">
                <a:latin typeface="ＭＳ ゴシック" panose="020B0609070205080204" pitchFamily="49" charset="-128"/>
                <a:ea typeface="ＭＳ ゴシック" panose="020B0609070205080204" pitchFamily="49" charset="-128"/>
              </a:rPr>
              <a:t>    virtual bool control() override;</a:t>
            </a:r>
          </a:p>
          <a:p>
            <a:endParaRPr lang="en-US" altLang="ja-JP" sz="1600" dirty="0">
              <a:latin typeface="ＭＳ ゴシック" panose="020B0609070205080204" pitchFamily="49" charset="-128"/>
              <a:ea typeface="ＭＳ ゴシック" panose="020B0609070205080204" pitchFamily="49" charset="-128"/>
            </a:endParaRPr>
          </a:p>
          <a:p>
            <a:r>
              <a:rPr lang="en-US" altLang="ja-JP" sz="1600" dirty="0">
                <a:latin typeface="ＭＳ ゴシック" panose="020B0609070205080204" pitchFamily="49" charset="-128"/>
                <a:ea typeface="ＭＳ ゴシック" panose="020B0609070205080204" pitchFamily="49" charset="-128"/>
              </a:rPr>
              <a:t>private:    </a:t>
            </a:r>
          </a:p>
          <a:p>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cnoid</a:t>
            </a:r>
            <a:r>
              <a:rPr lang="en-US" altLang="ja-JP" sz="1600" dirty="0">
                <a:latin typeface="ＭＳ ゴシック" panose="020B0609070205080204" pitchFamily="49" charset="-128"/>
                <a:ea typeface="ＭＳ ゴシック" panose="020B0609070205080204" pitchFamily="49" charset="-128"/>
              </a:rPr>
              <a:t>::Link* wheels[2];</a:t>
            </a:r>
          </a:p>
          <a:p>
            <a:r>
              <a:rPr lang="en-US" altLang="ja-JP" sz="1600" dirty="0">
                <a:latin typeface="ＭＳ ゴシック" panose="020B0609070205080204" pitchFamily="49" charset="-128"/>
                <a:ea typeface="ＭＳ ゴシック" panose="020B0609070205080204" pitchFamily="49" charset="-128"/>
              </a:rPr>
              <a:t>};</a:t>
            </a:r>
          </a:p>
          <a:p>
            <a:endParaRPr lang="en-US" altLang="ja-JP" sz="1600" dirty="0">
              <a:latin typeface="ＭＳ ゴシック" panose="020B0609070205080204" pitchFamily="49" charset="-128"/>
              <a:ea typeface="ＭＳ ゴシック" panose="020B0609070205080204" pitchFamily="49" charset="-128"/>
            </a:endParaRPr>
          </a:p>
          <a:p>
            <a:r>
              <a:rPr lang="en-US" altLang="ja-JP" sz="1600" dirty="0">
                <a:latin typeface="ＭＳ ゴシック" panose="020B0609070205080204" pitchFamily="49" charset="-128"/>
                <a:ea typeface="ＭＳ ゴシック" panose="020B0609070205080204" pitchFamily="49" charset="-128"/>
              </a:rPr>
              <a:t>CNOID_IMPLEMENT_SIMPLE_CONTROLLER_FACTORY(</a:t>
            </a:r>
            <a:r>
              <a:rPr lang="en-US" altLang="ja-JP" sz="1600" dirty="0" err="1">
                <a:latin typeface="ＭＳ ゴシック" panose="020B0609070205080204" pitchFamily="49" charset="-128"/>
                <a:ea typeface="ＭＳ ゴシック" panose="020B0609070205080204" pitchFamily="49" charset="-128"/>
              </a:rPr>
              <a:t>MobileRobotDriveTester</a:t>
            </a:r>
            <a:r>
              <a:rPr lang="en-US" altLang="ja-JP" sz="1600" dirty="0">
                <a:latin typeface="ＭＳ ゴシック" panose="020B0609070205080204" pitchFamily="49" charset="-128"/>
                <a:ea typeface="ＭＳ ゴシック" panose="020B0609070205080204" pitchFamily="49" charset="-128"/>
              </a:rPr>
              <a:t>)</a:t>
            </a:r>
          </a:p>
        </p:txBody>
      </p:sp>
      <p:sp>
        <p:nvSpPr>
          <p:cNvPr id="3" name="テキスト ボックス 2">
            <a:extLst>
              <a:ext uri="{FF2B5EF4-FFF2-40B4-BE49-F238E27FC236}">
                <a16:creationId xmlns:a16="http://schemas.microsoft.com/office/drawing/2014/main" id="{746798A1-BA6F-D80B-6FAD-EC1045212686}"/>
              </a:ext>
            </a:extLst>
          </p:cNvPr>
          <p:cNvSpPr txBox="1"/>
          <p:nvPr/>
        </p:nvSpPr>
        <p:spPr>
          <a:xfrm>
            <a:off x="4182387" y="2381868"/>
            <a:ext cx="3416320" cy="276999"/>
          </a:xfrm>
          <a:prstGeom prst="rect">
            <a:avLst/>
          </a:prstGeom>
          <a:noFill/>
        </p:spPr>
        <p:txBody>
          <a:bodyPr wrap="none" rtlCol="0">
            <a:spAutoFit/>
          </a:bodyPr>
          <a:lstStyle/>
          <a:p>
            <a:r>
              <a:rPr lang="ja-JP" altLang="en-US" sz="1200" b="1" dirty="0">
                <a:solidFill>
                  <a:srgbClr val="FF0000"/>
                </a:solidFill>
              </a:rPr>
              <a:t>シンプルコントローラを利用するためのヘッダ</a:t>
            </a:r>
            <a:endParaRPr kumimoji="1" lang="ja-JP" altLang="en-US" sz="1200" b="1" dirty="0">
              <a:solidFill>
                <a:srgbClr val="FF0000"/>
              </a:solidFill>
            </a:endParaRPr>
          </a:p>
        </p:txBody>
      </p:sp>
      <p:sp>
        <p:nvSpPr>
          <p:cNvPr id="4" name="テキスト ボックス 3">
            <a:extLst>
              <a:ext uri="{FF2B5EF4-FFF2-40B4-BE49-F238E27FC236}">
                <a16:creationId xmlns:a16="http://schemas.microsoft.com/office/drawing/2014/main" id="{F95C9BC4-B7D2-A3DB-1895-A7827BA16C63}"/>
              </a:ext>
            </a:extLst>
          </p:cNvPr>
          <p:cNvSpPr txBox="1"/>
          <p:nvPr/>
        </p:nvSpPr>
        <p:spPr>
          <a:xfrm>
            <a:off x="724377" y="2658867"/>
            <a:ext cx="3291286" cy="276999"/>
          </a:xfrm>
          <a:prstGeom prst="rect">
            <a:avLst/>
          </a:prstGeom>
          <a:noFill/>
        </p:spPr>
        <p:txBody>
          <a:bodyPr wrap="none" rtlCol="0">
            <a:spAutoFit/>
          </a:bodyPr>
          <a:lstStyle/>
          <a:p>
            <a:r>
              <a:rPr lang="en-US" altLang="ja-JP" sz="1200" b="1" dirty="0" err="1">
                <a:solidFill>
                  <a:srgbClr val="FF0000"/>
                </a:solidFill>
              </a:rPr>
              <a:t>SimpleController</a:t>
            </a:r>
            <a:r>
              <a:rPr lang="ja-JP" altLang="en-US" sz="1200" b="1" dirty="0">
                <a:solidFill>
                  <a:srgbClr val="FF0000"/>
                </a:solidFill>
              </a:rPr>
              <a:t>クラスを継承して実装する</a:t>
            </a:r>
            <a:endParaRPr kumimoji="1" lang="ja-JP" altLang="en-US" sz="1200" b="1" dirty="0">
              <a:solidFill>
                <a:srgbClr val="FF0000"/>
              </a:solidFill>
            </a:endParaRPr>
          </a:p>
        </p:txBody>
      </p:sp>
      <p:sp>
        <p:nvSpPr>
          <p:cNvPr id="5" name="テキスト ボックス 4">
            <a:extLst>
              <a:ext uri="{FF2B5EF4-FFF2-40B4-BE49-F238E27FC236}">
                <a16:creationId xmlns:a16="http://schemas.microsoft.com/office/drawing/2014/main" id="{5355447D-6224-85EA-92FB-51539288F9F4}"/>
              </a:ext>
            </a:extLst>
          </p:cNvPr>
          <p:cNvSpPr txBox="1"/>
          <p:nvPr/>
        </p:nvSpPr>
        <p:spPr>
          <a:xfrm>
            <a:off x="1893293" y="3365282"/>
            <a:ext cx="3877985" cy="276999"/>
          </a:xfrm>
          <a:prstGeom prst="rect">
            <a:avLst/>
          </a:prstGeom>
          <a:noFill/>
        </p:spPr>
        <p:txBody>
          <a:bodyPr wrap="none" rtlCol="0">
            <a:spAutoFit/>
          </a:bodyPr>
          <a:lstStyle/>
          <a:p>
            <a:r>
              <a:rPr lang="ja-JP" altLang="en-US" sz="1200" b="1" dirty="0">
                <a:solidFill>
                  <a:srgbClr val="FF0000"/>
                </a:solidFill>
              </a:rPr>
              <a:t>この関数をオーバーライドして初期化処理を実装する</a:t>
            </a:r>
            <a:endParaRPr kumimoji="1" lang="ja-JP" altLang="en-US" sz="1200" b="1" dirty="0">
              <a:solidFill>
                <a:srgbClr val="FF0000"/>
              </a:solidFill>
            </a:endParaRPr>
          </a:p>
        </p:txBody>
      </p:sp>
      <p:sp>
        <p:nvSpPr>
          <p:cNvPr id="7" name="テキスト ボックス 6">
            <a:extLst>
              <a:ext uri="{FF2B5EF4-FFF2-40B4-BE49-F238E27FC236}">
                <a16:creationId xmlns:a16="http://schemas.microsoft.com/office/drawing/2014/main" id="{B837AA26-7683-FF3F-E716-0BAA5FAF343D}"/>
              </a:ext>
            </a:extLst>
          </p:cNvPr>
          <p:cNvSpPr txBox="1"/>
          <p:nvPr/>
        </p:nvSpPr>
        <p:spPr>
          <a:xfrm>
            <a:off x="1893293" y="4111810"/>
            <a:ext cx="3724096" cy="276999"/>
          </a:xfrm>
          <a:prstGeom prst="rect">
            <a:avLst/>
          </a:prstGeom>
          <a:noFill/>
        </p:spPr>
        <p:txBody>
          <a:bodyPr wrap="none" rtlCol="0">
            <a:spAutoFit/>
          </a:bodyPr>
          <a:lstStyle/>
          <a:p>
            <a:r>
              <a:rPr lang="ja-JP" altLang="en-US" sz="1200" b="1" dirty="0">
                <a:solidFill>
                  <a:srgbClr val="FF0000"/>
                </a:solidFill>
              </a:rPr>
              <a:t>この関数をオーバーライドして制御処理を実装する</a:t>
            </a:r>
            <a:endParaRPr kumimoji="1" lang="ja-JP" altLang="en-US" sz="1200" b="1" dirty="0">
              <a:solidFill>
                <a:srgbClr val="FF0000"/>
              </a:solidFill>
            </a:endParaRPr>
          </a:p>
        </p:txBody>
      </p:sp>
      <p:sp>
        <p:nvSpPr>
          <p:cNvPr id="9" name="テキスト ボックス 8">
            <a:extLst>
              <a:ext uri="{FF2B5EF4-FFF2-40B4-BE49-F238E27FC236}">
                <a16:creationId xmlns:a16="http://schemas.microsoft.com/office/drawing/2014/main" id="{BE38DF2A-B832-116C-83CE-011BE6090911}"/>
              </a:ext>
            </a:extLst>
          </p:cNvPr>
          <p:cNvSpPr txBox="1"/>
          <p:nvPr/>
        </p:nvSpPr>
        <p:spPr>
          <a:xfrm>
            <a:off x="3642412" y="4509150"/>
            <a:ext cx="4339650" cy="461665"/>
          </a:xfrm>
          <a:prstGeom prst="rect">
            <a:avLst/>
          </a:prstGeom>
          <a:noFill/>
        </p:spPr>
        <p:txBody>
          <a:bodyPr wrap="none" rtlCol="0">
            <a:spAutoFit/>
          </a:bodyPr>
          <a:lstStyle/>
          <a:p>
            <a:r>
              <a:rPr lang="ja-JP" altLang="en-US" sz="1200" b="1" dirty="0">
                <a:solidFill>
                  <a:srgbClr val="FF0000"/>
                </a:solidFill>
              </a:rPr>
              <a:t>左右の車輪に対応するリンクオブジェクトを格納する変数</a:t>
            </a:r>
            <a:endParaRPr lang="en-US" altLang="ja-JP" sz="1200" b="1" dirty="0">
              <a:solidFill>
                <a:srgbClr val="FF0000"/>
              </a:solidFill>
            </a:endParaRPr>
          </a:p>
          <a:p>
            <a:r>
              <a:rPr kumimoji="1" lang="ja-JP" altLang="en-US" sz="1200" b="1" dirty="0">
                <a:solidFill>
                  <a:srgbClr val="FF0000"/>
                </a:solidFill>
              </a:rPr>
              <a:t>このオブジェクトを介して制御の入出力を行う</a:t>
            </a:r>
          </a:p>
        </p:txBody>
      </p:sp>
      <p:sp>
        <p:nvSpPr>
          <p:cNvPr id="10" name="テキスト ボックス 9">
            <a:extLst>
              <a:ext uri="{FF2B5EF4-FFF2-40B4-BE49-F238E27FC236}">
                <a16:creationId xmlns:a16="http://schemas.microsoft.com/office/drawing/2014/main" id="{9F9F60B9-C3EC-FF34-9F02-70F846EE47EF}"/>
              </a:ext>
            </a:extLst>
          </p:cNvPr>
          <p:cNvSpPr txBox="1"/>
          <p:nvPr/>
        </p:nvSpPr>
        <p:spPr>
          <a:xfrm>
            <a:off x="724377" y="5768978"/>
            <a:ext cx="7417415" cy="461665"/>
          </a:xfrm>
          <a:prstGeom prst="rect">
            <a:avLst/>
          </a:prstGeom>
          <a:noFill/>
        </p:spPr>
        <p:txBody>
          <a:bodyPr wrap="none" rtlCol="0">
            <a:spAutoFit/>
          </a:bodyPr>
          <a:lstStyle/>
          <a:p>
            <a:r>
              <a:rPr lang="ja-JP" altLang="en-US" sz="1200" b="1" dirty="0">
                <a:solidFill>
                  <a:srgbClr val="FF0000"/>
                </a:solidFill>
              </a:rPr>
              <a:t>共有ライブラリとして生成されるコントローラモジュールから、コントローラのインスタンスを生成する</a:t>
            </a:r>
            <a:endParaRPr lang="en-US" altLang="ja-JP" sz="1200" b="1" dirty="0">
              <a:solidFill>
                <a:srgbClr val="FF0000"/>
              </a:solidFill>
            </a:endParaRPr>
          </a:p>
          <a:p>
            <a:r>
              <a:rPr kumimoji="1" lang="ja-JP" altLang="en-US" sz="1200" b="1" dirty="0">
                <a:solidFill>
                  <a:srgbClr val="FF0000"/>
                </a:solidFill>
              </a:rPr>
              <a:t>エントリ関数を定義するマクロ。括弧の中にコントローラのクラス名を記述する</a:t>
            </a:r>
          </a:p>
        </p:txBody>
      </p:sp>
    </p:spTree>
    <p:extLst>
      <p:ext uri="{BB962C8B-B14F-4D97-AF65-F5344CB8AC3E}">
        <p14:creationId xmlns:p14="http://schemas.microsoft.com/office/powerpoint/2010/main" val="36239756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C2A806-3BB2-274F-0298-281F3A4A30BC}"/>
              </a:ext>
            </a:extLst>
          </p:cNvPr>
          <p:cNvSpPr>
            <a:spLocks noGrp="1"/>
          </p:cNvSpPr>
          <p:nvPr>
            <p:ph type="title"/>
          </p:nvPr>
        </p:nvSpPr>
        <p:spPr>
          <a:xfrm>
            <a:off x="534064" y="113414"/>
            <a:ext cx="8075871" cy="1325563"/>
          </a:xfrm>
        </p:spPr>
        <p:txBody>
          <a:bodyPr>
            <a:normAutofit/>
          </a:bodyPr>
          <a:lstStyle/>
          <a:p>
            <a:r>
              <a:rPr kumimoji="1" lang="ja-JP" altLang="en-US" sz="4000" dirty="0"/>
              <a:t>ソース解説</a:t>
            </a:r>
            <a:r>
              <a:rPr kumimoji="1" lang="en-US" altLang="ja-JP" sz="4000" dirty="0"/>
              <a:t> (2/2)</a:t>
            </a:r>
            <a:endParaRPr kumimoji="1" lang="ja-JP" altLang="en-US" sz="4000" dirty="0"/>
          </a:p>
        </p:txBody>
      </p:sp>
      <p:sp>
        <p:nvSpPr>
          <p:cNvPr id="6" name="テキスト ボックス 5">
            <a:extLst>
              <a:ext uri="{FF2B5EF4-FFF2-40B4-BE49-F238E27FC236}">
                <a16:creationId xmlns:a16="http://schemas.microsoft.com/office/drawing/2014/main" id="{140F87E8-127C-7956-5BB3-9ADEEE98CF7A}"/>
              </a:ext>
            </a:extLst>
          </p:cNvPr>
          <p:cNvSpPr txBox="1"/>
          <p:nvPr/>
        </p:nvSpPr>
        <p:spPr>
          <a:xfrm>
            <a:off x="801650" y="1816933"/>
            <a:ext cx="7394331" cy="4783489"/>
          </a:xfrm>
          <a:prstGeom prst="rect">
            <a:avLst/>
          </a:prstGeom>
          <a:noFill/>
          <a:ln>
            <a:solidFill>
              <a:schemeClr val="tx1"/>
            </a:solidFill>
          </a:ln>
        </p:spPr>
        <p:txBody>
          <a:bodyPr wrap="square" rtlCol="0">
            <a:noAutofit/>
          </a:bodyPr>
          <a:lstStyle/>
          <a:p>
            <a:r>
              <a:rPr lang="en-US" altLang="ja-JP" sz="1600" dirty="0">
                <a:latin typeface="ＭＳ ゴシック" panose="020B0609070205080204" pitchFamily="49" charset="-128"/>
                <a:ea typeface="ＭＳ ゴシック" panose="020B0609070205080204" pitchFamily="49" charset="-128"/>
              </a:rPr>
              <a:t>bool </a:t>
            </a:r>
            <a:r>
              <a:rPr lang="en-US" altLang="ja-JP" sz="1600" dirty="0" err="1">
                <a:latin typeface="ＭＳ ゴシック" panose="020B0609070205080204" pitchFamily="49" charset="-128"/>
                <a:ea typeface="ＭＳ ゴシック" panose="020B0609070205080204" pitchFamily="49" charset="-128"/>
              </a:rPr>
              <a:t>MobileRobotDriveTester</a:t>
            </a:r>
            <a:r>
              <a:rPr lang="en-US" altLang="ja-JP" sz="1600" dirty="0">
                <a:latin typeface="ＭＳ ゴシック" panose="020B0609070205080204" pitchFamily="49" charset="-128"/>
                <a:ea typeface="ＭＳ ゴシック" panose="020B0609070205080204" pitchFamily="49" charset="-128"/>
              </a:rPr>
              <a:t>::initialize(</a:t>
            </a:r>
            <a:r>
              <a:rPr lang="en-US" altLang="ja-JP" sz="1600" dirty="0" err="1">
                <a:latin typeface="ＭＳ ゴシック" panose="020B0609070205080204" pitchFamily="49" charset="-128"/>
                <a:ea typeface="ＭＳ ゴシック" panose="020B0609070205080204" pitchFamily="49" charset="-128"/>
              </a:rPr>
              <a:t>cnoid</a:t>
            </a:r>
            <a:r>
              <a:rPr lang="en-US" altLang="ja-JP" sz="1600" dirty="0">
                <a:latin typeface="ＭＳ ゴシック" panose="020B0609070205080204" pitchFamily="49" charset="-128"/>
                <a:ea typeface="ＭＳ ゴシック" panose="020B0609070205080204" pitchFamily="49" charset="-128"/>
              </a:rPr>
              <a:t>::</a:t>
            </a:r>
            <a:r>
              <a:rPr lang="en-US" altLang="ja-JP" sz="1600" dirty="0" err="1">
                <a:latin typeface="ＭＳ ゴシック" panose="020B0609070205080204" pitchFamily="49" charset="-128"/>
                <a:ea typeface="ＭＳ ゴシック" panose="020B0609070205080204" pitchFamily="49" charset="-128"/>
              </a:rPr>
              <a:t>SimpleControllerIO</a:t>
            </a:r>
            <a:r>
              <a:rPr lang="en-US" altLang="ja-JP" sz="1600" dirty="0">
                <a:latin typeface="ＭＳ ゴシック" panose="020B0609070205080204" pitchFamily="49" charset="-128"/>
                <a:ea typeface="ＭＳ ゴシック" panose="020B0609070205080204" pitchFamily="49" charset="-128"/>
              </a:rPr>
              <a:t>* io)</a:t>
            </a:r>
          </a:p>
          <a:p>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auto body = io-&gt;body();</a:t>
            </a:r>
          </a:p>
          <a:p>
            <a:r>
              <a:rPr lang="ja-JP" altLang="en-US" sz="1600" dirty="0">
                <a:latin typeface="ＭＳ ゴシック" panose="020B0609070205080204" pitchFamily="49" charset="-128"/>
                <a:ea typeface="ＭＳ ゴシック" panose="020B0609070205080204" pitchFamily="49" charset="-128"/>
              </a:rPr>
              <a:t>   </a:t>
            </a:r>
            <a:r>
              <a:rPr lang="en-US" altLang="ja-JP" sz="1600" dirty="0">
                <a:latin typeface="ＭＳ ゴシック" panose="020B0609070205080204" pitchFamily="49" charset="-128"/>
                <a:ea typeface="ＭＳ ゴシック" panose="020B0609070205080204" pitchFamily="49" charset="-128"/>
              </a:rPr>
              <a:t> wheels[0] = body-&gt;joint("</a:t>
            </a:r>
            <a:r>
              <a:rPr lang="en-US" altLang="ja-JP" sz="1600" dirty="0" err="1">
                <a:latin typeface="ＭＳ ゴシック" panose="020B0609070205080204" pitchFamily="49" charset="-128"/>
                <a:ea typeface="ＭＳ ゴシック" panose="020B0609070205080204" pitchFamily="49" charset="-128"/>
              </a:rPr>
              <a:t>LeftWheel</a:t>
            </a:r>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wheels[1] = body-&gt;joint("</a:t>
            </a:r>
            <a:r>
              <a:rPr lang="en-US" altLang="ja-JP" sz="1600" dirty="0" err="1">
                <a:latin typeface="ＭＳ ゴシック" panose="020B0609070205080204" pitchFamily="49" charset="-128"/>
                <a:ea typeface="ＭＳ ゴシック" panose="020B0609070205080204" pitchFamily="49" charset="-128"/>
              </a:rPr>
              <a:t>RightWheel</a:t>
            </a:r>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for(int </a:t>
            </a:r>
            <a:r>
              <a:rPr lang="en-US" altLang="ja-JP" sz="1600" dirty="0" err="1">
                <a:latin typeface="ＭＳ ゴシック" panose="020B0609070205080204" pitchFamily="49" charset="-128"/>
                <a:ea typeface="ＭＳ ゴシック" panose="020B0609070205080204" pitchFamily="49" charset="-128"/>
              </a:rPr>
              <a:t>i</a:t>
            </a:r>
            <a:r>
              <a:rPr lang="en-US" altLang="ja-JP" sz="1600" dirty="0">
                <a:latin typeface="ＭＳ ゴシック" panose="020B0609070205080204" pitchFamily="49" charset="-128"/>
                <a:ea typeface="ＭＳ ゴシック" panose="020B0609070205080204" pitchFamily="49" charset="-128"/>
              </a:rPr>
              <a:t>=0; </a:t>
            </a:r>
            <a:r>
              <a:rPr lang="en-US" altLang="ja-JP" sz="1600" dirty="0" err="1">
                <a:latin typeface="ＭＳ ゴシック" panose="020B0609070205080204" pitchFamily="49" charset="-128"/>
                <a:ea typeface="ＭＳ ゴシック" panose="020B0609070205080204" pitchFamily="49" charset="-128"/>
              </a:rPr>
              <a:t>i</a:t>
            </a:r>
            <a:r>
              <a:rPr lang="en-US" altLang="ja-JP" sz="1600" dirty="0">
                <a:latin typeface="ＭＳ ゴシック" panose="020B0609070205080204" pitchFamily="49" charset="-128"/>
                <a:ea typeface="ＭＳ ゴシック" panose="020B0609070205080204" pitchFamily="49" charset="-128"/>
              </a:rPr>
              <a:t> &lt; 2; ++</a:t>
            </a:r>
            <a:r>
              <a:rPr lang="en-US" altLang="ja-JP" sz="1600" dirty="0" err="1">
                <a:latin typeface="ＭＳ ゴシック" panose="020B0609070205080204" pitchFamily="49" charset="-128"/>
                <a:ea typeface="ＭＳ ゴシック" panose="020B0609070205080204" pitchFamily="49" charset="-128"/>
              </a:rPr>
              <a:t>i</a:t>
            </a:r>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auto wheel = wheels[</a:t>
            </a:r>
            <a:r>
              <a:rPr lang="en-US" altLang="ja-JP" sz="1600" dirty="0" err="1">
                <a:latin typeface="ＭＳ ゴシック" panose="020B0609070205080204" pitchFamily="49" charset="-128"/>
                <a:ea typeface="ＭＳ ゴシック" panose="020B0609070205080204" pitchFamily="49" charset="-128"/>
              </a:rPr>
              <a:t>i</a:t>
            </a:r>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wheel-&gt;</a:t>
            </a:r>
            <a:r>
              <a:rPr lang="en-US" altLang="ja-JP" sz="1600" dirty="0" err="1">
                <a:latin typeface="ＭＳ ゴシック" panose="020B0609070205080204" pitchFamily="49" charset="-128"/>
                <a:ea typeface="ＭＳ ゴシック" panose="020B0609070205080204" pitchFamily="49" charset="-128"/>
              </a:rPr>
              <a:t>setActuationMode</a:t>
            </a:r>
            <a:r>
              <a:rPr lang="en-US" altLang="ja-JP" sz="1600" dirty="0">
                <a:latin typeface="ＭＳ ゴシック" panose="020B0609070205080204" pitchFamily="49" charset="-128"/>
                <a:ea typeface="ＭＳ ゴシック" panose="020B0609070205080204" pitchFamily="49" charset="-128"/>
              </a:rPr>
              <a:t>(</a:t>
            </a:r>
            <a:r>
              <a:rPr lang="en-US" altLang="ja-JP" sz="1600" dirty="0" err="1">
                <a:latin typeface="ＭＳ ゴシック" panose="020B0609070205080204" pitchFamily="49" charset="-128"/>
                <a:ea typeface="ＭＳ ゴシック" panose="020B0609070205080204" pitchFamily="49" charset="-128"/>
              </a:rPr>
              <a:t>JointTorque</a:t>
            </a:r>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io-&gt;</a:t>
            </a:r>
            <a:r>
              <a:rPr lang="en-US" altLang="ja-JP" sz="1600" dirty="0" err="1">
                <a:latin typeface="ＭＳ ゴシック" panose="020B0609070205080204" pitchFamily="49" charset="-128"/>
                <a:ea typeface="ＭＳ ゴシック" panose="020B0609070205080204" pitchFamily="49" charset="-128"/>
              </a:rPr>
              <a:t>enableOutput</a:t>
            </a:r>
            <a:r>
              <a:rPr lang="en-US" altLang="ja-JP" sz="1600" dirty="0">
                <a:latin typeface="ＭＳ ゴシック" panose="020B0609070205080204" pitchFamily="49" charset="-128"/>
                <a:ea typeface="ＭＳ ゴシック" panose="020B0609070205080204" pitchFamily="49" charset="-128"/>
              </a:rPr>
              <a:t>(wheel, </a:t>
            </a:r>
            <a:r>
              <a:rPr lang="en-US" altLang="ja-JP" sz="1600" dirty="0" err="1">
                <a:latin typeface="ＭＳ ゴシック" panose="020B0609070205080204" pitchFamily="49" charset="-128"/>
                <a:ea typeface="ＭＳ ゴシック" panose="020B0609070205080204" pitchFamily="49" charset="-128"/>
              </a:rPr>
              <a:t>JointTorque</a:t>
            </a:r>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a:t>
            </a:r>
          </a:p>
          <a:p>
            <a:r>
              <a:rPr lang="en-US" altLang="ja-JP" sz="1600" dirty="0">
                <a:latin typeface="ＭＳ ゴシック" panose="020B0609070205080204" pitchFamily="49" charset="-128"/>
                <a:ea typeface="ＭＳ ゴシック" panose="020B0609070205080204" pitchFamily="49" charset="-128"/>
              </a:rPr>
              <a:t>    return true;</a:t>
            </a:r>
          </a:p>
          <a:p>
            <a:r>
              <a:rPr lang="en-US" altLang="ja-JP" sz="1600" dirty="0">
                <a:latin typeface="ＭＳ ゴシック" panose="020B0609070205080204" pitchFamily="49" charset="-128"/>
                <a:ea typeface="ＭＳ ゴシック" panose="020B0609070205080204" pitchFamily="49" charset="-128"/>
              </a:rPr>
              <a:t>}</a:t>
            </a:r>
          </a:p>
          <a:p>
            <a:endParaRPr lang="en-US" altLang="ja-JP" sz="1600" dirty="0">
              <a:latin typeface="ＭＳ ゴシック" panose="020B0609070205080204" pitchFamily="49" charset="-128"/>
              <a:ea typeface="ＭＳ ゴシック" panose="020B0609070205080204" pitchFamily="49" charset="-128"/>
            </a:endParaRPr>
          </a:p>
          <a:p>
            <a:r>
              <a:rPr lang="en-US" altLang="ja-JP" sz="1600" dirty="0">
                <a:latin typeface="ＭＳ ゴシック" panose="020B0609070205080204" pitchFamily="49" charset="-128"/>
                <a:ea typeface="ＭＳ ゴシック" panose="020B0609070205080204" pitchFamily="49" charset="-128"/>
              </a:rPr>
              <a:t>bool </a:t>
            </a:r>
            <a:r>
              <a:rPr lang="en-US" altLang="ja-JP" sz="1600" dirty="0" err="1">
                <a:latin typeface="ＭＳ ゴシック" panose="020B0609070205080204" pitchFamily="49" charset="-128"/>
                <a:ea typeface="ＭＳ ゴシック" panose="020B0609070205080204" pitchFamily="49" charset="-128"/>
              </a:rPr>
              <a:t>MobileRobotDriveTester</a:t>
            </a:r>
            <a:r>
              <a:rPr lang="en-US" altLang="ja-JP" sz="1600" dirty="0">
                <a:latin typeface="ＭＳ ゴシック" panose="020B0609070205080204" pitchFamily="49" charset="-128"/>
                <a:ea typeface="ＭＳ ゴシック" panose="020B0609070205080204" pitchFamily="49" charset="-128"/>
              </a:rPr>
              <a:t>::control()</a:t>
            </a:r>
          </a:p>
          <a:p>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wheels[0]-&gt;u() = 1.0;</a:t>
            </a:r>
          </a:p>
          <a:p>
            <a:r>
              <a:rPr lang="en-US" altLang="ja-JP" sz="1600" dirty="0">
                <a:latin typeface="ＭＳ ゴシック" panose="020B0609070205080204" pitchFamily="49" charset="-128"/>
                <a:ea typeface="ＭＳ ゴシック" panose="020B0609070205080204" pitchFamily="49" charset="-128"/>
              </a:rPr>
              <a:t>    wheels[1]-&gt;u() = 1.0;</a:t>
            </a:r>
          </a:p>
          <a:p>
            <a:r>
              <a:rPr lang="en-US" altLang="ja-JP" sz="1600" dirty="0">
                <a:latin typeface="ＭＳ ゴシック" panose="020B0609070205080204" pitchFamily="49" charset="-128"/>
                <a:ea typeface="ＭＳ ゴシック" panose="020B0609070205080204" pitchFamily="49" charset="-128"/>
              </a:rPr>
              <a:t>    return true;</a:t>
            </a:r>
          </a:p>
          <a:p>
            <a:r>
              <a:rPr lang="en-US" altLang="ja-JP" sz="1600" dirty="0">
                <a:latin typeface="ＭＳ ゴシック" panose="020B0609070205080204" pitchFamily="49" charset="-128"/>
                <a:ea typeface="ＭＳ ゴシック" panose="020B0609070205080204" pitchFamily="49" charset="-128"/>
              </a:rPr>
              <a:t>}</a:t>
            </a:r>
          </a:p>
        </p:txBody>
      </p:sp>
      <p:sp>
        <p:nvSpPr>
          <p:cNvPr id="4" name="テキスト ボックス 3">
            <a:extLst>
              <a:ext uri="{FF2B5EF4-FFF2-40B4-BE49-F238E27FC236}">
                <a16:creationId xmlns:a16="http://schemas.microsoft.com/office/drawing/2014/main" id="{EF8CE881-DE31-6EDC-CDBE-6249DA1AEB7C}"/>
              </a:ext>
            </a:extLst>
          </p:cNvPr>
          <p:cNvSpPr txBox="1"/>
          <p:nvPr/>
        </p:nvSpPr>
        <p:spPr>
          <a:xfrm>
            <a:off x="1308449" y="1539934"/>
            <a:ext cx="1415772" cy="276999"/>
          </a:xfrm>
          <a:prstGeom prst="rect">
            <a:avLst/>
          </a:prstGeom>
          <a:noFill/>
        </p:spPr>
        <p:txBody>
          <a:bodyPr wrap="none" rtlCol="0">
            <a:spAutoFit/>
          </a:bodyPr>
          <a:lstStyle/>
          <a:p>
            <a:r>
              <a:rPr lang="ja-JP" altLang="en-US" sz="1200" b="1" dirty="0">
                <a:solidFill>
                  <a:srgbClr val="FF0000"/>
                </a:solidFill>
              </a:rPr>
              <a:t>初期化処理の実装</a:t>
            </a:r>
            <a:endParaRPr kumimoji="1" lang="ja-JP" altLang="en-US" sz="1200" b="1" dirty="0">
              <a:solidFill>
                <a:srgbClr val="FF0000"/>
              </a:solidFill>
            </a:endParaRPr>
          </a:p>
        </p:txBody>
      </p:sp>
      <p:sp>
        <p:nvSpPr>
          <p:cNvPr id="5" name="テキスト ボックス 4">
            <a:extLst>
              <a:ext uri="{FF2B5EF4-FFF2-40B4-BE49-F238E27FC236}">
                <a16:creationId xmlns:a16="http://schemas.microsoft.com/office/drawing/2014/main" id="{4337857F-4D49-8075-B444-595B25381171}"/>
              </a:ext>
            </a:extLst>
          </p:cNvPr>
          <p:cNvSpPr txBox="1"/>
          <p:nvPr/>
        </p:nvSpPr>
        <p:spPr>
          <a:xfrm>
            <a:off x="3985893" y="1539934"/>
            <a:ext cx="4628190" cy="276999"/>
          </a:xfrm>
          <a:prstGeom prst="rect">
            <a:avLst/>
          </a:prstGeom>
          <a:noFill/>
        </p:spPr>
        <p:txBody>
          <a:bodyPr wrap="none" rtlCol="0">
            <a:spAutoFit/>
          </a:bodyPr>
          <a:lstStyle/>
          <a:p>
            <a:r>
              <a:rPr lang="ja-JP" altLang="en-US" sz="1200" b="1" dirty="0">
                <a:solidFill>
                  <a:srgbClr val="FF0000"/>
                </a:solidFill>
              </a:rPr>
              <a:t>引数</a:t>
            </a:r>
            <a:r>
              <a:rPr lang="en-US" altLang="ja-JP" sz="1200" b="1" dirty="0">
                <a:solidFill>
                  <a:srgbClr val="FF0000"/>
                </a:solidFill>
              </a:rPr>
              <a:t>io</a:t>
            </a:r>
            <a:r>
              <a:rPr lang="ja-JP" altLang="en-US" sz="1200" b="1" dirty="0">
                <a:solidFill>
                  <a:srgbClr val="FF0000"/>
                </a:solidFill>
              </a:rPr>
              <a:t>を介して入出力に必要な設定やオブジェクトの取得を行う</a:t>
            </a:r>
            <a:endParaRPr kumimoji="1" lang="ja-JP" altLang="en-US" sz="1200" b="1" dirty="0">
              <a:solidFill>
                <a:srgbClr val="FF0000"/>
              </a:solidFill>
            </a:endParaRPr>
          </a:p>
        </p:txBody>
      </p:sp>
      <p:sp>
        <p:nvSpPr>
          <p:cNvPr id="7" name="テキスト ボックス 6">
            <a:extLst>
              <a:ext uri="{FF2B5EF4-FFF2-40B4-BE49-F238E27FC236}">
                <a16:creationId xmlns:a16="http://schemas.microsoft.com/office/drawing/2014/main" id="{1D626B4B-16BD-47A3-1022-680E22F4323F}"/>
              </a:ext>
            </a:extLst>
          </p:cNvPr>
          <p:cNvSpPr txBox="1"/>
          <p:nvPr/>
        </p:nvSpPr>
        <p:spPr>
          <a:xfrm>
            <a:off x="3641639" y="2346803"/>
            <a:ext cx="4870244" cy="276999"/>
          </a:xfrm>
          <a:prstGeom prst="rect">
            <a:avLst/>
          </a:prstGeom>
          <a:noFill/>
        </p:spPr>
        <p:txBody>
          <a:bodyPr wrap="none" rtlCol="0">
            <a:spAutoFit/>
          </a:bodyPr>
          <a:lstStyle/>
          <a:p>
            <a:r>
              <a:rPr lang="ja-JP" altLang="en-US" sz="1200" b="1" dirty="0">
                <a:solidFill>
                  <a:srgbClr val="FF0000"/>
                </a:solidFill>
              </a:rPr>
              <a:t>入出力用の</a:t>
            </a:r>
            <a:r>
              <a:rPr lang="en-US" altLang="ja-JP" sz="1200" b="1" dirty="0">
                <a:solidFill>
                  <a:srgbClr val="FF0000"/>
                </a:solidFill>
              </a:rPr>
              <a:t>Body</a:t>
            </a:r>
            <a:r>
              <a:rPr lang="ja-JP" altLang="en-US" sz="1200" b="1" dirty="0">
                <a:solidFill>
                  <a:srgbClr val="FF0000"/>
                </a:solidFill>
              </a:rPr>
              <a:t>オブジェクトの取得。ロボット全体の情報に対応</a:t>
            </a:r>
            <a:endParaRPr kumimoji="1" lang="ja-JP" altLang="en-US" sz="1200" b="1" dirty="0">
              <a:solidFill>
                <a:srgbClr val="FF0000"/>
              </a:solidFill>
            </a:endParaRPr>
          </a:p>
        </p:txBody>
      </p:sp>
      <p:sp>
        <p:nvSpPr>
          <p:cNvPr id="9" name="テキスト ボックス 8">
            <a:extLst>
              <a:ext uri="{FF2B5EF4-FFF2-40B4-BE49-F238E27FC236}">
                <a16:creationId xmlns:a16="http://schemas.microsoft.com/office/drawing/2014/main" id="{E896C3B0-B7B7-D34C-7987-41E87AA17C2E}"/>
              </a:ext>
            </a:extLst>
          </p:cNvPr>
          <p:cNvSpPr txBox="1"/>
          <p:nvPr/>
        </p:nvSpPr>
        <p:spPr>
          <a:xfrm>
            <a:off x="5130437" y="2605630"/>
            <a:ext cx="2339102" cy="276999"/>
          </a:xfrm>
          <a:prstGeom prst="rect">
            <a:avLst/>
          </a:prstGeom>
          <a:noFill/>
        </p:spPr>
        <p:txBody>
          <a:bodyPr wrap="none" rtlCol="0">
            <a:spAutoFit/>
          </a:bodyPr>
          <a:lstStyle/>
          <a:p>
            <a:r>
              <a:rPr lang="ja-JP" altLang="en-US" sz="1200" b="1" dirty="0">
                <a:solidFill>
                  <a:srgbClr val="FF0000"/>
                </a:solidFill>
              </a:rPr>
              <a:t>左車輪のリンク（関節）の取得</a:t>
            </a:r>
            <a:endParaRPr kumimoji="1" lang="ja-JP" altLang="en-US" sz="1200" b="1" dirty="0">
              <a:solidFill>
                <a:srgbClr val="FF0000"/>
              </a:solidFill>
            </a:endParaRPr>
          </a:p>
        </p:txBody>
      </p:sp>
      <p:sp>
        <p:nvSpPr>
          <p:cNvPr id="10" name="テキスト ボックス 9">
            <a:extLst>
              <a:ext uri="{FF2B5EF4-FFF2-40B4-BE49-F238E27FC236}">
                <a16:creationId xmlns:a16="http://schemas.microsoft.com/office/drawing/2014/main" id="{27A10ACA-A6E8-ED1D-2BD4-9F1F75182B3C}"/>
              </a:ext>
            </a:extLst>
          </p:cNvPr>
          <p:cNvSpPr txBox="1"/>
          <p:nvPr/>
        </p:nvSpPr>
        <p:spPr>
          <a:xfrm>
            <a:off x="5130437" y="2858105"/>
            <a:ext cx="2339102" cy="276999"/>
          </a:xfrm>
          <a:prstGeom prst="rect">
            <a:avLst/>
          </a:prstGeom>
          <a:noFill/>
        </p:spPr>
        <p:txBody>
          <a:bodyPr wrap="none" rtlCol="0">
            <a:spAutoFit/>
          </a:bodyPr>
          <a:lstStyle/>
          <a:p>
            <a:r>
              <a:rPr lang="ja-JP" altLang="en-US" sz="1200" b="1" dirty="0">
                <a:solidFill>
                  <a:srgbClr val="FF0000"/>
                </a:solidFill>
              </a:rPr>
              <a:t>右車輪のリンク（関節）の取得</a:t>
            </a:r>
            <a:endParaRPr kumimoji="1" lang="ja-JP" altLang="en-US" sz="1200" b="1" dirty="0">
              <a:solidFill>
                <a:srgbClr val="FF0000"/>
              </a:solidFill>
            </a:endParaRPr>
          </a:p>
        </p:txBody>
      </p:sp>
      <p:sp>
        <p:nvSpPr>
          <p:cNvPr id="11" name="テキスト ボックス 10">
            <a:extLst>
              <a:ext uri="{FF2B5EF4-FFF2-40B4-BE49-F238E27FC236}">
                <a16:creationId xmlns:a16="http://schemas.microsoft.com/office/drawing/2014/main" id="{B50854C7-958E-055C-6696-8E50E8E03D35}"/>
              </a:ext>
            </a:extLst>
          </p:cNvPr>
          <p:cNvSpPr txBox="1"/>
          <p:nvPr/>
        </p:nvSpPr>
        <p:spPr>
          <a:xfrm>
            <a:off x="5538127" y="3584397"/>
            <a:ext cx="2031325" cy="276999"/>
          </a:xfrm>
          <a:prstGeom prst="rect">
            <a:avLst/>
          </a:prstGeom>
          <a:noFill/>
        </p:spPr>
        <p:txBody>
          <a:bodyPr wrap="none" rtlCol="0">
            <a:spAutoFit/>
          </a:bodyPr>
          <a:lstStyle/>
          <a:p>
            <a:r>
              <a:rPr lang="ja-JP" altLang="en-US" sz="1200" b="1" dirty="0">
                <a:solidFill>
                  <a:srgbClr val="FF0000"/>
                </a:solidFill>
              </a:rPr>
              <a:t>関節トルクを指令値にする</a:t>
            </a:r>
            <a:endParaRPr kumimoji="1" lang="ja-JP" altLang="en-US" sz="1200" b="1" dirty="0">
              <a:solidFill>
                <a:srgbClr val="FF0000"/>
              </a:solidFill>
            </a:endParaRPr>
          </a:p>
        </p:txBody>
      </p:sp>
      <p:sp>
        <p:nvSpPr>
          <p:cNvPr id="12" name="テキスト ボックス 11">
            <a:extLst>
              <a:ext uri="{FF2B5EF4-FFF2-40B4-BE49-F238E27FC236}">
                <a16:creationId xmlns:a16="http://schemas.microsoft.com/office/drawing/2014/main" id="{815E5A0F-1BF8-1064-06B8-A023BFBF9D16}"/>
              </a:ext>
            </a:extLst>
          </p:cNvPr>
          <p:cNvSpPr txBox="1"/>
          <p:nvPr/>
        </p:nvSpPr>
        <p:spPr>
          <a:xfrm>
            <a:off x="5538126" y="3814980"/>
            <a:ext cx="1723549" cy="276999"/>
          </a:xfrm>
          <a:prstGeom prst="rect">
            <a:avLst/>
          </a:prstGeom>
          <a:noFill/>
        </p:spPr>
        <p:txBody>
          <a:bodyPr wrap="none" rtlCol="0">
            <a:spAutoFit/>
          </a:bodyPr>
          <a:lstStyle/>
          <a:p>
            <a:r>
              <a:rPr lang="ja-JP" altLang="en-US" sz="1200" b="1" dirty="0">
                <a:solidFill>
                  <a:srgbClr val="FF0000"/>
                </a:solidFill>
              </a:rPr>
              <a:t>関節トルクを出力する</a:t>
            </a:r>
            <a:endParaRPr kumimoji="1" lang="ja-JP" altLang="en-US" sz="1200" b="1" dirty="0">
              <a:solidFill>
                <a:srgbClr val="FF0000"/>
              </a:solidFill>
            </a:endParaRPr>
          </a:p>
        </p:txBody>
      </p:sp>
      <p:sp>
        <p:nvSpPr>
          <p:cNvPr id="13" name="テキスト ボックス 12">
            <a:extLst>
              <a:ext uri="{FF2B5EF4-FFF2-40B4-BE49-F238E27FC236}">
                <a16:creationId xmlns:a16="http://schemas.microsoft.com/office/drawing/2014/main" id="{05A11B13-6ED5-9AB8-6F0A-C823EC584C28}"/>
              </a:ext>
            </a:extLst>
          </p:cNvPr>
          <p:cNvSpPr txBox="1"/>
          <p:nvPr/>
        </p:nvSpPr>
        <p:spPr>
          <a:xfrm>
            <a:off x="2628380" y="4310539"/>
            <a:ext cx="2026517" cy="276999"/>
          </a:xfrm>
          <a:prstGeom prst="rect">
            <a:avLst/>
          </a:prstGeom>
          <a:noFill/>
        </p:spPr>
        <p:txBody>
          <a:bodyPr wrap="none" rtlCol="0">
            <a:spAutoFit/>
          </a:bodyPr>
          <a:lstStyle/>
          <a:p>
            <a:r>
              <a:rPr lang="ja-JP" altLang="en-US" sz="1200" b="1" dirty="0">
                <a:solidFill>
                  <a:srgbClr val="FF0000"/>
                </a:solidFill>
              </a:rPr>
              <a:t>初期化成功時は</a:t>
            </a:r>
            <a:r>
              <a:rPr lang="en-US" altLang="ja-JP" sz="1200" b="1" dirty="0">
                <a:solidFill>
                  <a:srgbClr val="FF0000"/>
                </a:solidFill>
              </a:rPr>
              <a:t>true</a:t>
            </a:r>
            <a:r>
              <a:rPr lang="ja-JP" altLang="en-US" sz="1200" b="1" dirty="0">
                <a:solidFill>
                  <a:srgbClr val="FF0000"/>
                </a:solidFill>
              </a:rPr>
              <a:t>を返す</a:t>
            </a:r>
            <a:endParaRPr kumimoji="1" lang="ja-JP" altLang="en-US" sz="1200" b="1" dirty="0">
              <a:solidFill>
                <a:srgbClr val="FF0000"/>
              </a:solidFill>
            </a:endParaRPr>
          </a:p>
        </p:txBody>
      </p:sp>
      <p:sp>
        <p:nvSpPr>
          <p:cNvPr id="14" name="テキスト ボックス 13">
            <a:extLst>
              <a:ext uri="{FF2B5EF4-FFF2-40B4-BE49-F238E27FC236}">
                <a16:creationId xmlns:a16="http://schemas.microsoft.com/office/drawing/2014/main" id="{A6B1F708-E142-A032-F923-55C52A032315}"/>
              </a:ext>
            </a:extLst>
          </p:cNvPr>
          <p:cNvSpPr txBox="1"/>
          <p:nvPr/>
        </p:nvSpPr>
        <p:spPr>
          <a:xfrm>
            <a:off x="886997" y="4842737"/>
            <a:ext cx="6647974" cy="276999"/>
          </a:xfrm>
          <a:prstGeom prst="rect">
            <a:avLst/>
          </a:prstGeom>
          <a:noFill/>
        </p:spPr>
        <p:txBody>
          <a:bodyPr wrap="none" rtlCol="0">
            <a:spAutoFit/>
          </a:bodyPr>
          <a:lstStyle/>
          <a:p>
            <a:r>
              <a:rPr lang="ja-JP" altLang="en-US" sz="1200" b="1" dirty="0">
                <a:solidFill>
                  <a:srgbClr val="FF0000"/>
                </a:solidFill>
              </a:rPr>
              <a:t>制御処理の実装。毎制御ループ（通常シミュレーションのタイムステップ）ごとに実行される</a:t>
            </a:r>
            <a:endParaRPr kumimoji="1" lang="ja-JP" altLang="en-US" sz="1200" b="1" dirty="0">
              <a:solidFill>
                <a:srgbClr val="FF0000"/>
              </a:solidFill>
            </a:endParaRPr>
          </a:p>
        </p:txBody>
      </p:sp>
      <p:sp>
        <p:nvSpPr>
          <p:cNvPr id="15" name="テキスト ボックス 14">
            <a:extLst>
              <a:ext uri="{FF2B5EF4-FFF2-40B4-BE49-F238E27FC236}">
                <a16:creationId xmlns:a16="http://schemas.microsoft.com/office/drawing/2014/main" id="{477AF973-A203-0DAD-D827-FED62875BC0F}"/>
              </a:ext>
            </a:extLst>
          </p:cNvPr>
          <p:cNvSpPr txBox="1"/>
          <p:nvPr/>
        </p:nvSpPr>
        <p:spPr>
          <a:xfrm>
            <a:off x="3434474" y="5522613"/>
            <a:ext cx="5495415" cy="276999"/>
          </a:xfrm>
          <a:prstGeom prst="rect">
            <a:avLst/>
          </a:prstGeom>
          <a:noFill/>
        </p:spPr>
        <p:txBody>
          <a:bodyPr wrap="none" rtlCol="0">
            <a:spAutoFit/>
          </a:bodyPr>
          <a:lstStyle/>
          <a:p>
            <a:r>
              <a:rPr kumimoji="1" lang="ja-JP" altLang="en-US" sz="1200" b="1" dirty="0">
                <a:solidFill>
                  <a:srgbClr val="FF0000"/>
                </a:solidFill>
              </a:rPr>
              <a:t>左車輪に </a:t>
            </a:r>
            <a:r>
              <a:rPr kumimoji="1" lang="en-US" altLang="ja-JP" sz="1200" b="1" dirty="0">
                <a:solidFill>
                  <a:srgbClr val="FF0000"/>
                </a:solidFill>
              </a:rPr>
              <a:t>1.0 [N</a:t>
            </a:r>
            <a:r>
              <a:rPr kumimoji="1" lang="ja-JP" altLang="en-US" sz="1200" b="1" dirty="0">
                <a:solidFill>
                  <a:srgbClr val="FF0000"/>
                </a:solidFill>
              </a:rPr>
              <a:t>・</a:t>
            </a:r>
            <a:r>
              <a:rPr kumimoji="1" lang="en-US" altLang="ja-JP" sz="1200" b="1" dirty="0">
                <a:solidFill>
                  <a:srgbClr val="FF0000"/>
                </a:solidFill>
              </a:rPr>
              <a:t>m]</a:t>
            </a:r>
            <a:r>
              <a:rPr kumimoji="1" lang="ja-JP" altLang="en-US" sz="1200" b="1" dirty="0">
                <a:solidFill>
                  <a:srgbClr val="FF0000"/>
                </a:solidFill>
              </a:rPr>
              <a:t>のトルク指令を出力する。</a:t>
            </a:r>
            <a:r>
              <a:rPr kumimoji="1" lang="en-US" altLang="ja-JP" sz="1200" b="1" dirty="0">
                <a:solidFill>
                  <a:srgbClr val="FF0000"/>
                </a:solidFill>
              </a:rPr>
              <a:t>(u</a:t>
            </a:r>
            <a:r>
              <a:rPr kumimoji="1" lang="ja-JP" altLang="en-US" sz="1200" b="1" dirty="0">
                <a:solidFill>
                  <a:srgbClr val="FF0000"/>
                </a:solidFill>
              </a:rPr>
              <a:t>は関節トルクを表す変数）</a:t>
            </a:r>
            <a:endParaRPr kumimoji="1" lang="en-US" altLang="ja-JP" sz="1200" b="1" dirty="0">
              <a:solidFill>
                <a:srgbClr val="FF0000"/>
              </a:solidFill>
            </a:endParaRPr>
          </a:p>
        </p:txBody>
      </p:sp>
      <p:sp>
        <p:nvSpPr>
          <p:cNvPr id="16" name="テキスト ボックス 15">
            <a:extLst>
              <a:ext uri="{FF2B5EF4-FFF2-40B4-BE49-F238E27FC236}">
                <a16:creationId xmlns:a16="http://schemas.microsoft.com/office/drawing/2014/main" id="{5B48BCC6-9D61-FC2E-C923-2EED648295A9}"/>
              </a:ext>
            </a:extLst>
          </p:cNvPr>
          <p:cNvSpPr txBox="1"/>
          <p:nvPr/>
        </p:nvSpPr>
        <p:spPr>
          <a:xfrm>
            <a:off x="3434474" y="5784518"/>
            <a:ext cx="3337773" cy="276999"/>
          </a:xfrm>
          <a:prstGeom prst="rect">
            <a:avLst/>
          </a:prstGeom>
          <a:noFill/>
        </p:spPr>
        <p:txBody>
          <a:bodyPr wrap="none" rtlCol="0">
            <a:spAutoFit/>
          </a:bodyPr>
          <a:lstStyle/>
          <a:p>
            <a:r>
              <a:rPr lang="ja-JP" altLang="en-US" sz="1200" b="1" dirty="0">
                <a:solidFill>
                  <a:srgbClr val="FF0000"/>
                </a:solidFill>
              </a:rPr>
              <a:t>右</a:t>
            </a:r>
            <a:r>
              <a:rPr kumimoji="1" lang="ja-JP" altLang="en-US" sz="1200" b="1" dirty="0">
                <a:solidFill>
                  <a:srgbClr val="FF0000"/>
                </a:solidFill>
              </a:rPr>
              <a:t>車輪に </a:t>
            </a:r>
            <a:r>
              <a:rPr kumimoji="1" lang="en-US" altLang="ja-JP" sz="1200" b="1" dirty="0">
                <a:solidFill>
                  <a:srgbClr val="FF0000"/>
                </a:solidFill>
              </a:rPr>
              <a:t>1.0 [N</a:t>
            </a:r>
            <a:r>
              <a:rPr kumimoji="1" lang="ja-JP" altLang="en-US" sz="1200" b="1" dirty="0">
                <a:solidFill>
                  <a:srgbClr val="FF0000"/>
                </a:solidFill>
              </a:rPr>
              <a:t>・</a:t>
            </a:r>
            <a:r>
              <a:rPr kumimoji="1" lang="en-US" altLang="ja-JP" sz="1200" b="1" dirty="0">
                <a:solidFill>
                  <a:srgbClr val="FF0000"/>
                </a:solidFill>
              </a:rPr>
              <a:t>m]</a:t>
            </a:r>
            <a:r>
              <a:rPr kumimoji="1" lang="ja-JP" altLang="en-US" sz="1200" b="1" dirty="0">
                <a:solidFill>
                  <a:srgbClr val="FF0000"/>
                </a:solidFill>
              </a:rPr>
              <a:t>のトルク指令を出力する</a:t>
            </a:r>
            <a:endParaRPr kumimoji="1" lang="en-US" altLang="ja-JP" sz="1200" b="1" dirty="0">
              <a:solidFill>
                <a:srgbClr val="FF0000"/>
              </a:solidFill>
            </a:endParaRPr>
          </a:p>
        </p:txBody>
      </p:sp>
      <p:sp>
        <p:nvSpPr>
          <p:cNvPr id="17" name="テキスト ボックス 16">
            <a:extLst>
              <a:ext uri="{FF2B5EF4-FFF2-40B4-BE49-F238E27FC236}">
                <a16:creationId xmlns:a16="http://schemas.microsoft.com/office/drawing/2014/main" id="{9D73C6A6-ECA7-98FB-B1BD-DC9C351084FA}"/>
              </a:ext>
            </a:extLst>
          </p:cNvPr>
          <p:cNvSpPr txBox="1"/>
          <p:nvPr/>
        </p:nvSpPr>
        <p:spPr>
          <a:xfrm>
            <a:off x="2542097" y="6043060"/>
            <a:ext cx="5468164" cy="276999"/>
          </a:xfrm>
          <a:prstGeom prst="rect">
            <a:avLst/>
          </a:prstGeom>
          <a:noFill/>
        </p:spPr>
        <p:txBody>
          <a:bodyPr wrap="none" rtlCol="0">
            <a:spAutoFit/>
          </a:bodyPr>
          <a:lstStyle/>
          <a:p>
            <a:r>
              <a:rPr lang="ja-JP" altLang="en-US" sz="1200" b="1" dirty="0">
                <a:solidFill>
                  <a:srgbClr val="FF0000"/>
                </a:solidFill>
              </a:rPr>
              <a:t>制御を継続するときは</a:t>
            </a:r>
            <a:r>
              <a:rPr lang="en-US" altLang="ja-JP" sz="1200" b="1" dirty="0">
                <a:solidFill>
                  <a:srgbClr val="FF0000"/>
                </a:solidFill>
              </a:rPr>
              <a:t>true</a:t>
            </a:r>
            <a:r>
              <a:rPr lang="ja-JP" altLang="en-US" sz="1200" b="1" dirty="0">
                <a:solidFill>
                  <a:srgbClr val="FF0000"/>
                </a:solidFill>
              </a:rPr>
              <a:t>を返す。</a:t>
            </a:r>
            <a:r>
              <a:rPr lang="en-US" altLang="ja-JP" sz="1200" b="1" dirty="0">
                <a:solidFill>
                  <a:srgbClr val="FF0000"/>
                </a:solidFill>
              </a:rPr>
              <a:t>false</a:t>
            </a:r>
            <a:r>
              <a:rPr lang="ja-JP" altLang="en-US" sz="1200" b="1" dirty="0">
                <a:solidFill>
                  <a:srgbClr val="FF0000"/>
                </a:solidFill>
              </a:rPr>
              <a:t>を返すとそれ以降制御をしなくなる</a:t>
            </a:r>
            <a:endParaRPr kumimoji="1" lang="en-US" altLang="ja-JP" sz="1200" b="1" dirty="0">
              <a:solidFill>
                <a:srgbClr val="FF0000"/>
              </a:solidFill>
            </a:endParaRPr>
          </a:p>
        </p:txBody>
      </p:sp>
    </p:spTree>
    <p:extLst>
      <p:ext uri="{BB962C8B-B14F-4D97-AF65-F5344CB8AC3E}">
        <p14:creationId xmlns:p14="http://schemas.microsoft.com/office/powerpoint/2010/main" val="142956830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78CE9B-121F-F955-FDDC-306307B60A97}"/>
              </a:ext>
            </a:extLst>
          </p:cNvPr>
          <p:cNvSpPr>
            <a:spLocks noGrp="1"/>
          </p:cNvSpPr>
          <p:nvPr>
            <p:ph type="title"/>
          </p:nvPr>
        </p:nvSpPr>
        <p:spPr/>
        <p:txBody>
          <a:bodyPr/>
          <a:lstStyle/>
          <a:p>
            <a:r>
              <a:rPr kumimoji="1" lang="ja-JP" altLang="en-US" dirty="0"/>
              <a:t>お手本パッケージのファイル</a:t>
            </a:r>
          </a:p>
        </p:txBody>
      </p:sp>
      <p:sp>
        <p:nvSpPr>
          <p:cNvPr id="3" name="コンテンツ プレースホルダー 2">
            <a:extLst>
              <a:ext uri="{FF2B5EF4-FFF2-40B4-BE49-F238E27FC236}">
                <a16:creationId xmlns:a16="http://schemas.microsoft.com/office/drawing/2014/main" id="{67F1F319-8616-55AB-3AAB-8C659988A089}"/>
              </a:ext>
            </a:extLst>
          </p:cNvPr>
          <p:cNvSpPr>
            <a:spLocks noGrp="1"/>
          </p:cNvSpPr>
          <p:nvPr>
            <p:ph idx="1"/>
          </p:nvPr>
        </p:nvSpPr>
        <p:spPr/>
        <p:txBody>
          <a:bodyPr/>
          <a:lstStyle/>
          <a:p>
            <a:r>
              <a:rPr kumimoji="1" lang="en-US" altLang="ja-JP" dirty="0"/>
              <a:t>Part6</a:t>
            </a:r>
            <a:r>
              <a:rPr kumimoji="1" lang="ja-JP" altLang="en-US" dirty="0"/>
              <a:t>に対応するファイル</a:t>
            </a:r>
            <a:endParaRPr kumimoji="1" lang="en-US" altLang="ja-JP" dirty="0"/>
          </a:p>
          <a:p>
            <a:pPr lvl="1"/>
            <a:r>
              <a:rPr lang="ja-JP" altLang="en-US" dirty="0"/>
              <a:t>コントローラのソースファイル</a:t>
            </a:r>
            <a:endParaRPr lang="en-US" altLang="ja-JP" dirty="0"/>
          </a:p>
          <a:p>
            <a:pPr lvl="2"/>
            <a:r>
              <a:rPr lang="en-US" altLang="ja-JP" dirty="0" err="1"/>
              <a:t>src</a:t>
            </a:r>
            <a:r>
              <a:rPr lang="en-US" altLang="ja-JP" dirty="0"/>
              <a:t>/MobileRobotDriveTester.cpp</a:t>
            </a:r>
          </a:p>
          <a:p>
            <a:pPr lvl="1"/>
            <a:r>
              <a:rPr kumimoji="1" lang="ja-JP" altLang="en-US" dirty="0"/>
              <a:t>プロジェクトファイル</a:t>
            </a:r>
            <a:endParaRPr kumimoji="1" lang="en-US" altLang="ja-JP" dirty="0"/>
          </a:p>
          <a:p>
            <a:pPr lvl="2"/>
            <a:r>
              <a:rPr kumimoji="1" lang="en-US" altLang="ja-JP" dirty="0"/>
              <a:t>project/</a:t>
            </a:r>
            <a:r>
              <a:rPr kumimoji="1" lang="en-US" altLang="ja-JP" dirty="0" err="1"/>
              <a:t>mobile_robot_drive_test.cnoid</a:t>
            </a:r>
            <a:endParaRPr kumimoji="1" lang="en-US" altLang="ja-JP" dirty="0"/>
          </a:p>
          <a:p>
            <a:pPr lvl="2"/>
            <a:endParaRPr lang="en-US" altLang="ja-JP" dirty="0"/>
          </a:p>
          <a:p>
            <a:r>
              <a:rPr kumimoji="1" lang="ja-JP" altLang="en-US" dirty="0"/>
              <a:t>以下のコマンドでプロジェクトを起動</a:t>
            </a:r>
          </a:p>
        </p:txBody>
      </p:sp>
      <p:sp>
        <p:nvSpPr>
          <p:cNvPr id="4" name="テキスト ボックス 3">
            <a:extLst>
              <a:ext uri="{FF2B5EF4-FFF2-40B4-BE49-F238E27FC236}">
                <a16:creationId xmlns:a16="http://schemas.microsoft.com/office/drawing/2014/main" id="{429633C9-D619-50CA-5E1E-4FDED05F3A12}"/>
              </a:ext>
            </a:extLst>
          </p:cNvPr>
          <p:cNvSpPr txBox="1"/>
          <p:nvPr/>
        </p:nvSpPr>
        <p:spPr>
          <a:xfrm>
            <a:off x="713904" y="4789217"/>
            <a:ext cx="7617811" cy="720387"/>
          </a:xfrm>
          <a:prstGeom prst="rect">
            <a:avLst/>
          </a:prstGeom>
          <a:noFill/>
          <a:ln>
            <a:solidFill>
              <a:schemeClr val="tx1"/>
            </a:solidFill>
          </a:ln>
        </p:spPr>
        <p:txBody>
          <a:bodyPr wrap="square" rtlCol="0">
            <a:noAutofit/>
          </a:bodyPr>
          <a:lstStyle/>
          <a:p>
            <a:r>
              <a:rPr lang="en-US" altLang="ja-JP" sz="1600" dirty="0">
                <a:latin typeface="ＭＳ ゴシック" panose="020B0609070205080204" pitchFamily="49" charset="-128"/>
                <a:ea typeface="ＭＳ ゴシック" panose="020B0609070205080204" pitchFamily="49" charset="-128"/>
              </a:rPr>
              <a:t>cd ~/ros2_ws/</a:t>
            </a:r>
            <a:r>
              <a:rPr lang="en-US" altLang="ja-JP" sz="1600" dirty="0" err="1">
                <a:latin typeface="ＭＳ ゴシック" panose="020B0609070205080204" pitchFamily="49" charset="-128"/>
                <a:ea typeface="ＭＳ ゴシック" panose="020B0609070205080204" pitchFamily="49" charset="-128"/>
              </a:rPr>
              <a:t>src</a:t>
            </a:r>
            <a:r>
              <a:rPr lang="en-US" altLang="ja-JP" sz="1600" dirty="0">
                <a:latin typeface="ＭＳ ゴシック" panose="020B0609070205080204" pitchFamily="49" charset="-128"/>
                <a:ea typeface="ＭＳ ゴシック" panose="020B0609070205080204" pitchFamily="49" charset="-128"/>
              </a:rPr>
              <a:t>/choreonoid_ros2_mobile_robot_tutorial</a:t>
            </a:r>
          </a:p>
          <a:p>
            <a:r>
              <a:rPr lang="en-US" altLang="ja-JP" sz="1600" dirty="0">
                <a:latin typeface="ＭＳ ゴシック" panose="020B0609070205080204" pitchFamily="49" charset="-128"/>
                <a:ea typeface="ＭＳ ゴシック" panose="020B0609070205080204" pitchFamily="49" charset="-128"/>
              </a:rPr>
              <a:t>ros2 run </a:t>
            </a:r>
            <a:r>
              <a:rPr lang="en-US" altLang="ja-JP" sz="1600" dirty="0" err="1">
                <a:latin typeface="ＭＳ ゴシック" panose="020B0609070205080204" pitchFamily="49" charset="-128"/>
                <a:ea typeface="ＭＳ ゴシック" panose="020B0609070205080204" pitchFamily="49" charset="-128"/>
              </a:rPr>
              <a:t>choreonoid_ros</a:t>
            </a:r>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choreonoid</a:t>
            </a:r>
            <a:r>
              <a:rPr lang="en-US" altLang="ja-JP" sz="1600" dirty="0">
                <a:latin typeface="ＭＳ ゴシック" panose="020B0609070205080204" pitchFamily="49" charset="-128"/>
                <a:ea typeface="ＭＳ ゴシック" panose="020B0609070205080204" pitchFamily="49" charset="-128"/>
              </a:rPr>
              <a:t> project/</a:t>
            </a:r>
            <a:r>
              <a:rPr lang="en-US" altLang="ja-JP" sz="1600" dirty="0" err="1">
                <a:latin typeface="ＭＳ ゴシック" panose="020B0609070205080204" pitchFamily="49" charset="-128"/>
                <a:ea typeface="ＭＳ ゴシック" panose="020B0609070205080204" pitchFamily="49" charset="-128"/>
              </a:rPr>
              <a:t>mobile_robot_drive_test.cnoid</a:t>
            </a:r>
            <a:endParaRPr lang="en-US" altLang="ja-JP" sz="1600" dirty="0">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133490221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12073</TotalTime>
  <Words>18440</Words>
  <Application>Microsoft Office PowerPoint</Application>
  <PresentationFormat>画面に合わせる (4:3)</PresentationFormat>
  <Paragraphs>2923</Paragraphs>
  <Slides>249</Slides>
  <Notes>33</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249</vt:i4>
      </vt:variant>
    </vt:vector>
  </HeadingPairs>
  <TitlesOfParts>
    <vt:vector size="255" baseType="lpstr">
      <vt:lpstr>ＭＳ ゴシック</vt:lpstr>
      <vt:lpstr>游ゴシック</vt:lpstr>
      <vt:lpstr>游ゴシック Light</vt:lpstr>
      <vt:lpstr>Arial</vt:lpstr>
      <vt:lpstr>Cambria Math</vt:lpstr>
      <vt:lpstr>Office テーマ</vt:lpstr>
      <vt:lpstr>Choreonoid ROS 2 モバイルロボット チュートリアル</vt:lpstr>
      <vt:lpstr>Part1</vt:lpstr>
      <vt:lpstr>チュートリアルの目的</vt:lpstr>
      <vt:lpstr>内容</vt:lpstr>
      <vt:lpstr>シミュレーションするにあたって</vt:lpstr>
      <vt:lpstr>シミュレータの構成</vt:lpstr>
      <vt:lpstr>利用するROS 2要素</vt:lpstr>
      <vt:lpstr>注：ROS 2の必要性</vt:lpstr>
      <vt:lpstr>情報</vt:lpstr>
      <vt:lpstr>関連チュートリアル</vt:lpstr>
      <vt:lpstr>Part2</vt:lpstr>
      <vt:lpstr>対象環境</vt:lpstr>
      <vt:lpstr>ROS 2環境の構築</vt:lpstr>
      <vt:lpstr>ROS 2のインストール (1/2)</vt:lpstr>
      <vt:lpstr>ROS 2のインストール (2/2)</vt:lpstr>
      <vt:lpstr>rosdepのインストール</vt:lpstr>
      <vt:lpstr>Gitのインストール</vt:lpstr>
      <vt:lpstr>ROS 2ワークスペースの作成 </vt:lpstr>
      <vt:lpstr>Choreonoid関連パッケージの追加</vt:lpstr>
      <vt:lpstr>Choreonoid関連パッケージのビルド</vt:lpstr>
      <vt:lpstr>ワークスペースセットアップスクリプトの取り込み</vt:lpstr>
      <vt:lpstr>混信を防ぐ設定</vt:lpstr>
      <vt:lpstr>Choreonoidの起動</vt:lpstr>
      <vt:lpstr>サンプルの実行</vt:lpstr>
      <vt:lpstr>実習用のROSパッケージ</vt:lpstr>
      <vt:lpstr>my_mobile_robotパッケージの作成</vt:lpstr>
      <vt:lpstr>Part3</vt:lpstr>
      <vt:lpstr>モデルの作成</vt:lpstr>
      <vt:lpstr>モデルファイル記述形式</vt:lpstr>
      <vt:lpstr>モデリング座標の方針</vt:lpstr>
      <vt:lpstr>モデルファイルの作成</vt:lpstr>
      <vt:lpstr>車体の記述 (Body形式)</vt:lpstr>
      <vt:lpstr>ヘッダ部</vt:lpstr>
      <vt:lpstr>リンクの記述</vt:lpstr>
      <vt:lpstr>慣性行列の計算</vt:lpstr>
      <vt:lpstr>直方体(Box)の慣性行列</vt:lpstr>
      <vt:lpstr>円柱(Cylinder)の慣性行列</vt:lpstr>
      <vt:lpstr>球(Sphere)の慣性行列</vt:lpstr>
      <vt:lpstr>モデルの読み込み</vt:lpstr>
      <vt:lpstr>シーンビューの操作</vt:lpstr>
      <vt:lpstr>プロジェクトファイルの保存</vt:lpstr>
      <vt:lpstr>プロジェクトファイルの読込</vt:lpstr>
      <vt:lpstr>左車輪の追加</vt:lpstr>
      <vt:lpstr>解説</vt:lpstr>
      <vt:lpstr>再読み込み機能</vt:lpstr>
      <vt:lpstr>右車輪の追加</vt:lpstr>
      <vt:lpstr>モデルの操作</vt:lpstr>
      <vt:lpstr>Part4</vt:lpstr>
      <vt:lpstr>シミュレーションの準備</vt:lpstr>
      <vt:lpstr>手順1</vt:lpstr>
      <vt:lpstr>手順2</vt:lpstr>
      <vt:lpstr>記録モードの設定</vt:lpstr>
      <vt:lpstr>シミュレーションの実行</vt:lpstr>
      <vt:lpstr>シミュレーション設定としての プロジェクトアイテム</vt:lpstr>
      <vt:lpstr>利用可能な物理エンジン</vt:lpstr>
      <vt:lpstr>無重力シミュレーション</vt:lpstr>
      <vt:lpstr>床の追加</vt:lpstr>
      <vt:lpstr>接触マテリアル</vt:lpstr>
      <vt:lpstr>タイムステップの設定</vt:lpstr>
      <vt:lpstr>参考：ODEの利用</vt:lpstr>
      <vt:lpstr>Part5</vt:lpstr>
      <vt:lpstr>任意形状の実現</vt:lpstr>
      <vt:lpstr>利用可能なメッシュファイル</vt:lpstr>
      <vt:lpstr>メガローバーのメッシュファイル</vt:lpstr>
      <vt:lpstr>モデルファイルの修正 (車体部分)</vt:lpstr>
      <vt:lpstr>モデルファイルの修正 (ホイール部分）</vt:lpstr>
      <vt:lpstr>修正結果</vt:lpstr>
      <vt:lpstr>補足：影の設定について</vt:lpstr>
      <vt:lpstr>Part6</vt:lpstr>
      <vt:lpstr>モデルの切り分け</vt:lpstr>
      <vt:lpstr>切り分けの例</vt:lpstr>
      <vt:lpstr>Bodyファイルでの切り分け</vt:lpstr>
      <vt:lpstr>車体の記述</vt:lpstr>
      <vt:lpstr>左車輪の記述</vt:lpstr>
      <vt:lpstr>右車輪の記述</vt:lpstr>
      <vt:lpstr>各モデルの確認</vt:lpstr>
      <vt:lpstr>Part7</vt:lpstr>
      <vt:lpstr>ロボット車体の制御</vt:lpstr>
      <vt:lpstr>制御プログラムの導入</vt:lpstr>
      <vt:lpstr>コントローラのアイテム</vt:lpstr>
      <vt:lpstr>シンプルコントローラの導入</vt:lpstr>
      <vt:lpstr>まずとにかく動かしてみる</vt:lpstr>
      <vt:lpstr>コントローラ本体の作成手順</vt:lpstr>
      <vt:lpstr>マニュアルの関連ページ</vt:lpstr>
      <vt:lpstr>MobileRobotDriveTester.cpp (1/2)</vt:lpstr>
      <vt:lpstr>MobileRobotDriveTester.cpp (2/2)</vt:lpstr>
      <vt:lpstr>package.xmlの編集</vt:lpstr>
      <vt:lpstr>トップのCMakeLists.txt</vt:lpstr>
      <vt:lpstr>srcのCMakeLists.txt</vt:lpstr>
      <vt:lpstr>ビルド</vt:lpstr>
      <vt:lpstr>colcon build の処理</vt:lpstr>
      <vt:lpstr>初回ビルド後の設定の反映</vt:lpstr>
      <vt:lpstr>コントローラの本体の設定</vt:lpstr>
      <vt:lpstr>補足：アイテム名の修正</vt:lpstr>
      <vt:lpstr>プロジェクトファイルの保存</vt:lpstr>
      <vt:lpstr>シミュレーションの実行</vt:lpstr>
      <vt:lpstr>ソース解説 (1/2)</vt:lpstr>
      <vt:lpstr>ソース解説 (2/2)</vt:lpstr>
      <vt:lpstr>お手本パッケージのファイル</vt:lpstr>
      <vt:lpstr>ビルドスクリプトの作成</vt:lpstr>
      <vt:lpstr>Part8</vt:lpstr>
      <vt:lpstr>外部入力に基づく制御</vt:lpstr>
      <vt:lpstr>速度指令値</vt:lpstr>
      <vt:lpstr>ROSメッセージ型</vt:lpstr>
      <vt:lpstr>ROSのTwistメッセージ型</vt:lpstr>
      <vt:lpstr>Twistメッセージの入力</vt:lpstr>
      <vt:lpstr>ROS通信の種類</vt:lpstr>
      <vt:lpstr>コントローラの作成と導入</vt:lpstr>
      <vt:lpstr>package.xmlの編集</vt:lpstr>
      <vt:lpstr>依存パッケージのインストール</vt:lpstr>
      <vt:lpstr>依存パッケージの概要</vt:lpstr>
      <vt:lpstr>MobileRobotDriverController.cppの準備</vt:lpstr>
      <vt:lpstr>rclcppライブラリ</vt:lpstr>
      <vt:lpstr>MobileRobotDriveController.cpp (1/4)</vt:lpstr>
      <vt:lpstr>MobileRobotDriveController.cpp (2/4)</vt:lpstr>
      <vt:lpstr>MobileRobotDriveController.cpp (3/4)</vt:lpstr>
      <vt:lpstr>MobileRobotDriveController.cpp (4/4)</vt:lpstr>
      <vt:lpstr>トップのCMakeLists.txt</vt:lpstr>
      <vt:lpstr>srcのCMakeLists.txt</vt:lpstr>
      <vt:lpstr>ビルド</vt:lpstr>
      <vt:lpstr>プロジェクトの構成</vt:lpstr>
      <vt:lpstr>シミュレーションの実行</vt:lpstr>
      <vt:lpstr>トピックの確認</vt:lpstr>
      <vt:lpstr>/cmd_velトピックのPublish</vt:lpstr>
      <vt:lpstr>ros2 topicコマンドによる操作</vt:lpstr>
      <vt:lpstr>rqt_robot_steering による操作</vt:lpstr>
      <vt:lpstr>ノード接続グラフの表示</vt:lpstr>
      <vt:lpstr>Part9</vt:lpstr>
      <vt:lpstr>ノード実装におけるROS1とROS2の違い</vt:lpstr>
      <vt:lpstr>ソース解説 (1/4)</vt:lpstr>
      <vt:lpstr>ソース解説 (2/4)</vt:lpstr>
      <vt:lpstr>ソース解説 (3/4)</vt:lpstr>
      <vt:lpstr>ソース解説 (4/4)</vt:lpstr>
      <vt:lpstr>コントローラの実行効率向上</vt:lpstr>
      <vt:lpstr>スレッド構成</vt:lpstr>
      <vt:lpstr>MobileRobotDriveControllerEx.cpp (1/5)</vt:lpstr>
      <vt:lpstr>MobileRobotDriveControllerEx.cpp (2/5)</vt:lpstr>
      <vt:lpstr>MobileRobotDriveControllerEx.cpp (3/5)</vt:lpstr>
      <vt:lpstr>MobileRobotDriveControllerEx.cpp (4/5)</vt:lpstr>
      <vt:lpstr>MobileRobotDriveControllerEx.cpp (5/5)</vt:lpstr>
      <vt:lpstr>srcのCMakeLists.txt</vt:lpstr>
      <vt:lpstr>Part10</vt:lpstr>
      <vt:lpstr>ゲームパッドによる操作</vt:lpstr>
      <vt:lpstr>joyトピック</vt:lpstr>
      <vt:lpstr>トピックの変換</vt:lpstr>
      <vt:lpstr>設定ファイル</vt:lpstr>
      <vt:lpstr>joy_teleopノードの起動</vt:lpstr>
      <vt:lpstr>Part11</vt:lpstr>
      <vt:lpstr>Launchファイルによる一括起動</vt:lpstr>
      <vt:lpstr>準備</vt:lpstr>
      <vt:lpstr>joy_teleop用Launchファイル</vt:lpstr>
      <vt:lpstr>Launchファイルの起動</vt:lpstr>
      <vt:lpstr>Launchの終了</vt:lpstr>
      <vt:lpstr>全て起動するLaunchファイル</vt:lpstr>
      <vt:lpstr>Launchファイルの形式</vt:lpstr>
      <vt:lpstr>Python版Launchファイル</vt:lpstr>
      <vt:lpstr>Part12</vt:lpstr>
      <vt:lpstr>関節の追加</vt:lpstr>
      <vt:lpstr>パン関節の追加(1/2)</vt:lpstr>
      <vt:lpstr>パン関節の追加(2/2)</vt:lpstr>
      <vt:lpstr>チルト関節の追加</vt:lpstr>
      <vt:lpstr>関節リミット値の設定</vt:lpstr>
      <vt:lpstr>表示するリンクの選択</vt:lpstr>
      <vt:lpstr>Part13</vt:lpstr>
      <vt:lpstr>パン・チルト軸の目標角速度制御</vt:lpstr>
      <vt:lpstr>コントローラの作成と導入</vt:lpstr>
      <vt:lpstr>MobileRobotPanTiltController.cpp (1/5)</vt:lpstr>
      <vt:lpstr>MobileRobotPanTiltController.cpp (2/5)</vt:lpstr>
      <vt:lpstr>MobileRobotPanTiltController.cpp (3/5)</vt:lpstr>
      <vt:lpstr>MobileRobotPanTiltController.cpp (4/5)</vt:lpstr>
      <vt:lpstr>MobileRobotPanTiltController.cpp (5/5)</vt:lpstr>
      <vt:lpstr>srcのCMakeLists.txt</vt:lpstr>
      <vt:lpstr>プロジェクトの構成</vt:lpstr>
      <vt:lpstr>ros2 topicコマンドによる操作</vt:lpstr>
      <vt:lpstr>joy_teleop追加設定</vt:lpstr>
      <vt:lpstr>Launchファイルの作成</vt:lpstr>
      <vt:lpstr>補足</vt:lpstr>
      <vt:lpstr>Part14</vt:lpstr>
      <vt:lpstr>環境モデルの導入</vt:lpstr>
      <vt:lpstr>シーン描画設定</vt:lpstr>
      <vt:lpstr>簡易地形モデル</vt:lpstr>
      <vt:lpstr>センサの追加</vt:lpstr>
      <vt:lpstr>レンジセンサ(LiDAR)の追加</vt:lpstr>
      <vt:lpstr>光学フレーム座標系</vt:lpstr>
      <vt:lpstr>LiDARの記述内容</vt:lpstr>
      <vt:lpstr>RGB-Dカメラの追加（1/2）</vt:lpstr>
      <vt:lpstr>RGB-Dカメラの追加（2/2）</vt:lpstr>
      <vt:lpstr>視覚センサ情報の可視化</vt:lpstr>
      <vt:lpstr>カメラの切り替え</vt:lpstr>
      <vt:lpstr>シーンビューの追加</vt:lpstr>
      <vt:lpstr>視覚センサのシミュレーション</vt:lpstr>
      <vt:lpstr>センサデータの出力と表示</vt:lpstr>
      <vt:lpstr>Choreonoid上で表示（1/3）</vt:lpstr>
      <vt:lpstr>Choreonoid上で表示（2/3）</vt:lpstr>
      <vt:lpstr>Choreonoid上で表示（3/3）</vt:lpstr>
      <vt:lpstr>PowerPoint プレゼンテーション</vt:lpstr>
      <vt:lpstr>プロジェクト&amp;Launchファイル</vt:lpstr>
      <vt:lpstr>Part15</vt:lpstr>
      <vt:lpstr>状態外部出力の方法</vt:lpstr>
      <vt:lpstr>BodyROS2アイテムの導入</vt:lpstr>
      <vt:lpstr>効率化のための補足</vt:lpstr>
      <vt:lpstr>BodyROS2アイテムの出力対象</vt:lpstr>
      <vt:lpstr>トピックの確認</vt:lpstr>
      <vt:lpstr>補足：画像データの追加トピック</vt:lpstr>
      <vt:lpstr>トピックのデータの確認</vt:lpstr>
      <vt:lpstr>仮想世界全体情報のPublish</vt:lpstr>
      <vt:lpstr>Clockトピック</vt:lpstr>
      <vt:lpstr>プロジェクト&amp;Launchファイル</vt:lpstr>
      <vt:lpstr>RVizによる状態表示</vt:lpstr>
      <vt:lpstr>Rviz利用の手順</vt:lpstr>
      <vt:lpstr>Part16</vt:lpstr>
      <vt:lpstr>URDFとは</vt:lpstr>
      <vt:lpstr>Bodyファイル vs URDF</vt:lpstr>
      <vt:lpstr>モバイルロボットのURDF</vt:lpstr>
      <vt:lpstr>URDFファイルの読み込み</vt:lpstr>
      <vt:lpstr>Body &lt;-&gt; URDF 変換</vt:lpstr>
      <vt:lpstr>Part17</vt:lpstr>
      <vt:lpstr>rvizの起動</vt:lpstr>
      <vt:lpstr>何か可視化してみる</vt:lpstr>
      <vt:lpstr>カメラ画像の可視化</vt:lpstr>
      <vt:lpstr>LiDARデータの可視化</vt:lpstr>
      <vt:lpstr>ロボットモデルの導入</vt:lpstr>
      <vt:lpstr>ロボットモデル表示の流れ</vt:lpstr>
      <vt:lpstr>RVizの設定続き</vt:lpstr>
      <vt:lpstr>RViz用launchファイル</vt:lpstr>
      <vt:lpstr>全起動launchファイル</vt:lpstr>
      <vt:lpstr>遠隔操作</vt:lpstr>
      <vt:lpstr>Part18</vt:lpstr>
      <vt:lpstr>3次元LiDAR</vt:lpstr>
      <vt:lpstr>3次元LiDARの記述</vt:lpstr>
      <vt:lpstr>ライト（光源）の追加</vt:lpstr>
      <vt:lpstr>ライトデバイスの記述例</vt:lpstr>
      <vt:lpstr>光源の描画設定</vt:lpstr>
      <vt:lpstr>視覚シミュレーションの設定</vt:lpstr>
      <vt:lpstr>お手本パッケージのファイル</vt:lpstr>
      <vt:lpstr>Part19</vt:lpstr>
      <vt:lpstr>クローラの利用</vt:lpstr>
      <vt:lpstr>クローラの種類</vt:lpstr>
      <vt:lpstr>簡易クローラの記述 (1/3)</vt:lpstr>
      <vt:lpstr>簡易クローラの記述 (2/3)</vt:lpstr>
      <vt:lpstr>簡易クローラの記述 (3/3)</vt:lpstr>
      <vt:lpstr>簡易クローラの制御</vt:lpstr>
      <vt:lpstr>MobileRobotTrackController.cpp (1/4)</vt:lpstr>
      <vt:lpstr>MobileRobotTrackController.cpp (2/4)</vt:lpstr>
      <vt:lpstr>MobileRobotTrackController.cpp (3/4)</vt:lpstr>
      <vt:lpstr>MobileRobotPanTiltController.cpp (4/4)</vt:lpstr>
      <vt:lpstr>srcのCMakeLists.txt</vt:lpstr>
      <vt:lpstr>クローラモデルの利用</vt:lpstr>
      <vt:lpstr>関連資料</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Choreonoid (コレオノイド) で学ぶ ROSとロボットシミュレーション</dc:title>
  <dc:creator>慎一郎 中岡</dc:creator>
  <cp:lastModifiedBy>中岡慎一郎</cp:lastModifiedBy>
  <cp:revision>673</cp:revision>
  <dcterms:created xsi:type="dcterms:W3CDTF">2022-08-25T14:05:06Z</dcterms:created>
  <dcterms:modified xsi:type="dcterms:W3CDTF">2024-10-13T03:43:59Z</dcterms:modified>
</cp:coreProperties>
</file>